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2" r:id="rId12"/>
    <p:sldId id="268" r:id="rId13"/>
    <p:sldId id="266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BCA9-0E74-5948-8305-734D1750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3F8DE-9905-1D4B-80C9-1E7C7D5F5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4C61-4D02-F245-B689-49A1E4FF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456B-0BA0-D147-832F-E137D637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ED01-3692-F643-B8AB-BC99EAA4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4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4FC2-D268-9E4C-B82F-0218DEA6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4A7A-BA7A-C94D-BCC0-CB1622561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38A7-4154-4E44-8EE5-9B8681D7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4D568-E869-4840-B4A3-27500523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EBAC7-8C93-7A46-9A46-0095305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D7DE3-4322-F641-840B-BC104B188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92FE2-E606-E44D-9DFE-8275FCA34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2E68-AD62-EE4D-93D3-1B3FFB2A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C9EF-FBAF-6D4C-B42E-25C9543F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48E3-A965-D246-9C90-9F9DD186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22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5ABF-8D91-CB4E-A6C2-90F5D84E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1F39-5418-3B4B-B4CA-3C861653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990F4-6995-7646-89A2-17DFBFBD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126A-1786-A642-A536-43E347F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649B-4AE5-8449-B4AE-237B4B6B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5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7DAA-763A-CF4C-8598-F89E50C1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74B3-5CCE-5849-BEBA-DFA1A2E57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166D-9D35-EF44-8A53-E0021344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9AC1-9855-1E4D-8901-6FA85D1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21E9-E781-214E-93DD-B13D06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4AAC-5AE2-E947-BD6F-2425F409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47695-9071-D14A-B2AD-8CB51C9A5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3E46-BD87-2C4A-B601-55519B52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00783-7E56-2442-BC70-697C72F0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7EBB6-F789-EA4B-B925-00FE985B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BC7D3-63F4-7C4D-8399-71C9CE35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E939-FC1F-334E-A319-8C47081E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5690-ADC9-6F4B-89A8-589B8BCB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DF5C-BD42-9643-A810-2016BF5B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DC93-9939-A943-80A6-0387BF39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6D9D3-7654-2F43-9F2F-50C8A8A6C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D4F0A-5A4D-5C45-B761-5752F746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E682B-6659-5E46-83EE-66444BD1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9F17A-B288-404A-9036-BA30A948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CF7A-DB44-234F-A2C5-51D5E993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924B7-EFD6-E448-BFC2-D0F6E48B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B71E-4F20-A14F-B79C-28663791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6121F-8F55-5E4D-92DE-8789809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2967-63F8-B94B-BF6D-0871731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2D469-C465-A54F-B75D-9F36A67F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D724C-BD65-8947-9412-6C5EC87B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70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8727-6554-6548-BBF6-06162BAB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78C2-B178-4344-9CF6-AEC6540A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2C82B-E74F-944C-8CBD-10D7EC41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D7A0-EE8F-6D4D-A13F-F06418E1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A9623-19AE-4347-AC92-A0895003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3958F-BF7B-A848-9DB6-1E124C15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27D0-823F-BE40-A5F9-9ACD3D1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E83DA-6F4D-FA48-B9CD-63BBFAB4B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5975-903F-9D49-8006-AD1F4195C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552B-6E34-554A-8C69-78F8E268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131B-7A3F-8345-AED2-2CC9E5B4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DDB67-8741-534C-B609-2C3625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3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DDC8-70BB-1A4A-811D-D244376F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DD452-FD35-EB44-BC02-CD52A0A19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E7BD-77DD-254E-A735-57A982FA7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7232-DA89-934B-8ADA-AD03E3D80CA5}" type="datetimeFigureOut">
              <a:rPr lang="en-GB" smtClean="0"/>
              <a:t>02/10/2020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C058-843A-5C43-9877-CDBA2B9D0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56CA-87DB-EE43-8B8D-0DDAC3881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3F0BF-37BB-7142-AA9B-3DD9628DAA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9E8F-E02B-954E-8219-BFB79F244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RIT Data Science Seminar: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0F0B0-9680-6143-AAFF-7854F4460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Mateo </a:t>
            </a:r>
            <a:r>
              <a:rPr lang="en-GB" dirty="0" err="1"/>
              <a:t>Sokac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2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MSE (Mean squared error )</a:t>
            </a:r>
          </a:p>
          <a:p>
            <a:pPr lvl="1"/>
            <a:r>
              <a:rPr lang="en-GB" dirty="0"/>
              <a:t>RSS/N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dirty="0"/>
              <a:t>MSE = RSS Normalized by number of </a:t>
            </a:r>
            <a:br>
              <a:rPr lang="en-GB" dirty="0"/>
            </a:br>
            <a:r>
              <a:rPr lang="en-GB" dirty="0"/>
              <a:t>observations</a:t>
            </a:r>
          </a:p>
        </p:txBody>
      </p:sp>
      <p:pic>
        <p:nvPicPr>
          <p:cNvPr id="3074" name="Picture 2" descr="Tutorial: Understanding Linear Regression and Regression Error Metrics">
            <a:extLst>
              <a:ext uri="{FF2B5EF4-FFF2-40B4-BE49-F238E27FC236}">
                <a16:creationId xmlns:a16="http://schemas.microsoft.com/office/drawing/2014/main" id="{BDB054C3-58E3-AB43-B4D2-A23FDC7A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25" y="4921322"/>
            <a:ext cx="2545686" cy="10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A3B4A03-E47C-2B49-B62D-B87AAF71361B}"/>
              </a:ext>
            </a:extLst>
          </p:cNvPr>
          <p:cNvGrpSpPr/>
          <p:nvPr/>
        </p:nvGrpSpPr>
        <p:grpSpPr>
          <a:xfrm>
            <a:off x="6737564" y="1562100"/>
            <a:ext cx="5334571" cy="4000928"/>
            <a:chOff x="6737564" y="1562100"/>
            <a:chExt cx="5334571" cy="4000928"/>
          </a:xfrm>
        </p:grpSpPr>
        <p:pic>
          <p:nvPicPr>
            <p:cNvPr id="1026" name="Picture 2" descr="Beginner Q: Residual Sum Squared (RSS) and R2 - Cross Validated">
              <a:extLst>
                <a:ext uri="{FF2B5EF4-FFF2-40B4-BE49-F238E27FC236}">
                  <a16:creationId xmlns:a16="http://schemas.microsoft.com/office/drawing/2014/main" id="{6D70A636-DE85-A74C-A894-162A46BB77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64" y="1562100"/>
              <a:ext cx="5334571" cy="400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8B560B-E13A-8042-95DC-0973524E4B98}"/>
                </a:ext>
              </a:extLst>
            </p:cNvPr>
            <p:cNvSpPr/>
            <p:nvPr/>
          </p:nvSpPr>
          <p:spPr>
            <a:xfrm>
              <a:off x="8496728" y="1562100"/>
              <a:ext cx="1356189" cy="227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1915AA-6293-124F-81F5-B2E1739E5DEF}"/>
                </a:ext>
              </a:extLst>
            </p:cNvPr>
            <p:cNvSpPr/>
            <p:nvPr/>
          </p:nvSpPr>
          <p:spPr>
            <a:xfrm>
              <a:off x="8382000" y="3562564"/>
              <a:ext cx="1356189" cy="227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041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016" cy="450325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RMSE (Root Mean squared error )</a:t>
            </a:r>
          </a:p>
          <a:p>
            <a:pPr lvl="1"/>
            <a:r>
              <a:rPr lang="en-GB" dirty="0"/>
              <a:t>sqrt(MSE)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dirty="0"/>
              <a:t>RMSE</a:t>
            </a:r>
          </a:p>
          <a:p>
            <a:pPr lvl="1"/>
            <a:r>
              <a:rPr lang="en-GB" dirty="0"/>
              <a:t>is a measure of how spread out these </a:t>
            </a:r>
            <a:br>
              <a:rPr lang="en-GB" dirty="0"/>
            </a:br>
            <a:r>
              <a:rPr lang="en-GB" dirty="0"/>
              <a:t>residuals are. In other words,</a:t>
            </a:r>
            <a:br>
              <a:rPr lang="en-GB" dirty="0"/>
            </a:br>
            <a:r>
              <a:rPr lang="en-GB" dirty="0"/>
              <a:t>it tells you how concentrated the </a:t>
            </a:r>
            <a:br>
              <a:rPr lang="en-GB" dirty="0"/>
            </a:br>
            <a:r>
              <a:rPr lang="en-GB" dirty="0"/>
              <a:t>data is around the line of best fit.</a:t>
            </a:r>
          </a:p>
          <a:p>
            <a:r>
              <a:rPr lang="en-GB" dirty="0"/>
              <a:t>R squared </a:t>
            </a:r>
          </a:p>
          <a:p>
            <a:pPr lvl="1"/>
            <a:r>
              <a:rPr lang="en-GB" dirty="0"/>
              <a:t>Proportion of variance explained by </a:t>
            </a:r>
            <a:br>
              <a:rPr lang="en-GB" dirty="0"/>
            </a:br>
            <a:r>
              <a:rPr lang="en-GB" dirty="0"/>
              <a:t>your model</a:t>
            </a:r>
          </a:p>
          <a:p>
            <a:pPr lvl="1"/>
            <a:r>
              <a:rPr lang="en-GB" dirty="0"/>
              <a:t>Can be interpreted as percentage how well</a:t>
            </a:r>
            <a:br>
              <a:rPr lang="en-GB" dirty="0"/>
            </a:br>
            <a:r>
              <a:rPr lang="en-GB" dirty="0"/>
              <a:t>the model fit your data</a:t>
            </a:r>
          </a:p>
        </p:txBody>
      </p:sp>
      <p:pic>
        <p:nvPicPr>
          <p:cNvPr id="1026" name="Picture 2" descr="Beginner Q: Residual Sum Squared (RSS) and R2 - Cross Validated">
            <a:extLst>
              <a:ext uri="{FF2B5EF4-FFF2-40B4-BE49-F238E27FC236}">
                <a16:creationId xmlns:a16="http://schemas.microsoft.com/office/drawing/2014/main" id="{6D70A636-DE85-A74C-A894-162A46BB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64" y="1562100"/>
            <a:ext cx="5334571" cy="40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10126E-EAEA-1148-BCBE-C89CF864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5653574"/>
            <a:ext cx="2006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29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0515-A0E3-2749-9A91-6C09683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Assignment: Guided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03EF-05EA-5842-96AE-583CF70A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github</a:t>
            </a:r>
            <a:r>
              <a:rPr lang="en-GB" dirty="0"/>
              <a:t> there is new folder called </a:t>
            </a:r>
            <a:r>
              <a:rPr lang="en-GB" dirty="0" err="1"/>
              <a:t>r_assignments</a:t>
            </a:r>
            <a:endParaRPr lang="en-GB" dirty="0"/>
          </a:p>
          <a:p>
            <a:r>
              <a:rPr lang="en-GB" dirty="0"/>
              <a:t>Contains script and data</a:t>
            </a:r>
          </a:p>
          <a:p>
            <a:r>
              <a:rPr lang="en-GB" dirty="0"/>
              <a:t>Script has comments what to do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4BDEB-DED4-C445-96BD-92D5C9C4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11" y="2241550"/>
            <a:ext cx="5207000" cy="237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20BA1-3906-8C4D-9458-B365AFAF3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41" y="3575406"/>
            <a:ext cx="4832096" cy="307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1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83A1-9872-2445-8D48-0F4B854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this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EDF-FE4E-BF47-89D6-FA464AF2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11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314C-3098-A64E-84C5-D13EB9C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61F-859B-5749-B3BF-DC06C06B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used </a:t>
            </a:r>
            <a:r>
              <a:rPr lang="en-GB" dirty="0" err="1"/>
              <a:t>tidyverse</a:t>
            </a:r>
            <a:r>
              <a:rPr lang="en-GB" dirty="0"/>
              <a:t> library to make </a:t>
            </a:r>
            <a:r>
              <a:rPr lang="en-GB" dirty="0" err="1"/>
              <a:t>ggplots</a:t>
            </a:r>
            <a:endParaRPr lang="en-GB" dirty="0"/>
          </a:p>
          <a:p>
            <a:r>
              <a:rPr lang="en-GB" dirty="0" err="1"/>
              <a:t>Ggplot</a:t>
            </a:r>
            <a:endParaRPr lang="en-GB" dirty="0"/>
          </a:p>
          <a:p>
            <a:pPr lvl="1"/>
            <a:r>
              <a:rPr lang="en-GB" dirty="0"/>
              <a:t>Works in layered structure</a:t>
            </a:r>
          </a:p>
          <a:p>
            <a:pPr lvl="2"/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</a:t>
            </a:r>
          </a:p>
          <a:p>
            <a:pPr lvl="2"/>
            <a:endParaRPr lang="en-GB" b="1" dirty="0"/>
          </a:p>
          <a:p>
            <a:pPr lvl="2"/>
            <a:r>
              <a:rPr lang="en-GB" b="1" dirty="0" err="1"/>
              <a:t>ggplot</a:t>
            </a:r>
            <a:r>
              <a:rPr lang="en-GB" b="1" dirty="0"/>
              <a:t>(data = data, </a:t>
            </a:r>
            <a:r>
              <a:rPr lang="en-GB" b="1" dirty="0" err="1"/>
              <a:t>aes</a:t>
            </a:r>
            <a:r>
              <a:rPr lang="en-GB" b="1" dirty="0"/>
              <a:t>(x = sulphates , y = pH)) + </a:t>
            </a:r>
            <a:br>
              <a:rPr lang="en-GB" b="1" dirty="0"/>
            </a:br>
            <a:r>
              <a:rPr lang="en-GB" b="1" dirty="0" err="1"/>
              <a:t>geom_point</a:t>
            </a:r>
            <a:r>
              <a:rPr lang="en-GB" b="1" dirty="0"/>
              <a:t>()</a:t>
            </a:r>
          </a:p>
          <a:p>
            <a:pPr lvl="2"/>
            <a:endParaRPr lang="en-GB" b="1" dirty="0"/>
          </a:p>
          <a:p>
            <a:pPr lvl="2"/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2411B4-802E-494E-9129-98CD378B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02" y="681037"/>
            <a:ext cx="3385083" cy="25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3851EB-2967-9648-A717-145AD82D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989" y="3903229"/>
            <a:ext cx="3377929" cy="258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A30AB-62FE-C347-B01D-8D03D94DD6A9}"/>
              </a:ext>
            </a:extLst>
          </p:cNvPr>
          <p:cNvCxnSpPr/>
          <p:nvPr/>
        </p:nvCxnSpPr>
        <p:spPr>
          <a:xfrm>
            <a:off x="10160243" y="3276167"/>
            <a:ext cx="0" cy="45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2F99E7-0C7C-454C-9BA7-449D887E9B85}"/>
              </a:ext>
            </a:extLst>
          </p:cNvPr>
          <p:cNvCxnSpPr/>
          <p:nvPr/>
        </p:nvCxnSpPr>
        <p:spPr>
          <a:xfrm>
            <a:off x="4510355" y="3502843"/>
            <a:ext cx="0" cy="31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1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0786-8D9A-104E-8B98-EE65345C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 from last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4B0C-21FC-9649-A36E-0E96C817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plots to understand the data and know what to expect from it</a:t>
            </a:r>
          </a:p>
          <a:p>
            <a:r>
              <a:rPr lang="en-GB" dirty="0"/>
              <a:t>We want to predict future temperature </a:t>
            </a:r>
          </a:p>
          <a:p>
            <a:r>
              <a:rPr lang="en-GB" dirty="0"/>
              <a:t>Therefore, we want to find parameters which are correlated with temperature</a:t>
            </a:r>
          </a:p>
          <a:p>
            <a:r>
              <a:rPr lang="en-GB" dirty="0"/>
              <a:t>Correlation </a:t>
            </a:r>
            <a:r>
              <a:rPr lang="en-GB" b="1" dirty="0"/>
              <a:t>IS NOT </a:t>
            </a:r>
            <a:r>
              <a:rPr lang="en-GB" dirty="0"/>
              <a:t>the same as linear regression</a:t>
            </a:r>
          </a:p>
          <a:p>
            <a:r>
              <a:rPr lang="en-GB" dirty="0"/>
              <a:t>Both describe relationship between two variables but it is not the same</a:t>
            </a:r>
          </a:p>
          <a:p>
            <a:r>
              <a:rPr lang="en-GB" dirty="0"/>
              <a:t>For this purpose we are going naively to rely on correlation</a:t>
            </a:r>
          </a:p>
        </p:txBody>
      </p:sp>
    </p:spTree>
    <p:extLst>
      <p:ext uri="{BB962C8B-B14F-4D97-AF65-F5344CB8AC3E}">
        <p14:creationId xmlns:p14="http://schemas.microsoft.com/office/powerpoint/2010/main" val="418624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DBB-841E-7E44-8A42-BB1AB766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EB2-B32E-2E45-9626-ABAEF443D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step into Machine learning area</a:t>
            </a:r>
          </a:p>
          <a:p>
            <a:r>
              <a:rPr lang="en-GB" dirty="0"/>
              <a:t>We have observation and we want to learn from it</a:t>
            </a:r>
          </a:p>
          <a:p>
            <a:r>
              <a:rPr lang="en-GB" dirty="0"/>
              <a:t>Basic linear regression</a:t>
            </a:r>
          </a:p>
          <a:p>
            <a:pPr lvl="1"/>
            <a:r>
              <a:rPr lang="en-GB" dirty="0"/>
              <a:t>Simplest model to use</a:t>
            </a:r>
          </a:p>
          <a:p>
            <a:pPr lvl="1"/>
            <a:r>
              <a:rPr lang="en-GB" dirty="0"/>
              <a:t>Can have multiple parameters not only one</a:t>
            </a:r>
          </a:p>
          <a:p>
            <a:r>
              <a:rPr lang="en-GB" dirty="0"/>
              <a:t>We want to predict future temperature based on X1, X2,X3 (CO2, CH4, etc,…)</a:t>
            </a:r>
          </a:p>
        </p:txBody>
      </p:sp>
      <p:pic>
        <p:nvPicPr>
          <p:cNvPr id="9218" name="Picture 2" descr="Simple Linear Regression Using TensorFlow and Keras - Machine Learning  Mindset">
            <a:extLst>
              <a:ext uri="{FF2B5EF4-FFF2-40B4-BE49-F238E27FC236}">
                <a16:creationId xmlns:a16="http://schemas.microsoft.com/office/drawing/2014/main" id="{0400AE89-6244-1047-9F79-0FC179F7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48" y="90327"/>
            <a:ext cx="34417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6B7DB-783C-624F-A793-B74A412F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79" y="4944866"/>
            <a:ext cx="60452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149E0-EAB7-6941-AE5C-1A5546D4D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65" y="5237109"/>
            <a:ext cx="2552700" cy="1041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D9A34-E009-F94D-AD3B-A263049250EB}"/>
              </a:ext>
            </a:extLst>
          </p:cNvPr>
          <p:cNvCxnSpPr/>
          <p:nvPr/>
        </p:nvCxnSpPr>
        <p:spPr>
          <a:xfrm>
            <a:off x="4479533" y="5764115"/>
            <a:ext cx="98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9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4D98-6C45-FE47-A85A-83EEF6BB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FD65-E150-3D40-9720-471AE240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to know your model is good?</a:t>
            </a:r>
          </a:p>
          <a:p>
            <a:r>
              <a:rPr lang="en-GB" dirty="0"/>
              <a:t>Train – Test split</a:t>
            </a:r>
          </a:p>
          <a:p>
            <a:pPr lvl="1"/>
            <a:r>
              <a:rPr lang="en-GB" dirty="0"/>
              <a:t>Make a model using 80% of your data</a:t>
            </a:r>
          </a:p>
          <a:p>
            <a:pPr lvl="1"/>
            <a:r>
              <a:rPr lang="en-GB" dirty="0"/>
              <a:t>Test your model on 20% of your data model never saw</a:t>
            </a:r>
          </a:p>
          <a:p>
            <a:pPr lvl="1"/>
            <a:r>
              <a:rPr lang="en-GB" dirty="0"/>
              <a:t>I will use write those functions for you so you do not spend time figuring out how to write it in R</a:t>
            </a:r>
          </a:p>
          <a:p>
            <a:pPr lvl="1"/>
            <a:endParaRPr lang="en-GB" dirty="0"/>
          </a:p>
          <a:p>
            <a:r>
              <a:rPr lang="en-GB" dirty="0"/>
              <a:t>Model can “memorize” training data which is not good because it has to be robust and you should be able to apply it on unknown data</a:t>
            </a:r>
          </a:p>
          <a:p>
            <a:r>
              <a:rPr lang="en-GB" dirty="0"/>
              <a:t>The purpose is to understand </a:t>
            </a:r>
            <a:r>
              <a:rPr lang="en-GB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3425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care about what parameters we want to include?</a:t>
            </a:r>
          </a:p>
          <a:p>
            <a:r>
              <a:rPr lang="en-GB" dirty="0"/>
              <a:t>Variance</a:t>
            </a:r>
          </a:p>
          <a:p>
            <a:pPr lvl="1"/>
            <a:r>
              <a:rPr lang="en-GB" dirty="0"/>
              <a:t>We are not accurate enough</a:t>
            </a:r>
          </a:p>
          <a:p>
            <a:r>
              <a:rPr lang="en-GB" dirty="0"/>
              <a:t>Bias</a:t>
            </a:r>
          </a:p>
          <a:p>
            <a:pPr lvl="1"/>
            <a:r>
              <a:rPr lang="en-GB" dirty="0"/>
              <a:t>We are thinking (biased towards) </a:t>
            </a:r>
            <a:br>
              <a:rPr lang="en-GB" dirty="0"/>
            </a:br>
            <a:r>
              <a:rPr lang="en-GB" dirty="0"/>
              <a:t>some conclusion which is not actually</a:t>
            </a:r>
            <a:br>
              <a:rPr lang="en-GB" dirty="0"/>
            </a:br>
            <a:r>
              <a:rPr lang="en-GB" dirty="0"/>
              <a:t>correct</a:t>
            </a:r>
          </a:p>
        </p:txBody>
      </p:sp>
      <p:pic>
        <p:nvPicPr>
          <p:cNvPr id="5124" name="Picture 4" descr="Understanding Bias-Variance Tradeoff | by Meet Patel | Medium">
            <a:extLst>
              <a:ext uri="{FF2B5EF4-FFF2-40B4-BE49-F238E27FC236}">
                <a16:creationId xmlns:a16="http://schemas.microsoft.com/office/drawing/2014/main" id="{B8899FCE-54CA-984D-B410-1B2EEBEF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68" y="2612205"/>
            <a:ext cx="4570858" cy="34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3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do we care about what parameters we want to include?</a:t>
            </a:r>
          </a:p>
          <a:p>
            <a:r>
              <a:rPr lang="en-GB" dirty="0"/>
              <a:t>More parameters = Complex model</a:t>
            </a:r>
          </a:p>
          <a:p>
            <a:r>
              <a:rPr lang="en-GB" dirty="0"/>
              <a:t>Less parameters = Simple model</a:t>
            </a:r>
          </a:p>
        </p:txBody>
      </p:sp>
      <p:pic>
        <p:nvPicPr>
          <p:cNvPr id="5" name="Picture 2" descr="ML Fundamentals: Bias Variance Trade-off | by Mallikarjun | Medium">
            <a:extLst>
              <a:ext uri="{FF2B5EF4-FFF2-40B4-BE49-F238E27FC236}">
                <a16:creationId xmlns:a16="http://schemas.microsoft.com/office/drawing/2014/main" id="{CE29ACE4-2C27-6047-BF73-6E40211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51" y="3017998"/>
            <a:ext cx="5941784" cy="373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7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422-A62A-2D48-8B0D-7C6AE315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from data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6503-C19E-604E-B0FC-D33197B8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548" cy="4351338"/>
          </a:xfrm>
        </p:spPr>
        <p:txBody>
          <a:bodyPr>
            <a:normAutofit/>
          </a:bodyPr>
          <a:lstStyle/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We included 5 parameters in our model</a:t>
            </a:r>
          </a:p>
          <a:p>
            <a:pPr lvl="2"/>
            <a:r>
              <a:rPr lang="en-GB" dirty="0"/>
              <a:t>Let’s say that is a complex model because you have to</a:t>
            </a:r>
            <a:br>
              <a:rPr lang="en-GB" dirty="0"/>
            </a:br>
            <a:r>
              <a:rPr lang="en-GB" dirty="0"/>
              <a:t>explain to someone that your model considers 5 parameters to predict 1</a:t>
            </a:r>
          </a:p>
          <a:p>
            <a:pPr lvl="2"/>
            <a:r>
              <a:rPr lang="en-GB" dirty="0"/>
              <a:t>We included more info from different parameters therefore we are </a:t>
            </a:r>
            <a:r>
              <a:rPr lang="en-GB" b="1" dirty="0"/>
              <a:t>not biased</a:t>
            </a:r>
          </a:p>
          <a:p>
            <a:pPr lvl="2"/>
            <a:r>
              <a:rPr lang="en-GB" dirty="0"/>
              <a:t>But that information can also be noise or useless information therefore we have </a:t>
            </a:r>
            <a:r>
              <a:rPr lang="en-GB" b="1" dirty="0"/>
              <a:t>high variance</a:t>
            </a:r>
          </a:p>
          <a:p>
            <a:pPr lvl="1"/>
            <a:r>
              <a:rPr lang="en-GB" dirty="0"/>
              <a:t>We included 1 parameter in our model</a:t>
            </a:r>
          </a:p>
          <a:p>
            <a:pPr lvl="2"/>
            <a:r>
              <a:rPr lang="en-GB" dirty="0"/>
              <a:t>It is a simplest model</a:t>
            </a:r>
          </a:p>
          <a:p>
            <a:pPr lvl="2"/>
            <a:r>
              <a:rPr lang="en-GB" dirty="0"/>
              <a:t>We included only one parameter therefore </a:t>
            </a:r>
            <a:r>
              <a:rPr lang="en-GB" b="1" dirty="0"/>
              <a:t>we are biased </a:t>
            </a:r>
            <a:r>
              <a:rPr lang="en-GB" dirty="0"/>
              <a:t>towards that parameter and we are ignoring everything else</a:t>
            </a:r>
          </a:p>
          <a:p>
            <a:pPr lvl="2"/>
            <a:r>
              <a:rPr lang="en-GB" dirty="0"/>
              <a:t>1 parameter has less noise then 5 parameters therefore we </a:t>
            </a:r>
            <a:r>
              <a:rPr lang="en-GB" b="1" dirty="0"/>
              <a:t>have low variance</a:t>
            </a:r>
          </a:p>
        </p:txBody>
      </p:sp>
      <p:pic>
        <p:nvPicPr>
          <p:cNvPr id="5" name="Picture 2" descr="ML Fundamentals: Bias Variance Trade-off | by Mallikarjun | Medium">
            <a:extLst>
              <a:ext uri="{FF2B5EF4-FFF2-40B4-BE49-F238E27FC236}">
                <a16:creationId xmlns:a16="http://schemas.microsoft.com/office/drawing/2014/main" id="{CE29ACE4-2C27-6047-BF73-6E4021145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944" y="215757"/>
            <a:ext cx="3799683" cy="238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AE2B-C8D3-904D-A7D2-C8E2C0CC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 linear model is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AEFC-A048-E84C-85D3-109262F2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RSS (Residual Sum of Squares)</a:t>
            </a:r>
          </a:p>
          <a:p>
            <a:r>
              <a:rPr lang="en-GB" dirty="0"/>
              <a:t>A line is your model</a:t>
            </a:r>
          </a:p>
          <a:p>
            <a:pPr lvl="1"/>
            <a:r>
              <a:rPr lang="en-GB" dirty="0"/>
              <a:t>You sum up all distances between model </a:t>
            </a:r>
            <a:br>
              <a:rPr lang="en-GB" dirty="0"/>
            </a:br>
            <a:r>
              <a:rPr lang="en-GB" dirty="0"/>
              <a:t>and observed data</a:t>
            </a:r>
          </a:p>
          <a:p>
            <a:r>
              <a:rPr lang="en-GB" dirty="0"/>
              <a:t>Depends on units of data</a:t>
            </a:r>
          </a:p>
          <a:p>
            <a:pPr lvl="1"/>
            <a:r>
              <a:rPr lang="en-GB" dirty="0"/>
              <a:t>See example on the right</a:t>
            </a:r>
          </a:p>
          <a:p>
            <a:pPr lvl="1"/>
            <a:endParaRPr lang="en-GB" dirty="0"/>
          </a:p>
        </p:txBody>
      </p:sp>
      <p:pic>
        <p:nvPicPr>
          <p:cNvPr id="1026" name="Picture 2" descr="Beginner Q: Residual Sum Squared (RSS) and R2 - Cross Validated">
            <a:extLst>
              <a:ext uri="{FF2B5EF4-FFF2-40B4-BE49-F238E27FC236}">
                <a16:creationId xmlns:a16="http://schemas.microsoft.com/office/drawing/2014/main" id="{6D70A636-DE85-A74C-A894-162A46BB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64" y="1428536"/>
            <a:ext cx="5334571" cy="40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2B65A-5675-EE4D-B097-2826DC69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210" y="264220"/>
            <a:ext cx="1346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9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649</Words>
  <Application>Microsoft Macintosh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Day RIT Data Science Seminar: Day 3</vt:lpstr>
      <vt:lpstr>Reminder from last time</vt:lpstr>
      <vt:lpstr>Reminder from last time </vt:lpstr>
      <vt:lpstr>Learning from data</vt:lpstr>
      <vt:lpstr>Learning from data</vt:lpstr>
      <vt:lpstr>Learning from data: </vt:lpstr>
      <vt:lpstr>Learning from data: </vt:lpstr>
      <vt:lpstr>Learning from data  </vt:lpstr>
      <vt:lpstr>How I linear model is good?</vt:lpstr>
      <vt:lpstr>How I linear model is good?</vt:lpstr>
      <vt:lpstr>How I linear model is good?</vt:lpstr>
      <vt:lpstr>Assignment: Guided Project</vt:lpstr>
      <vt:lpstr>Let’s try this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Mateo Sokac</dc:creator>
  <cp:lastModifiedBy>Mateo Sokac</cp:lastModifiedBy>
  <cp:revision>32</cp:revision>
  <dcterms:created xsi:type="dcterms:W3CDTF">2020-10-02T12:06:29Z</dcterms:created>
  <dcterms:modified xsi:type="dcterms:W3CDTF">2020-10-02T15:09:17Z</dcterms:modified>
</cp:coreProperties>
</file>