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960" r:id="rId2"/>
    <p:sldId id="1015" r:id="rId3"/>
    <p:sldId id="1016" r:id="rId4"/>
    <p:sldId id="1017" r:id="rId5"/>
    <p:sldId id="1018" r:id="rId6"/>
    <p:sldId id="1019" r:id="rId7"/>
    <p:sldId id="100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Edward Wang" initials="EW [7]" lastIdx="1" clrIdx="6"/>
  <p:cmAuthor id="1" name="Edward Wang" initials="EW" lastIdx="1" clrIdx="0"/>
  <p:cmAuthor id="8" name="atm" initials="atm" lastIdx="0" clrIdx="7"/>
  <p:cmAuthor id="2" name="Edward Wang" initials="EW [2]" lastIdx="1" clrIdx="1"/>
  <p:cmAuthor id="3" name="Edward Wang" initials="EW [3]" lastIdx="1" clrIdx="2"/>
  <p:cmAuthor id="4" name="Edward Wang" initials="EW [4]" lastIdx="1" clrIdx="3"/>
  <p:cmAuthor id="5" name="Edward Wang" initials="EW [5]" lastIdx="1" clrIdx="4"/>
  <p:cmAuthor id="6" name="Edward Wang" initials="EW [6]" lastIdx="1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0FF"/>
    <a:srgbClr val="D582C2"/>
    <a:srgbClr val="393939"/>
    <a:srgbClr val="01FF01"/>
    <a:srgbClr val="01A801"/>
    <a:srgbClr val="262626"/>
    <a:srgbClr val="F60000"/>
    <a:srgbClr val="FDD1B8"/>
    <a:srgbClr val="FA810F"/>
    <a:srgbClr val="EEE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04" autoAdjust="0"/>
    <p:restoredTop sz="82450" autoAdjust="0"/>
  </p:normalViewPr>
  <p:slideViewPr>
    <p:cSldViewPr>
      <p:cViewPr varScale="1">
        <p:scale>
          <a:sx n="94" d="100"/>
          <a:sy n="94" d="100"/>
        </p:scale>
        <p:origin x="1120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6096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3160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726099-4093-438C-A350-C6029252D52E}" type="datetimeFigureOut">
              <a:rPr lang="en-US" smtClean="0"/>
              <a:t>12/20/23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EA61A-28DB-48B5-8202-524F772BA7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8961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3A497-1B9D-48B5-95DD-45F8A7220D6F}" type="datetimeFigureOut">
              <a:rPr lang="en-US" smtClean="0"/>
              <a:t>12/20/23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A5BF89-87CA-4D31-B6F1-3E4AF73840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924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A5BF89-87CA-4D31-B6F1-3E4AF738408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934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524001"/>
            <a:ext cx="10363200" cy="1470025"/>
          </a:xfrm>
        </p:spPr>
        <p:txBody>
          <a:bodyPr>
            <a:noAutofit/>
          </a:bodyPr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3528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A6586-9C5F-9D4B-8C84-142601FDE6B5}" type="datetime1">
              <a:rPr lang="en-US" smtClean="0"/>
              <a:t>12/20/23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B531-D3C9-4F70-B23B-3589F4933B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962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29EC-9980-C446-B461-9FF391B35689}" type="datetime1">
              <a:rPr lang="en-US" smtClean="0"/>
              <a:t>12/20/23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B531-D3C9-4F70-B23B-3589F4933B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50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D00C-2D45-4F4D-BC8A-330D574CCB97}" type="datetime1">
              <a:rPr lang="en-US" smtClean="0"/>
              <a:t>12/20/23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B531-D3C9-4F70-B23B-3589F4933B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936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  <a:lvl2pPr>
              <a:defRPr>
                <a:latin typeface="Avenir Book" charset="0"/>
                <a:ea typeface="Avenir Book" charset="0"/>
                <a:cs typeface="Avenir Book" charset="0"/>
              </a:defRPr>
            </a:lvl2pPr>
            <a:lvl3pPr>
              <a:defRPr>
                <a:latin typeface="Avenir Book" charset="0"/>
                <a:ea typeface="Avenir Book" charset="0"/>
                <a:cs typeface="Avenir Book" charset="0"/>
              </a:defRPr>
            </a:lvl3pPr>
            <a:lvl4pPr>
              <a:defRPr>
                <a:latin typeface="Avenir Book" charset="0"/>
                <a:ea typeface="Avenir Book" charset="0"/>
                <a:cs typeface="Avenir Book" charset="0"/>
              </a:defRPr>
            </a:lvl4pPr>
            <a:lvl5pPr>
              <a:defRPr>
                <a:latin typeface="Avenir Book" charset="0"/>
                <a:ea typeface="Avenir Book" charset="0"/>
                <a:cs typeface="Avenir Book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89A1-9E21-464C-91B2-56AF992F588D}" type="datetime1">
              <a:rPr lang="en-US" smtClean="0"/>
              <a:t>12/20/23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B531-D3C9-4F70-B23B-3589F4933B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962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5638-870A-8448-91F2-566053E5D542}" type="datetime1">
              <a:rPr lang="en-US" smtClean="0"/>
              <a:t>12/20/23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B531-D3C9-4F70-B23B-3589F4933B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541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B3FF-D90D-4641-BFFE-C1266ED84317}" type="datetime1">
              <a:rPr lang="en-US" smtClean="0"/>
              <a:t>12/20/23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B531-D3C9-4F70-B23B-3589F4933B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931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6FF5A-6A3C-864F-A131-633AC5ED65F3}" type="datetime1">
              <a:rPr lang="en-US" smtClean="0"/>
              <a:t>12/20/23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B531-D3C9-4F70-B23B-3589F4933B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629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9507C-E0E4-9D48-B07D-A33F1036A906}" type="datetime1">
              <a:rPr lang="en-US" smtClean="0"/>
              <a:t>12/20/23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B531-D3C9-4F70-B23B-3589F4933B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769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FFB9-EF8B-134D-BB3A-25AF2B742CAF}" type="datetime1">
              <a:rPr lang="en-US" smtClean="0"/>
              <a:t>12/20/23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B531-D3C9-4F70-B23B-3589F4933B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557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A637F-E426-784C-887F-03635AB0F66F}" type="datetime1">
              <a:rPr lang="en-US" smtClean="0"/>
              <a:t>12/20/23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B531-D3C9-4F70-B23B-3589F4933B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10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BFA0-5693-0F4F-9655-65B23B82690F}" type="datetime1">
              <a:rPr lang="en-US" smtClean="0"/>
              <a:t>12/20/23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B531-D3C9-4F70-B23B-3589F4933B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602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" panose="02000503020000020003" pitchFamily="2" charset="0"/>
              </a:defRPr>
            </a:lvl1pPr>
          </a:lstStyle>
          <a:p>
            <a:fld id="{8418A49E-1D6F-9345-9D8B-98F8F33DE1D2}" type="datetime1">
              <a:rPr lang="en-US" smtClean="0"/>
              <a:t>12/20/23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venir" panose="02000503020000020003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" panose="02000503020000020003" pitchFamily="2" charset="0"/>
              </a:defRPr>
            </a:lvl1pPr>
          </a:lstStyle>
          <a:p>
            <a:fld id="{E02EB531-D3C9-4F70-B23B-3589F4933B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259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" panose="02000503020000020003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Avenir" panose="02000503020000020003" pitchFamily="2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venir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venir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venir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venir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books.google.ca/books?hl=en&amp;lr=&amp;id=dYHiBQAAQBAJ&amp;oi=fnd&amp;pg=PP1&amp;dq=gait+analysis&amp;ots=--qYfb1Yse&amp;sig=DiPDm3mJIjKor_56vrl4ypebYAM&amp;redir_esc=y#v=onepage&amp;q=gait%20analysis&amp;f=fals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466106"/>
            <a:ext cx="10668000" cy="1676400"/>
          </a:xfrm>
        </p:spPr>
        <p:txBody>
          <a:bodyPr/>
          <a:lstStyle/>
          <a:p>
            <a:r>
              <a:rPr lang="en-US" sz="4400">
                <a:latin typeface="Avenir Book" charset="0"/>
                <a:ea typeface="Avenir Book" charset="0"/>
                <a:cs typeface="Avenir Book" charset="0"/>
              </a:rPr>
              <a:t>Body </a:t>
            </a:r>
            <a:r>
              <a:rPr lang="en-US" sz="4400" dirty="0">
                <a:latin typeface="Avenir Book" charset="0"/>
                <a:ea typeface="Avenir Book" charset="0"/>
                <a:cs typeface="Avenir Book" charset="0"/>
              </a:rPr>
              <a:t>Motion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4818" y="2460680"/>
            <a:ext cx="5182364" cy="252300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Alex Mariakakis</a:t>
            </a:r>
            <a:endParaRPr lang="en-US" sz="2000" dirty="0">
              <a:solidFill>
                <a:schemeClr val="tx1"/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University of Toronto</a:t>
            </a:r>
          </a:p>
          <a:p>
            <a:r>
              <a:rPr lang="en-US" sz="2000" dirty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Department of Computer Science</a:t>
            </a:r>
          </a:p>
        </p:txBody>
      </p:sp>
      <p:pic>
        <p:nvPicPr>
          <p:cNvPr id="15" name="Picture 2" descr="See the source image">
            <a:extLst>
              <a:ext uri="{FF2B5EF4-FFF2-40B4-BE49-F238E27FC236}">
                <a16:creationId xmlns:a16="http://schemas.microsoft.com/office/drawing/2014/main" id="{DF0B9597-6882-4144-A42D-955C0D66C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5238637"/>
            <a:ext cx="3810000" cy="1564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661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A0015-78EA-CC3E-0828-7DB4E0563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Study Human Body Motion?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CFD17BB7-6F15-D99F-1C59-6E63DDF160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280006"/>
              </p:ext>
            </p:extLst>
          </p:nvPr>
        </p:nvGraphicFramePr>
        <p:xfrm>
          <a:off x="609600" y="1600201"/>
          <a:ext cx="10972800" cy="16203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212656416"/>
                    </a:ext>
                  </a:extLst>
                </a:gridCol>
                <a:gridCol w="8458200">
                  <a:extLst>
                    <a:ext uri="{9D8B030D-6E8A-4147-A177-3AD203B41FA5}">
                      <a16:colId xmlns:a16="http://schemas.microsoft.com/office/drawing/2014/main" val="221510279"/>
                    </a:ext>
                  </a:extLst>
                </a:gridCol>
              </a:tblGrid>
              <a:tr h="75416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Domain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Purpose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6397649"/>
                  </a:ext>
                </a:extLst>
              </a:tr>
              <a:tr h="8662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200" dirty="0"/>
                        <a:t>Physical Injury Rehabilitation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200" dirty="0"/>
                        <a:t>Ensure that the correct muscles are being targeted during therapy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935385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8F8288A-F15D-F94E-E5B9-AE60C85C95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94158"/>
              </p:ext>
            </p:extLst>
          </p:nvPr>
        </p:nvGraphicFramePr>
        <p:xfrm>
          <a:off x="609600" y="3258891"/>
          <a:ext cx="10972800" cy="866212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212656416"/>
                    </a:ext>
                  </a:extLst>
                </a:gridCol>
                <a:gridCol w="8458200">
                  <a:extLst>
                    <a:ext uri="{9D8B030D-6E8A-4147-A177-3AD203B41FA5}">
                      <a16:colId xmlns:a16="http://schemas.microsoft.com/office/drawing/2014/main" val="221510279"/>
                    </a:ext>
                  </a:extLst>
                </a:gridCol>
              </a:tblGrid>
              <a:tr h="8662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200" dirty="0"/>
                        <a:t>Sports Performance</a:t>
                      </a:r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200" dirty="0"/>
                        <a:t>Identify areas for improvement, technique optimization, and injury risk reduction</a:t>
                      </a:r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547635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9D1561E9-7E33-BF3F-29DA-CDBD2EF9F3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93270"/>
              </p:ext>
            </p:extLst>
          </p:nvPr>
        </p:nvGraphicFramePr>
        <p:xfrm>
          <a:off x="609600" y="4163418"/>
          <a:ext cx="10972800" cy="866212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212656416"/>
                    </a:ext>
                  </a:extLst>
                </a:gridCol>
                <a:gridCol w="8458200">
                  <a:extLst>
                    <a:ext uri="{9D8B030D-6E8A-4147-A177-3AD203B41FA5}">
                      <a16:colId xmlns:a16="http://schemas.microsoft.com/office/drawing/2014/main" val="221510279"/>
                    </a:ext>
                  </a:extLst>
                </a:gridCol>
              </a:tblGrid>
              <a:tr h="8662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200" dirty="0"/>
                        <a:t>Aging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200" dirty="0"/>
                        <a:t>Track deterioration of range-of-motion, balance, and overall coordination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245644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361E558-FD4D-206D-5126-B086F2570A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061117"/>
              </p:ext>
            </p:extLst>
          </p:nvPr>
        </p:nvGraphicFramePr>
        <p:xfrm>
          <a:off x="609600" y="5067945"/>
          <a:ext cx="10972800" cy="866212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212656416"/>
                    </a:ext>
                  </a:extLst>
                </a:gridCol>
                <a:gridCol w="8458200">
                  <a:extLst>
                    <a:ext uri="{9D8B030D-6E8A-4147-A177-3AD203B41FA5}">
                      <a16:colId xmlns:a16="http://schemas.microsoft.com/office/drawing/2014/main" val="221510279"/>
                    </a:ext>
                  </a:extLst>
                </a:gridCol>
              </a:tblGrid>
              <a:tr h="8662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200" dirty="0"/>
                        <a:t>Neurological Disorders</a:t>
                      </a:r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200" dirty="0"/>
                        <a:t>Detect external indicators of abnormalities in the nervous system</a:t>
                      </a:r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547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0572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FCA34-D163-C653-0830-0B8DFDA6C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Cameras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C28F9-73DD-C373-06E1-6D58A1ACB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4506913"/>
            <a:ext cx="5386917" cy="639762"/>
          </a:xfrm>
        </p:spPr>
        <p:txBody>
          <a:bodyPr anchor="t"/>
          <a:lstStyle/>
          <a:p>
            <a:r>
              <a:rPr lang="en-US" dirty="0"/>
              <a:t>Pros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0452BC-54A4-90F1-DAD4-D6EE3BA4C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5146675"/>
            <a:ext cx="5386917" cy="1406525"/>
          </a:xfrm>
        </p:spPr>
        <p:txBody>
          <a:bodyPr anchor="t">
            <a:normAutofit/>
          </a:bodyPr>
          <a:lstStyle/>
          <a:p>
            <a:pPr marL="342900" indent="-342900">
              <a:buClr>
                <a:srgbClr val="00B050"/>
              </a:buClr>
              <a:buFont typeface="System Font Regular"/>
              <a:buChar char="+"/>
            </a:pPr>
            <a:r>
              <a:rPr lang="en-US" dirty="0"/>
              <a:t>Body- and hand-pose tracking are well-studied in computer vision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1D8263-325B-E2FF-3D17-99BE4F84F1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3368" y="4506913"/>
            <a:ext cx="5389033" cy="639762"/>
          </a:xfrm>
        </p:spPr>
        <p:txBody>
          <a:bodyPr anchor="t"/>
          <a:lstStyle/>
          <a:p>
            <a:r>
              <a:rPr lang="en-US" dirty="0"/>
              <a:t>Cons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123290-30DB-CB67-6162-4E994ECBEC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3368" y="5146675"/>
            <a:ext cx="5389033" cy="1406525"/>
          </a:xfrm>
        </p:spPr>
        <p:txBody>
          <a:bodyPr anchor="t">
            <a:normAutofit/>
          </a:bodyPr>
          <a:lstStyle/>
          <a:p>
            <a:pPr marL="342900" indent="-342900">
              <a:buClr>
                <a:srgbClr val="FF0000"/>
              </a:buClr>
              <a:buFont typeface="System Font Regular"/>
              <a:buChar char="–"/>
            </a:pPr>
            <a:r>
              <a:rPr lang="en-US" dirty="0"/>
              <a:t>Compromises privacy in public and passive settings</a:t>
            </a:r>
          </a:p>
          <a:p>
            <a:pPr marL="342900" indent="-342900">
              <a:buClr>
                <a:srgbClr val="FF0000"/>
              </a:buClr>
              <a:buFont typeface="System Font Regular"/>
              <a:buChar char="–"/>
            </a:pPr>
            <a:r>
              <a:rPr lang="en-US" dirty="0"/>
              <a:t>Dependent on field of view</a:t>
            </a:r>
          </a:p>
        </p:txBody>
      </p:sp>
      <p:pic>
        <p:nvPicPr>
          <p:cNvPr id="7" name="Picture 2" descr="DEPTH CAMERA - full body | Fysiomed CS">
            <a:extLst>
              <a:ext uri="{FF2B5EF4-FFF2-40B4-BE49-F238E27FC236}">
                <a16:creationId xmlns:a16="http://schemas.microsoft.com/office/drawing/2014/main" id="{09F082BD-6274-41B5-55C2-4A8B8988EA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66" t="57778"/>
          <a:stretch/>
        </p:blipFill>
        <p:spPr bwMode="auto">
          <a:xfrm>
            <a:off x="838200" y="1447800"/>
            <a:ext cx="4410587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Kinect detects the illness of older adults and prevents from falls | X ...">
            <a:extLst>
              <a:ext uri="{FF2B5EF4-FFF2-40B4-BE49-F238E27FC236}">
                <a16:creationId xmlns:a16="http://schemas.microsoft.com/office/drawing/2014/main" id="{A6C90A13-F0F9-A187-3C70-F7A153BB2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38" r="17298"/>
          <a:stretch/>
        </p:blipFill>
        <p:spPr bwMode="auto">
          <a:xfrm>
            <a:off x="5248787" y="1447801"/>
            <a:ext cx="3756452" cy="2895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EPTH CAMERA - full body | Fysiomed CS">
            <a:extLst>
              <a:ext uri="{FF2B5EF4-FFF2-40B4-BE49-F238E27FC236}">
                <a16:creationId xmlns:a16="http://schemas.microsoft.com/office/drawing/2014/main" id="{E8334A41-4FD0-FBD6-5170-B8F8EED59C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778" r="65196"/>
          <a:stretch/>
        </p:blipFill>
        <p:spPr bwMode="auto">
          <a:xfrm>
            <a:off x="9005239" y="1447800"/>
            <a:ext cx="2353159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086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FCA34-D163-C653-0830-0B8DFDA6C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Inertial Measurement Units </a:t>
            </a:r>
            <a:br>
              <a:rPr lang="en-US" dirty="0"/>
            </a:br>
            <a:r>
              <a:rPr lang="en-US" dirty="0"/>
              <a:t>(IMUs)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C28F9-73DD-C373-06E1-6D58A1ACB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4506913"/>
            <a:ext cx="5386917" cy="639762"/>
          </a:xfrm>
        </p:spPr>
        <p:txBody>
          <a:bodyPr anchor="t"/>
          <a:lstStyle/>
          <a:p>
            <a:r>
              <a:rPr lang="en-US" dirty="0"/>
              <a:t>Pros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0452BC-54A4-90F1-DAD4-D6EE3BA4C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5146675"/>
            <a:ext cx="5386917" cy="1406525"/>
          </a:xfrm>
        </p:spPr>
        <p:txBody>
          <a:bodyPr anchor="t"/>
          <a:lstStyle/>
          <a:p>
            <a:pPr marL="342900" indent="-342900">
              <a:buClr>
                <a:srgbClr val="00B050"/>
              </a:buClr>
              <a:buFont typeface="System Font Regular"/>
              <a:buChar char="+"/>
            </a:pPr>
            <a:r>
              <a:rPr lang="en-US" dirty="0"/>
              <a:t>Does not contain protected health information</a:t>
            </a:r>
          </a:p>
          <a:p>
            <a:pPr marL="342900" indent="-342900">
              <a:buClr>
                <a:srgbClr val="00B050"/>
              </a:buClr>
              <a:buFont typeface="System Font Regular"/>
              <a:buChar char="+"/>
            </a:pPr>
            <a:r>
              <a:rPr lang="en-US" dirty="0"/>
              <a:t>Completely portable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1D8263-325B-E2FF-3D17-99BE4F84F1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3368" y="4506913"/>
            <a:ext cx="5389033" cy="639762"/>
          </a:xfrm>
        </p:spPr>
        <p:txBody>
          <a:bodyPr anchor="t"/>
          <a:lstStyle/>
          <a:p>
            <a:r>
              <a:rPr lang="en-US" dirty="0"/>
              <a:t>Cons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123290-30DB-CB67-6162-4E994ECBEC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3368" y="5146675"/>
            <a:ext cx="5389033" cy="1406525"/>
          </a:xfrm>
        </p:spPr>
        <p:txBody>
          <a:bodyPr anchor="t"/>
          <a:lstStyle/>
          <a:p>
            <a:pPr marL="342900" indent="-342900">
              <a:buClr>
                <a:srgbClr val="FF0000"/>
              </a:buClr>
              <a:buFont typeface="System Font Regular"/>
              <a:buChar char="–"/>
            </a:pPr>
            <a:r>
              <a:rPr lang="en-US" dirty="0"/>
              <a:t>Accuracy depends on sensor placement (e.g., step counting from pocket versus watch)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96E93E-D618-5DE1-763F-B3160F733AB4}"/>
              </a:ext>
            </a:extLst>
          </p:cNvPr>
          <p:cNvSpPr txBox="1"/>
          <p:nvPr/>
        </p:nvSpPr>
        <p:spPr>
          <a:xfrm>
            <a:off x="7239000" y="182375"/>
            <a:ext cx="45640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Includes multiple signals: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Accelerometer (linear motion)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Gyroscope (rotational motion)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Magnetometer (orientation), sometimes</a:t>
            </a:r>
          </a:p>
        </p:txBody>
      </p:sp>
      <p:pic>
        <p:nvPicPr>
          <p:cNvPr id="3074" name="Picture 2" descr="IMU motion tracking system on the human body. The left figure shows ...">
            <a:extLst>
              <a:ext uri="{FF2B5EF4-FFF2-40B4-BE49-F238E27FC236}">
                <a16:creationId xmlns:a16="http://schemas.microsoft.com/office/drawing/2014/main" id="{FED12789-1AF4-3F7D-A65B-79595AFCC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848" y="1523999"/>
            <a:ext cx="3776258" cy="289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Smart Watch with cheap price | Smart watch, Steps tracker, Budgeting">
            <a:extLst>
              <a:ext uri="{FF2B5EF4-FFF2-40B4-BE49-F238E27FC236}">
                <a16:creationId xmlns:a16="http://schemas.microsoft.com/office/drawing/2014/main" id="{5C962C21-C5E4-5F03-0CFF-E151D387A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02" y="1523999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Sensor type and location. (a) Photograph of IMU sensor system in 3D ...">
            <a:extLst>
              <a:ext uri="{FF2B5EF4-FFF2-40B4-BE49-F238E27FC236}">
                <a16:creationId xmlns:a16="http://schemas.microsoft.com/office/drawing/2014/main" id="{A013303C-F2A3-6376-29A5-43DAAA3F2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191" y="1524000"/>
            <a:ext cx="3155668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146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build="p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FCA34-D163-C653-0830-0B8DFDA6C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Pressure-Sensitive Mats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C28F9-73DD-C373-06E1-6D58A1ACB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4506913"/>
            <a:ext cx="5386917" cy="639762"/>
          </a:xfrm>
        </p:spPr>
        <p:txBody>
          <a:bodyPr anchor="t"/>
          <a:lstStyle/>
          <a:p>
            <a:r>
              <a:rPr lang="en-US" dirty="0"/>
              <a:t>Pros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0452BC-54A4-90F1-DAD4-D6EE3BA4C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5146675"/>
            <a:ext cx="5386917" cy="1406525"/>
          </a:xfrm>
        </p:spPr>
        <p:txBody>
          <a:bodyPr anchor="t">
            <a:normAutofit fontScale="92500"/>
          </a:bodyPr>
          <a:lstStyle/>
          <a:p>
            <a:pPr marL="342900" indent="-342900">
              <a:buClr>
                <a:srgbClr val="00B050"/>
              </a:buClr>
              <a:buFont typeface="System Font Regular"/>
              <a:buChar char="+"/>
            </a:pPr>
            <a:r>
              <a:rPr lang="en-US" dirty="0"/>
              <a:t>Specifically designed for gait analysis</a:t>
            </a:r>
          </a:p>
          <a:p>
            <a:pPr marL="342900" indent="-342900">
              <a:buClr>
                <a:srgbClr val="00B050"/>
              </a:buClr>
              <a:buFont typeface="System Font Regular"/>
              <a:buChar char="+"/>
            </a:pPr>
            <a:r>
              <a:rPr lang="en-US" dirty="0"/>
              <a:t>Simplifies measurements like stride length and gait speed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1D8263-325B-E2FF-3D17-99BE4F84F1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3368" y="4506913"/>
            <a:ext cx="5389033" cy="639762"/>
          </a:xfrm>
        </p:spPr>
        <p:txBody>
          <a:bodyPr anchor="t"/>
          <a:lstStyle/>
          <a:p>
            <a:r>
              <a:rPr lang="en-US" dirty="0"/>
              <a:t>Cons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123290-30DB-CB67-6162-4E994ECBEC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3368" y="5146675"/>
            <a:ext cx="5389033" cy="1406525"/>
          </a:xfrm>
        </p:spPr>
        <p:txBody>
          <a:bodyPr anchor="t">
            <a:normAutofit fontScale="92500"/>
          </a:bodyPr>
          <a:lstStyle/>
          <a:p>
            <a:pPr marL="342900" indent="-342900">
              <a:buClr>
                <a:srgbClr val="FF0000"/>
              </a:buClr>
              <a:buFont typeface="System Font Regular"/>
              <a:buChar char="–"/>
            </a:pPr>
            <a:r>
              <a:rPr lang="en-US" dirty="0"/>
              <a:t>Only designed for gait analysis</a:t>
            </a:r>
          </a:p>
          <a:p>
            <a:pPr marL="342900" indent="-342900">
              <a:buClr>
                <a:srgbClr val="FF0000"/>
              </a:buClr>
              <a:buFont typeface="System Font Regular"/>
              <a:buChar char="–"/>
            </a:pPr>
            <a:r>
              <a:rPr lang="en-US" dirty="0"/>
              <a:t>Fixed location</a:t>
            </a:r>
          </a:p>
          <a:p>
            <a:pPr marL="342900" indent="-342900">
              <a:buClr>
                <a:srgbClr val="FF0000"/>
              </a:buClr>
              <a:buFont typeface="System Font Regular"/>
              <a:buChar char="–"/>
            </a:pPr>
            <a:r>
              <a:rPr lang="en-US" dirty="0"/>
              <a:t>Expensive</a:t>
            </a:r>
          </a:p>
        </p:txBody>
      </p:sp>
      <p:pic>
        <p:nvPicPr>
          <p:cNvPr id="7" name="Picture 4" descr="GAITRite Platinum Plus System - All Sizes | Access Health">
            <a:extLst>
              <a:ext uri="{FF2B5EF4-FFF2-40B4-BE49-F238E27FC236}">
                <a16:creationId xmlns:a16="http://schemas.microsoft.com/office/drawing/2014/main" id="{0A393D64-D635-8F84-2651-B843CA56DD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34" b="12242"/>
          <a:stretch/>
        </p:blipFill>
        <p:spPr bwMode="auto">
          <a:xfrm>
            <a:off x="2667000" y="1565538"/>
            <a:ext cx="6858000" cy="2820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40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D306A-D318-4570-91CC-98B79F520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Sensors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063520D-F990-38F9-6992-698DFE8BF625}"/>
              </a:ext>
            </a:extLst>
          </p:cNvPr>
          <p:cNvGrpSpPr/>
          <p:nvPr/>
        </p:nvGrpSpPr>
        <p:grpSpPr>
          <a:xfrm>
            <a:off x="739331" y="1457107"/>
            <a:ext cx="4124848" cy="2657693"/>
            <a:chOff x="423178" y="1642809"/>
            <a:chExt cx="4124848" cy="2657693"/>
          </a:xfrm>
        </p:grpSpPr>
        <p:pic>
          <p:nvPicPr>
            <p:cNvPr id="5124" name="Picture 4" descr="Myo Muscle-Sensing Armband - Gadget Gram">
              <a:extLst>
                <a:ext uri="{FF2B5EF4-FFF2-40B4-BE49-F238E27FC236}">
                  <a16:creationId xmlns:a16="http://schemas.microsoft.com/office/drawing/2014/main" id="{7C9E6A75-8A4B-AA81-678A-E23929AEA5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777" y="1642809"/>
              <a:ext cx="3901634" cy="1786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4D6391-3332-09FD-AFFB-86CCE747E3F5}"/>
                </a:ext>
              </a:extLst>
            </p:cNvPr>
            <p:cNvSpPr txBox="1"/>
            <p:nvPr/>
          </p:nvSpPr>
          <p:spPr>
            <a:xfrm>
              <a:off x="423178" y="3469505"/>
              <a:ext cx="412484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/>
                <a:t>Electromyography </a:t>
              </a:r>
              <a:br>
                <a:rPr lang="en-US" sz="2400" dirty="0"/>
              </a:br>
              <a:r>
                <a:rPr lang="en-US" sz="2400" dirty="0"/>
                <a:t>(electrical activity in muscles)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F552039-907D-5A1B-2325-CB0BFF78A668}"/>
              </a:ext>
            </a:extLst>
          </p:cNvPr>
          <p:cNvGrpSpPr/>
          <p:nvPr/>
        </p:nvGrpSpPr>
        <p:grpSpPr>
          <a:xfrm>
            <a:off x="6341281" y="1457107"/>
            <a:ext cx="5241119" cy="2657692"/>
            <a:chOff x="6341281" y="1642809"/>
            <a:chExt cx="5241119" cy="265769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0DFE62F-84CD-151E-9C7D-2989F6EFCBC1}"/>
                </a:ext>
              </a:extLst>
            </p:cNvPr>
            <p:cNvGrpSpPr/>
            <p:nvPr/>
          </p:nvGrpSpPr>
          <p:grpSpPr>
            <a:xfrm>
              <a:off x="6341281" y="1642809"/>
              <a:ext cx="5241119" cy="1786191"/>
              <a:chOff x="2412044" y="4013200"/>
              <a:chExt cx="6409562" cy="2184400"/>
            </a:xfrm>
          </p:grpSpPr>
          <p:pic>
            <p:nvPicPr>
              <p:cNvPr id="5126" name="Picture 6" descr="The two flexible goniometers used in the study. (a) Penny &amp; Giles type ...">
                <a:extLst>
                  <a:ext uri="{FF2B5EF4-FFF2-40B4-BE49-F238E27FC236}">
                    <a16:creationId xmlns:a16="http://schemas.microsoft.com/office/drawing/2014/main" id="{6B972F9B-2E3B-D30B-46E6-B217F0B7CB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155" b="68148"/>
              <a:stretch/>
            </p:blipFill>
            <p:spPr bwMode="auto">
              <a:xfrm>
                <a:off x="4747023" y="4013200"/>
                <a:ext cx="4074583" cy="2184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" name="Picture 6" descr="The two flexible goniometers used in the study. (a) Penny &amp; Giles type ...">
                <a:extLst>
                  <a:ext uri="{FF2B5EF4-FFF2-40B4-BE49-F238E27FC236}">
                    <a16:creationId xmlns:a16="http://schemas.microsoft.com/office/drawing/2014/main" id="{950AAC06-B234-1045-CB88-E8BCF18AD0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2845" b="51111"/>
              <a:stretch/>
            </p:blipFill>
            <p:spPr bwMode="auto">
              <a:xfrm>
                <a:off x="2412044" y="4013200"/>
                <a:ext cx="2368846" cy="2184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114D537-453E-DA03-B472-54FCEC861EB1}"/>
                </a:ext>
              </a:extLst>
            </p:cNvPr>
            <p:cNvSpPr txBox="1"/>
            <p:nvPr/>
          </p:nvSpPr>
          <p:spPr>
            <a:xfrm>
              <a:off x="6888196" y="3469504"/>
              <a:ext cx="414729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/>
                <a:t>Goniometers / Strain gauges</a:t>
              </a:r>
              <a:br>
                <a:rPr lang="en-US" sz="2400" dirty="0"/>
              </a:br>
              <a:r>
                <a:rPr lang="en-US" sz="2400" dirty="0"/>
                <a:t>(flexion of joints)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662AB91-1872-91B9-7BAE-8CB585A4D17B}"/>
              </a:ext>
            </a:extLst>
          </p:cNvPr>
          <p:cNvGrpSpPr/>
          <p:nvPr/>
        </p:nvGrpSpPr>
        <p:grpSpPr>
          <a:xfrm>
            <a:off x="4324873" y="4164612"/>
            <a:ext cx="3542253" cy="2617188"/>
            <a:chOff x="1030624" y="4179816"/>
            <a:chExt cx="3542253" cy="2617188"/>
          </a:xfrm>
        </p:grpSpPr>
        <p:pic>
          <p:nvPicPr>
            <p:cNvPr id="5128" name="Picture 8" descr="Virtual reality could help the elderly improve balance | Daily Mail Online">
              <a:extLst>
                <a:ext uri="{FF2B5EF4-FFF2-40B4-BE49-F238E27FC236}">
                  <a16:creationId xmlns:a16="http://schemas.microsoft.com/office/drawing/2014/main" id="{4CB51122-8769-BC8C-3520-71820E009C4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996"/>
            <a:stretch/>
          </p:blipFill>
          <p:spPr bwMode="auto">
            <a:xfrm>
              <a:off x="1208255" y="4179816"/>
              <a:ext cx="3186984" cy="1786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FF58919-DCE6-CBA8-573E-F411FFED54B2}"/>
                </a:ext>
              </a:extLst>
            </p:cNvPr>
            <p:cNvSpPr txBox="1"/>
            <p:nvPr/>
          </p:nvSpPr>
          <p:spPr>
            <a:xfrm>
              <a:off x="1030624" y="5966007"/>
              <a:ext cx="354225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/>
                <a:t>Motion Capture System</a:t>
              </a:r>
              <a:br>
                <a:rPr lang="en-US" sz="2400" b="1" dirty="0"/>
              </a:br>
              <a:r>
                <a:rPr lang="en-US" sz="2400" dirty="0"/>
                <a:t>(precise marker tracking)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4423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BC7EC-4399-2247-A5A4-59078CD50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84634-A025-1243-93E0-EED246F88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2400"/>
              </a:spcAft>
            </a:pPr>
            <a:r>
              <a:rPr lang="en-US" dirty="0"/>
              <a:t>Gait Analysis: An Introduction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hlinkClick r:id="rId2"/>
              </a:rPr>
              <a:t>Whittle ‘91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08978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 Font">
      <a:majorFont>
        <a:latin typeface="Avenir Book"/>
        <a:ea typeface=""/>
        <a:cs typeface=""/>
      </a:majorFont>
      <a:minorFont>
        <a:latin typeface="Avenir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70024</TotalTime>
  <Words>212</Words>
  <Application>Microsoft Macintosh PowerPoint</Application>
  <PresentationFormat>Widescreen</PresentationFormat>
  <Paragraphs>46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System Font Regular</vt:lpstr>
      <vt:lpstr>Arial</vt:lpstr>
      <vt:lpstr>Avenir</vt:lpstr>
      <vt:lpstr>Avenir Book</vt:lpstr>
      <vt:lpstr>Calibri</vt:lpstr>
      <vt:lpstr>Office Theme</vt:lpstr>
      <vt:lpstr>Body Motion</vt:lpstr>
      <vt:lpstr>Why Study Human Body Motion?</vt:lpstr>
      <vt:lpstr>Cameras</vt:lpstr>
      <vt:lpstr>Inertial Measurement Units  (IMUs)</vt:lpstr>
      <vt:lpstr>Pressure-Sensitive Mats</vt:lpstr>
      <vt:lpstr>Other Sensors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Sensing for  Health and Public Safety</dc:title>
  <dc:creator>Alex T Mariakakis</dc:creator>
  <cp:lastModifiedBy>Alex Mariakakis</cp:lastModifiedBy>
  <cp:revision>1279</cp:revision>
  <dcterms:created xsi:type="dcterms:W3CDTF">2019-01-31T00:55:19Z</dcterms:created>
  <dcterms:modified xsi:type="dcterms:W3CDTF">2023-12-20T18:59:55Z</dcterms:modified>
</cp:coreProperties>
</file>