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60" r:id="rId2"/>
    <p:sldId id="963" r:id="rId3"/>
    <p:sldId id="1011" r:id="rId4"/>
    <p:sldId id="1014" r:id="rId5"/>
    <p:sldId id="1015" r:id="rId6"/>
    <p:sldId id="1013" r:id="rId7"/>
    <p:sldId id="1012" r:id="rId8"/>
    <p:sldId id="1010" r:id="rId9"/>
    <p:sldId id="10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dward Wang" initials="EW [7]" lastIdx="1" clrIdx="6"/>
  <p:cmAuthor id="1" name="Edward Wang" initials="EW" lastIdx="1" clrIdx="0"/>
  <p:cmAuthor id="8" name="atm" initials="atm" lastIdx="0" clrIdx="7"/>
  <p:cmAuthor id="2" name="Edward Wang" initials="EW [2]" lastIdx="1" clrIdx="1"/>
  <p:cmAuthor id="3" name="Edward Wang" initials="EW [3]" lastIdx="1" clrIdx="2"/>
  <p:cmAuthor id="4" name="Edward Wang" initials="EW [4]" lastIdx="1" clrIdx="3"/>
  <p:cmAuthor id="5" name="Edward Wang" initials="EW [5]" lastIdx="1" clrIdx="4"/>
  <p:cmAuthor id="6" name="Edward Wang" initials="EW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D582C2"/>
    <a:srgbClr val="393939"/>
    <a:srgbClr val="01FF01"/>
    <a:srgbClr val="01A801"/>
    <a:srgbClr val="262626"/>
    <a:srgbClr val="F60000"/>
    <a:srgbClr val="FDD1B8"/>
    <a:srgbClr val="FA810F"/>
    <a:srgbClr val="EE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4" autoAdjust="0"/>
    <p:restoredTop sz="82521" autoAdjust="0"/>
  </p:normalViewPr>
  <p:slideViewPr>
    <p:cSldViewPr>
      <p:cViewPr varScale="1">
        <p:scale>
          <a:sx n="94" d="100"/>
          <a:sy n="94" d="100"/>
        </p:scale>
        <p:origin x="120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1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099-4093-438C-A350-C6029252D52E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A61A-28DB-48B5-8202-524F772B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9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A497-1B9D-48B5-95DD-45F8A7220D6F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BF89-87CA-4D31-B6F1-3E4AF7384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4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6586-9C5F-9D4B-8C84-142601FDE6B5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29EC-9980-C446-B461-9FF391B35689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D00C-2D45-4F4D-BC8A-330D574CCB9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9A1-9E21-464C-91B2-56AF992F588D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5638-870A-8448-91F2-566053E5D54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3FF-D90D-4641-BFFE-C1266ED8431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F5A-6A3C-864F-A131-633AC5ED65F3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507C-E0E4-9D48-B07D-A33F1036A906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FB9-EF8B-134D-BB3A-25AF2B742CA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637F-E426-784C-887F-03635AB0F66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BFA0-5693-0F4F-9655-65B23B82690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8418A49E-1D6F-9345-9D8B-98F8F33DE1D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E02EB531-D3C9-4F70-B23B-3589F4933B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12369209600349?casa_token=A1ejsrPNgyoAAAAA:F75YLDr0b9d5AehQR8wR6ZWnMAaDOhUszuh6nxFkxP2GQf_9fpPpKApi1rn__ItdXsxNj-3B_oM" TargetMode="External"/><Relationship Id="rId2" Type="http://schemas.openxmlformats.org/officeDocument/2006/relationships/hyperlink" Target="https://www.sleepfoundation.org/sleep-disord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6106"/>
            <a:ext cx="10668000" cy="1676400"/>
          </a:xfrm>
        </p:spPr>
        <p:txBody>
          <a:bodyPr/>
          <a:lstStyle/>
          <a:p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4818" y="2460680"/>
            <a:ext cx="5182364" cy="25230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Alex Mariakakis</a:t>
            </a:r>
            <a:endParaRPr lang="en-US" sz="20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University of Toronto</a:t>
            </a: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Department of Computer Science</a:t>
            </a:r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DF0B9597-6882-4144-A42D-955C0D6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8637"/>
            <a:ext cx="3810000" cy="15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598-BADB-B697-B669-1BB2213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Sleep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1B13-DA9E-ECB6-CDA5-F6D667E0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/>
          </a:bodyPr>
          <a:lstStyle/>
          <a:p>
            <a:r>
              <a:rPr lang="en-US" dirty="0"/>
              <a:t>Sleep touches on multiple facets of our overall 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Encourages muscle repair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hormone regulation and metabolism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Helps with formation of long-term memories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Lesser demands on circulatory and respiratory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Adults are recommended to sleep at least 7 hours </a:t>
            </a:r>
            <a:br>
              <a:rPr lang="en-US" dirty="0"/>
            </a:br>
            <a:r>
              <a:rPr lang="en-US" dirty="0"/>
              <a:t>each night</a:t>
            </a:r>
          </a:p>
        </p:txBody>
      </p:sp>
    </p:spTree>
    <p:extLst>
      <p:ext uri="{BB962C8B-B14F-4D97-AF65-F5344CB8AC3E}">
        <p14:creationId xmlns:p14="http://schemas.microsoft.com/office/powerpoint/2010/main" val="68958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2210-AFA6-E0B3-C04A-0794A991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When Someone </a:t>
            </a:r>
            <a:br>
              <a:rPr lang="en-US" dirty="0"/>
            </a:br>
            <a:r>
              <a:rPr lang="en-US" dirty="0"/>
              <a:t>Is Sleeping?</a:t>
            </a:r>
          </a:p>
        </p:txBody>
      </p:sp>
      <p:pic>
        <p:nvPicPr>
          <p:cNvPr id="1028" name="Picture 4" descr="Importance of Sleeping in a Dark Room - Baniyas Furniture">
            <a:extLst>
              <a:ext uri="{FF2B5EF4-FFF2-40B4-BE49-F238E27FC236}">
                <a16:creationId xmlns:a16="http://schemas.microsoft.com/office/drawing/2014/main" id="{FDFFF0D2-D11F-7911-A7E6-6583679C0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7"/>
          <a:stretch/>
        </p:blipFill>
        <p:spPr bwMode="auto">
          <a:xfrm>
            <a:off x="3124200" y="1676400"/>
            <a:ext cx="5943600" cy="381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43ECE2-8FF0-A3C2-44A4-1E771D607A22}"/>
              </a:ext>
            </a:extLst>
          </p:cNvPr>
          <p:cNvSpPr/>
          <p:nvPr/>
        </p:nvSpPr>
        <p:spPr>
          <a:xfrm>
            <a:off x="459036" y="2386654"/>
            <a:ext cx="2284164" cy="102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Slow and steady breathing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45BA93-C317-BB25-E2E3-7AD18AD05271}"/>
              </a:ext>
            </a:extLst>
          </p:cNvPr>
          <p:cNvSpPr/>
          <p:nvPr/>
        </p:nvSpPr>
        <p:spPr>
          <a:xfrm>
            <a:off x="437427" y="3613794"/>
            <a:ext cx="2284164" cy="102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Snoring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AF55F7-DE78-63EB-C560-1F42502F2C46}"/>
              </a:ext>
            </a:extLst>
          </p:cNvPr>
          <p:cNvSpPr/>
          <p:nvPr/>
        </p:nvSpPr>
        <p:spPr>
          <a:xfrm>
            <a:off x="9470409" y="4227364"/>
            <a:ext cx="2284164" cy="102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Lack of body movement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CE06D2-1BD4-983E-D5A4-AC8612B7D627}"/>
              </a:ext>
            </a:extLst>
          </p:cNvPr>
          <p:cNvSpPr/>
          <p:nvPr/>
        </p:nvSpPr>
        <p:spPr>
          <a:xfrm>
            <a:off x="1511222" y="5715000"/>
            <a:ext cx="2284164" cy="102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a dark and quiet room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666289-971C-88F9-C569-B43C4B4BB90E}"/>
              </a:ext>
            </a:extLst>
          </p:cNvPr>
          <p:cNvSpPr/>
          <p:nvPr/>
        </p:nvSpPr>
        <p:spPr>
          <a:xfrm>
            <a:off x="8396614" y="5715000"/>
            <a:ext cx="2284164" cy="102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Lying down in bed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16776B-58D6-0DC9-6233-DF5BCA9BE4F8}"/>
              </a:ext>
            </a:extLst>
          </p:cNvPr>
          <p:cNvSpPr/>
          <p:nvPr/>
        </p:nvSpPr>
        <p:spPr>
          <a:xfrm>
            <a:off x="4953918" y="5715000"/>
            <a:ext cx="2284164" cy="102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Evening or nighttime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7902BC-D7FD-59EE-CF2C-E0F0B807FA62}"/>
              </a:ext>
            </a:extLst>
          </p:cNvPr>
          <p:cNvSpPr/>
          <p:nvPr/>
        </p:nvSpPr>
        <p:spPr>
          <a:xfrm>
            <a:off x="9470409" y="1773084"/>
            <a:ext cx="2284164" cy="102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Slower brain activity … for the most part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69B650-033C-B39F-F679-E091B4461313}"/>
              </a:ext>
            </a:extLst>
          </p:cNvPr>
          <p:cNvSpPr/>
          <p:nvPr/>
        </p:nvSpPr>
        <p:spPr>
          <a:xfrm>
            <a:off x="9470409" y="3000224"/>
            <a:ext cx="2284164" cy="10255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Slower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heart rate</a:t>
            </a:r>
          </a:p>
        </p:txBody>
      </p:sp>
    </p:spTree>
    <p:extLst>
      <p:ext uri="{BB962C8B-B14F-4D97-AF65-F5344CB8AC3E}">
        <p14:creationId xmlns:p14="http://schemas.microsoft.com/office/powerpoint/2010/main" val="13202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8473-C4C8-5703-95A9-BFDB6CBB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Important Features of Sleep?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AF1B-E537-8B1D-F60A-3704F85D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724400" cy="4525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 in bed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Total sleep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% of REM sleep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# of body movements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# of noise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Breathing rate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# of airflow stoppages</a:t>
            </a:r>
          </a:p>
        </p:txBody>
      </p:sp>
      <p:pic>
        <p:nvPicPr>
          <p:cNvPr id="2050" name="Picture 2" descr="Michelle Calvert Ross on Sleep Cycles – GoodFriends.Blog">
            <a:extLst>
              <a:ext uri="{FF2B5EF4-FFF2-40B4-BE49-F238E27FC236}">
                <a16:creationId xmlns:a16="http://schemas.microsoft.com/office/drawing/2014/main" id="{2AFADF7F-006B-AB6B-BDF8-BEC2D5427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18859"/>
            <a:ext cx="6400800" cy="46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79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774B-877D-1345-5576-1EE103A6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 With Sleep?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9DFB-9EE9-884E-8D92-DE8714D6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858000" cy="4525963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Insomnia:</a:t>
            </a:r>
            <a:r>
              <a:rPr lang="en-US" dirty="0"/>
              <a:t> Trouble falling or remaining asleep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Apnea:</a:t>
            </a:r>
            <a:r>
              <a:rPr lang="en-US" dirty="0"/>
              <a:t> Breathing disruptions</a:t>
            </a: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en-US" b="1" dirty="0"/>
              <a:t>Hypopnea:</a:t>
            </a:r>
            <a:r>
              <a:rPr lang="en-US" dirty="0"/>
              <a:t> Shallow breathing</a:t>
            </a:r>
            <a:endParaRPr lang="en-US" b="1" dirty="0"/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en-US" b="1" dirty="0"/>
              <a:t>Obstructive apnea: </a:t>
            </a:r>
            <a:r>
              <a:rPr lang="en-US" dirty="0"/>
              <a:t>Airway blockage</a:t>
            </a: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en-US" b="1" dirty="0"/>
              <a:t>Central sleep apnea:</a:t>
            </a:r>
            <a:r>
              <a:rPr lang="en-US" dirty="0"/>
              <a:t> Breath holding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Restless leg syndrome:</a:t>
            </a:r>
            <a:r>
              <a:rPr lang="en-US" dirty="0"/>
              <a:t> Tingling sensation that causes the urge to move the legs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285CC-1F75-E732-F9EA-450A80C8C669}"/>
              </a:ext>
            </a:extLst>
          </p:cNvPr>
          <p:cNvGrpSpPr/>
          <p:nvPr/>
        </p:nvGrpSpPr>
        <p:grpSpPr>
          <a:xfrm>
            <a:off x="6810990" y="1923255"/>
            <a:ext cx="5193088" cy="4678333"/>
            <a:chOff x="6810990" y="1923255"/>
            <a:chExt cx="5193088" cy="4678333"/>
          </a:xfrm>
        </p:grpSpPr>
        <p:pic>
          <p:nvPicPr>
            <p:cNvPr id="6146" name="Picture 2" descr="Straight, No Chaser: Sleep Apnea - Jeffrey Sterling, MD">
              <a:extLst>
                <a:ext uri="{FF2B5EF4-FFF2-40B4-BE49-F238E27FC236}">
                  <a16:creationId xmlns:a16="http://schemas.microsoft.com/office/drawing/2014/main" id="{1F6146D2-E9CC-6651-D622-1781C03038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/>
            <a:stretch/>
          </p:blipFill>
          <p:spPr bwMode="auto">
            <a:xfrm>
              <a:off x="7467600" y="1923255"/>
              <a:ext cx="3879854" cy="387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7C6CE7-FF40-60C2-E9E8-2B9ED4150952}"/>
                </a:ext>
              </a:extLst>
            </p:cNvPr>
            <p:cNvSpPr txBox="1"/>
            <p:nvPr/>
          </p:nvSpPr>
          <p:spPr>
            <a:xfrm>
              <a:off x="6810990" y="5893702"/>
              <a:ext cx="51930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Continuous positive airway pressure (CPAP) </a:t>
              </a:r>
              <a:br>
                <a:rPr lang="en-US" sz="2000" dirty="0"/>
              </a:br>
              <a:r>
                <a:rPr lang="en-US" sz="2000" dirty="0"/>
                <a:t>machine for helping control breathing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0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E508-CDE5-48E9-AFF3-BBBE2D01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Monitor Sleep?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FEE5-72EF-269E-F4B3-C6E4CBF1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800600" cy="49149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gold standard is polysomnography (PSG)</a:t>
            </a:r>
          </a:p>
          <a:p>
            <a:endParaRPr lang="en-US" dirty="0"/>
          </a:p>
          <a:p>
            <a:r>
              <a:rPr lang="en-US" dirty="0"/>
              <a:t>PSG entails monitoring physiology during sleep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Typically done in a </a:t>
            </a:r>
            <a:br>
              <a:rPr lang="en-US" dirty="0"/>
            </a:br>
            <a:r>
              <a:rPr lang="en-US" dirty="0"/>
              <a:t>sleep clinic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Typically requires significant instrumentation</a:t>
            </a:r>
          </a:p>
          <a:p>
            <a:endParaRPr lang="en-US" dirty="0"/>
          </a:p>
          <a:p>
            <a:r>
              <a:rPr lang="en-US" dirty="0"/>
              <a:t>Measures signals ranging from breathing rate to brain activity</a:t>
            </a:r>
          </a:p>
        </p:txBody>
      </p:sp>
      <p:pic>
        <p:nvPicPr>
          <p:cNvPr id="3074" name="Picture 2" descr="My Secret Night Life—Insomnia, Drugs, Sleep Doctors, and the Circadian ...">
            <a:extLst>
              <a:ext uri="{FF2B5EF4-FFF2-40B4-BE49-F238E27FC236}">
                <a16:creationId xmlns:a16="http://schemas.microsoft.com/office/drawing/2014/main" id="{AB615FA4-EED1-40C3-8CEC-5EFD2E8DA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4737"/>
            <a:ext cx="6350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2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178F-58BF-5572-1B6E-D3F82F45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Monitor Sleep?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286A-3367-4E8C-6C98-62E62501B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7244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Smartwatches and other wearables can monitor heart rate, motion, and even respiration rate</a:t>
            </a:r>
          </a:p>
          <a:p>
            <a:endParaRPr lang="en-US" dirty="0"/>
          </a:p>
          <a:p>
            <a:r>
              <a:rPr lang="en-US" dirty="0"/>
              <a:t>These signals can be more reliable during sleep since the devices remain still through the night</a:t>
            </a:r>
          </a:p>
        </p:txBody>
      </p:sp>
      <p:pic>
        <p:nvPicPr>
          <p:cNvPr id="4098" name="Picture 2" descr="12 Top Sleep Apps for Smartwatches (Free and Paid) - ThreadCurve">
            <a:extLst>
              <a:ext uri="{FF2B5EF4-FFF2-40B4-BE49-F238E27FC236}">
                <a16:creationId xmlns:a16="http://schemas.microsoft.com/office/drawing/2014/main" id="{350DAA25-156C-552D-5937-BDD80EB6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52" y="1881982"/>
            <a:ext cx="594084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5AB3-F395-9885-ACE2-AA79F8E9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That Someone Is Sleeping?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2035-1F81-9BFE-261C-D4A2EF13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953000" cy="49831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Mattress sensors detect breathing rate (and even heart rate, purportedly) via pressure sensing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Piezoelectric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Capacitive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Conductive fabric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Pressure on its own measures time in bed, so extra processing is needed to identify actual sleep time</a:t>
            </a:r>
          </a:p>
        </p:txBody>
      </p:sp>
      <p:pic>
        <p:nvPicPr>
          <p:cNvPr id="5122" name="Picture 2" descr="The Withings Sleep Mat App Update For Sleep Apnea Tracking">
            <a:extLst>
              <a:ext uri="{FF2B5EF4-FFF2-40B4-BE49-F238E27FC236}">
                <a16:creationId xmlns:a16="http://schemas.microsoft.com/office/drawing/2014/main" id="{83E27284-DE23-AAE7-6D7F-24D006A53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7" r="1110"/>
          <a:stretch/>
        </p:blipFill>
        <p:spPr bwMode="auto">
          <a:xfrm>
            <a:off x="5867400" y="1664096"/>
            <a:ext cx="5934341" cy="48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4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C7EC-4399-2247-A5A4-59078CD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4634-A025-1243-93E0-EED246F8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Sleep Disorders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Sleep Foundation ‘22</a:t>
            </a:r>
            <a:r>
              <a:rPr lang="en-US" dirty="0"/>
              <a:t>)</a:t>
            </a:r>
          </a:p>
          <a:p>
            <a:pPr>
              <a:spcAft>
                <a:spcPts val="2400"/>
              </a:spcAft>
            </a:pPr>
            <a:r>
              <a:rPr lang="en-US" dirty="0"/>
              <a:t>Technical Review of Polysomnography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Vaughn and </a:t>
            </a:r>
            <a:r>
              <a:rPr lang="en-US" dirty="0" err="1">
                <a:hlinkClick r:id="rId3"/>
              </a:rPr>
              <a:t>Giallanza</a:t>
            </a:r>
            <a:r>
              <a:rPr lang="en-US" dirty="0">
                <a:hlinkClick r:id="rId3"/>
              </a:rPr>
              <a:t> ‘08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97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 Font">
      <a:majorFont>
        <a:latin typeface="Avenir Book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70928</TotalTime>
  <Words>342</Words>
  <Application>Microsoft Macintosh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</vt:lpstr>
      <vt:lpstr>Avenir Book</vt:lpstr>
      <vt:lpstr>Calibri</vt:lpstr>
      <vt:lpstr>Courier New</vt:lpstr>
      <vt:lpstr>Office Theme</vt:lpstr>
      <vt:lpstr>Sleep</vt:lpstr>
      <vt:lpstr>Why Is Sleep Important?</vt:lpstr>
      <vt:lpstr>How Do We Know When Someone  Is Sleeping?</vt:lpstr>
      <vt:lpstr>What Are Some Important Features of Sleep?</vt:lpstr>
      <vt:lpstr>What Can Go Wrong With Sleep? </vt:lpstr>
      <vt:lpstr>How Can We Monitor Sleep?</vt:lpstr>
      <vt:lpstr>How Can We Monitor Sleep?</vt:lpstr>
      <vt:lpstr>How Do We Know That Someone Is Sleeping?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Sensing for  Health and Public Safety</dc:title>
  <dc:creator>Alex T Mariakakis</dc:creator>
  <cp:lastModifiedBy>Alex Mariakakis</cp:lastModifiedBy>
  <cp:revision>1276</cp:revision>
  <dcterms:created xsi:type="dcterms:W3CDTF">2019-01-31T00:55:19Z</dcterms:created>
  <dcterms:modified xsi:type="dcterms:W3CDTF">2023-12-20T19:00:02Z</dcterms:modified>
</cp:coreProperties>
</file>