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0" r:id="rId2"/>
    <p:sldId id="964" r:id="rId3"/>
    <p:sldId id="961" r:id="rId4"/>
    <p:sldId id="965" r:id="rId5"/>
    <p:sldId id="1013" r:id="rId6"/>
    <p:sldId id="1014" r:id="rId7"/>
    <p:sldId id="10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D582C2"/>
    <a:srgbClr val="393939"/>
    <a:srgbClr val="01FF01"/>
    <a:srgbClr val="01A801"/>
    <a:srgbClr val="262626"/>
    <a:srgbClr val="F60000"/>
    <a:srgbClr val="FDD1B8"/>
    <a:srgbClr val="FA810F"/>
    <a:srgbClr val="EE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5" autoAdjust="0"/>
    <p:restoredTop sz="82450" autoAdjust="0"/>
  </p:normalViewPr>
  <p:slideViewPr>
    <p:cSldViewPr>
      <p:cViewPr varScale="1">
        <p:scale>
          <a:sx n="94" d="100"/>
          <a:sy n="94" d="100"/>
        </p:scale>
        <p:origin x="10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tbreaksnearme.org/us/en-US" TargetMode="External"/><Relationship Id="rId2" Type="http://schemas.openxmlformats.org/officeDocument/2006/relationships/hyperlink" Target="https://www.canada.ca/en/public-health/services/diseases/flu-influenza/influenza-surveillance/about-fluwat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>
                <a:latin typeface="Avenir Book" charset="0"/>
                <a:ea typeface="Avenir Book" charset="0"/>
                <a:cs typeface="Avenir Book" charset="0"/>
              </a:rPr>
              <a:t>Influenza-Like 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Illnesses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5D7-73F2-A40E-F06B-A4A67036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Influenza-Like Illness (ILI)?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79B7-F7F4-EDB7-9709-38872E20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05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Influenza (i.e., the “flu”) is an infectious disease specifically caused by influenza viruses</a:t>
            </a:r>
          </a:p>
          <a:p>
            <a:endParaRPr lang="en-US" dirty="0"/>
          </a:p>
          <a:p>
            <a:r>
              <a:rPr lang="en-US" dirty="0"/>
              <a:t>ILIs have similar symptoms as influenza</a:t>
            </a:r>
          </a:p>
          <a:p>
            <a:endParaRPr lang="en-US" dirty="0"/>
          </a:p>
          <a:p>
            <a:r>
              <a:rPr lang="en-US" dirty="0"/>
              <a:t>Examples of ILIs include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Common cold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Pneumonia</a:t>
            </a:r>
          </a:p>
        </p:txBody>
      </p:sp>
      <p:pic>
        <p:nvPicPr>
          <p:cNvPr id="1028" name="Picture 4" descr="Cold vs. Flu: which is it? - News | UAB">
            <a:extLst>
              <a:ext uri="{FF2B5EF4-FFF2-40B4-BE49-F238E27FC236}">
                <a16:creationId xmlns:a16="http://schemas.microsoft.com/office/drawing/2014/main" id="{29904B5A-D023-F7E7-E133-596F937F2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5"/>
          <a:stretch/>
        </p:blipFill>
        <p:spPr bwMode="auto">
          <a:xfrm>
            <a:off x="7315200" y="1600201"/>
            <a:ext cx="427033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F1C-9351-72C3-6884-05F8ADF8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Symptoms of ILIs?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73F7-A12A-B22B-5843-EC92997F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867400" cy="4525963"/>
          </a:xfrm>
        </p:spPr>
        <p:txBody>
          <a:bodyPr/>
          <a:lstStyle/>
          <a:p>
            <a:r>
              <a:rPr lang="en-US" dirty="0"/>
              <a:t>The WHO defines an illness as an ILI if the patient has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a fever greater than or equal to 38 °C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a cough that began in the last 10 days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A9F153E-5489-4E91-6861-1474D2A2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84960"/>
            <a:ext cx="5172380" cy="4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B3CAE-F6DE-FFB3-9A8D-53AD63756849}"/>
              </a:ext>
            </a:extLst>
          </p:cNvPr>
          <p:cNvSpPr/>
          <p:nvPr/>
        </p:nvSpPr>
        <p:spPr>
          <a:xfrm>
            <a:off x="6736080" y="3124200"/>
            <a:ext cx="1493520" cy="8382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33602-4631-B6EF-235D-AEF720D3BECE}"/>
              </a:ext>
            </a:extLst>
          </p:cNvPr>
          <p:cNvSpPr/>
          <p:nvPr/>
        </p:nvSpPr>
        <p:spPr>
          <a:xfrm>
            <a:off x="10386264" y="4267200"/>
            <a:ext cx="1493520" cy="5537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D5B5-DFB1-EE89-5A9C-D49108CE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ILIs Instead of Influenza?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4DBA-54E2-BBC9-35E1-8711F9BF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Mobile health tools generally aren’t “detecting influenza”; they’re “detecting symptoms of influenza”</a:t>
            </a:r>
          </a:p>
          <a:p>
            <a:endParaRPr lang="en-US" dirty="0"/>
          </a:p>
          <a:p>
            <a:r>
              <a:rPr lang="en-US" dirty="0"/>
              <a:t>Having influenza may lead to a high probability of fever and cough, but having a fever and cough may not mean a person has influenza</a:t>
            </a:r>
          </a:p>
          <a:p>
            <a:endParaRPr lang="en-US" dirty="0"/>
          </a:p>
          <a:p>
            <a:r>
              <a:rPr lang="en-US" dirty="0"/>
              <a:t>The same holds true for many other mobile health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Fatigue could imply insomnia, depression,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Breathlessness could imply COPD, asthma, etc.</a:t>
            </a:r>
          </a:p>
        </p:txBody>
      </p:sp>
    </p:spTree>
    <p:extLst>
      <p:ext uri="{BB962C8B-B14F-4D97-AF65-F5344CB8AC3E}">
        <p14:creationId xmlns:p14="http://schemas.microsoft.com/office/powerpoint/2010/main" val="30884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8125-B3FD-CE7E-6874-AC7248CE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Detect ILI Symptoms?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831E2-30B8-CB6E-94BF-89F8875F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0153"/>
              </p:ext>
            </p:extLst>
          </p:nvPr>
        </p:nvGraphicFramePr>
        <p:xfrm>
          <a:off x="609600" y="1600201"/>
          <a:ext cx="10972800" cy="2186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7541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Symptom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Mobile Health Measurement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Coughing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Personal, portable microphones on smartphones and smartwatches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Personal, static microphones in home </a:t>
                      </a:r>
                      <a:r>
                        <a:rPr lang="en-US" sz="2200" dirty="0" err="1"/>
                        <a:t>smartspeakers</a:t>
                      </a:r>
                      <a:endParaRPr lang="en-US" sz="2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Public, static microphones in waiting rooms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538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C640EA-6D91-39D0-2097-DAC0861A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7702"/>
              </p:ext>
            </p:extLst>
          </p:nvPr>
        </p:nvGraphicFramePr>
        <p:xfrm>
          <a:off x="609600" y="3825239"/>
          <a:ext cx="10972800" cy="1432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Fever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Personal thermistors on smartwatches and smart rings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(note: peripheral body temperature ≠ core body temperature)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Public thermal cameras and handheld infrared thermometers (e.g., “temperature guns”)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4A0ED4-20C7-617C-E928-B7192CD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7118"/>
              </p:ext>
            </p:extLst>
          </p:nvPr>
        </p:nvGraphicFramePr>
        <p:xfrm>
          <a:off x="609600" y="5296114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Fatigue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/>
                        <a:t>Personal sleep tracking on smartwatches and smart 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6638-A476-9297-F8C0-F82554C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Surveillance</a:t>
            </a:r>
          </a:p>
        </p:txBody>
      </p:sp>
      <p:pic>
        <p:nvPicPr>
          <p:cNvPr id="5" name="Picture 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782284D5-83C2-5D07-11EB-D1462C0DC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r="1424"/>
          <a:stretch/>
        </p:blipFill>
        <p:spPr>
          <a:xfrm>
            <a:off x="6969760" y="2445603"/>
            <a:ext cx="5222240" cy="3441700"/>
          </a:xfrm>
          <a:prstGeom prst="rect">
            <a:avLst/>
          </a:prstGeom>
        </p:spPr>
      </p:pic>
      <p:pic>
        <p:nvPicPr>
          <p:cNvPr id="3074" name="Picture 2" descr="Canada Bends the Curve April 15 Update – Iowa Climate Science Education">
            <a:extLst>
              <a:ext uri="{FF2B5EF4-FFF2-40B4-BE49-F238E27FC236}">
                <a16:creationId xmlns:a16="http://schemas.microsoft.com/office/drawing/2014/main" id="{BBA02125-6824-E9EE-9CE1-AA58128CF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/>
          <a:stretch/>
        </p:blipFill>
        <p:spPr bwMode="auto">
          <a:xfrm>
            <a:off x="0" y="2445603"/>
            <a:ext cx="68580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7E9A4-9E36-BEDA-A066-DBD3F2585DCE}"/>
              </a:ext>
            </a:extLst>
          </p:cNvPr>
          <p:cNvSpPr txBox="1"/>
          <p:nvPr/>
        </p:nvSpPr>
        <p:spPr>
          <a:xfrm>
            <a:off x="2103957" y="5874604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FluWatch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by Health Canada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6CF1-3E74-B46B-3F7F-CE6FC05FD115}"/>
              </a:ext>
            </a:extLst>
          </p:cNvPr>
          <p:cNvSpPr txBox="1"/>
          <p:nvPr/>
        </p:nvSpPr>
        <p:spPr>
          <a:xfrm>
            <a:off x="7472588" y="5874603"/>
            <a:ext cx="421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Outbreaks Near Me </a:t>
            </a:r>
            <a:br>
              <a:rPr lang="en-US" sz="2400" dirty="0"/>
            </a:br>
            <a:r>
              <a:rPr lang="en-US" sz="2400" dirty="0"/>
              <a:t>by Boston Children’s Hospital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872E-EACE-5C57-10B0-9D0049913DD3}"/>
              </a:ext>
            </a:extLst>
          </p:cNvPr>
          <p:cNvSpPr txBox="1"/>
          <p:nvPr/>
        </p:nvSpPr>
        <p:spPr>
          <a:xfrm>
            <a:off x="639253" y="1447800"/>
            <a:ext cx="10913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Time and location can provide important context for </a:t>
            </a:r>
            <a:br>
              <a:rPr lang="en-US" sz="2800" dirty="0"/>
            </a:br>
            <a:r>
              <a:rPr lang="en-US" sz="2800" dirty="0"/>
              <a:t>population-level surveillance, helping agencies target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4186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Overview of Influenza Monitoring in Canada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Health Canada</a:t>
            </a:r>
            <a:r>
              <a:rPr lang="en-US" dirty="0"/>
              <a:t>)</a:t>
            </a:r>
          </a:p>
          <a:p>
            <a:pPr>
              <a:spcAft>
                <a:spcPts val="2400"/>
              </a:spcAft>
            </a:pPr>
            <a:r>
              <a:rPr lang="en-US" dirty="0"/>
              <a:t>Outbreaks Near Me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Boston Children’s Hospital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69854</TotalTime>
  <Words>306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Office Theme</vt:lpstr>
      <vt:lpstr>Influenza-Like Illnesses</vt:lpstr>
      <vt:lpstr>What Is An Influenza-Like Illness (ILI)?</vt:lpstr>
      <vt:lpstr>What Are The Symptoms of ILIs?</vt:lpstr>
      <vt:lpstr>Why Talk About ILIs Instead of Influenza?</vt:lpstr>
      <vt:lpstr>How Can We Detect ILI Symptoms?</vt:lpstr>
      <vt:lpstr>Public Health Surveillance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1268</cp:revision>
  <dcterms:created xsi:type="dcterms:W3CDTF">2019-01-31T00:55:19Z</dcterms:created>
  <dcterms:modified xsi:type="dcterms:W3CDTF">2023-12-20T19:00:22Z</dcterms:modified>
</cp:coreProperties>
</file>