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61" r:id="rId2"/>
    <p:sldId id="963" r:id="rId3"/>
    <p:sldId id="1013" r:id="rId4"/>
    <p:sldId id="1016" r:id="rId5"/>
    <p:sldId id="1015" r:id="rId6"/>
    <p:sldId id="1010" r:id="rId7"/>
    <p:sldId id="1011" r:id="rId8"/>
    <p:sldId id="10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dward Wang" initials="EW [7]" lastIdx="1" clrIdx="6"/>
  <p:cmAuthor id="1" name="Edward Wang" initials="EW" lastIdx="1" clrIdx="0"/>
  <p:cmAuthor id="8" name="atm" initials="atm" lastIdx="0" clrIdx="7"/>
  <p:cmAuthor id="2" name="Edward Wang" initials="EW [2]" lastIdx="1" clrIdx="1"/>
  <p:cmAuthor id="3" name="Edward Wang" initials="EW [3]" lastIdx="1" clrIdx="2"/>
  <p:cmAuthor id="4" name="Edward Wang" initials="EW [4]" lastIdx="1" clrIdx="3"/>
  <p:cmAuthor id="5" name="Edward Wang" initials="EW [5]" lastIdx="1" clrIdx="4"/>
  <p:cmAuthor id="6" name="Edward Wang" initials="EW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FF40FF"/>
    <a:srgbClr val="D582C2"/>
    <a:srgbClr val="393939"/>
    <a:srgbClr val="01FF01"/>
    <a:srgbClr val="01A801"/>
    <a:srgbClr val="262626"/>
    <a:srgbClr val="F60000"/>
    <a:srgbClr val="FDD1B8"/>
    <a:srgbClr val="FA8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32" autoAdjust="0"/>
    <p:restoredTop sz="82521" autoAdjust="0"/>
  </p:normalViewPr>
  <p:slideViewPr>
    <p:cSldViewPr>
      <p:cViewPr varScale="1">
        <p:scale>
          <a:sx n="94" d="100"/>
          <a:sy n="94" d="100"/>
        </p:scale>
        <p:origin x="61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1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6099-4093-438C-A350-C6029252D52E}" type="datetimeFigureOut">
              <a:rPr lang="en-US" smtClean="0"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A61A-28DB-48B5-8202-524F772B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96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3A497-1B9D-48B5-95DD-45F8A7220D6F}" type="datetimeFigureOut">
              <a:rPr lang="en-US" smtClean="0"/>
              <a:t>12/20/23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5BF89-87CA-4D31-B6F1-3E4AF7384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2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BF89-87CA-4D31-B6F1-3E4AF73840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3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1"/>
            <a:ext cx="10363200" cy="1470025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6586-9C5F-9D4B-8C84-142601FDE6B5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6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29EC-9980-C446-B461-9FF391B35689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D00C-2D45-4F4D-BC8A-330D574CCB97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9A1-9E21-464C-91B2-56AF992F588D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6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5638-870A-8448-91F2-566053E5D542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3FF-D90D-4641-BFFE-C1266ED84317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3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F5A-6A3C-864F-A131-633AC5ED65F3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2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507C-E0E4-9D48-B07D-A33F1036A906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6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FB9-EF8B-134D-BB3A-25AF2B742CA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5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637F-E426-784C-887F-03635AB0F66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BFA0-5693-0F4F-9655-65B23B82690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0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8418A49E-1D6F-9345-9D8B-98F8F33DE1D2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E02EB531-D3C9-4F70-B23B-3589F4933B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" panose="02000503020000020003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9677909" TargetMode="External"/><Relationship Id="rId2" Type="http://schemas.openxmlformats.org/officeDocument/2006/relationships/hyperlink" Target="https://iopscience.iop.org/article/10.1088/0967-3334/28/3/R01/meta?casa_token=BsvzJVmY7NUAAAAA:-nEXLDdOj5O2nubcvHHM69OJ3uSEJQJfVlhUKncGI1TEqKbIR_7Sp_rGVlkXbaV2-vZgR95ReB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66106"/>
            <a:ext cx="10668000" cy="1676400"/>
          </a:xfrm>
        </p:spPr>
        <p:txBody>
          <a:bodyPr/>
          <a:lstStyle/>
          <a:p>
            <a:r>
              <a:rPr lang="en-US" sz="4400">
                <a:latin typeface="Avenir Book" charset="0"/>
                <a:ea typeface="Avenir Book" charset="0"/>
                <a:cs typeface="Avenir Book" charset="0"/>
              </a:rPr>
              <a:t>Circulatory</a:t>
            </a:r>
            <a:r>
              <a:rPr lang="en-US" sz="44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4400">
                <a:latin typeface="Avenir Book" charset="0"/>
                <a:ea typeface="Avenir Book" charset="0"/>
                <a:cs typeface="Avenir Book" charset="0"/>
              </a:rPr>
              <a:t>Vital </a:t>
            </a:r>
            <a:r>
              <a:rPr lang="en-US" sz="4400" dirty="0">
                <a:latin typeface="Avenir Book" charset="0"/>
                <a:ea typeface="Avenir Book" charset="0"/>
                <a:cs typeface="Avenir Book" charset="0"/>
              </a:rPr>
              <a:t>Signs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4818" y="2460680"/>
            <a:ext cx="5182364" cy="252300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Alex Mariakakis</a:t>
            </a:r>
            <a:endParaRPr lang="en-US" sz="200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University of Toronto</a:t>
            </a:r>
          </a:p>
          <a:p>
            <a:r>
              <a:rPr lang="en-US" sz="200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Department of Computer Science</a:t>
            </a:r>
          </a:p>
        </p:txBody>
      </p:sp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DF0B9597-6882-4144-A42D-955C0D66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8637"/>
            <a:ext cx="3810000" cy="15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80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D598-BADB-B697-B669-1BB22135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Vital Signs?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1B13-DA9E-ECB6-CDA5-F6D667E0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867400" cy="4983161"/>
          </a:xfrm>
        </p:spPr>
        <p:txBody>
          <a:bodyPr>
            <a:noAutofit/>
          </a:bodyPr>
          <a:lstStyle/>
          <a:p>
            <a:r>
              <a:rPr lang="en-US" sz="2800" dirty="0"/>
              <a:t>Vital signs are measurements of physiological functioning that indicate the overall health status </a:t>
            </a:r>
            <a:br>
              <a:rPr lang="en-US" sz="2800" dirty="0"/>
            </a:br>
            <a:r>
              <a:rPr lang="en-US" sz="2800" dirty="0"/>
              <a:t>of a person</a:t>
            </a:r>
          </a:p>
          <a:p>
            <a:endParaRPr lang="en-US" sz="2800" dirty="0"/>
          </a:p>
          <a:p>
            <a:r>
              <a:rPr lang="en-US" sz="2800" dirty="0"/>
              <a:t>There are four “main” vital signs, but some have suggested extending the list: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5</a:t>
            </a:r>
            <a:r>
              <a:rPr lang="en-US" sz="2800" baseline="30000" dirty="0"/>
              <a:t>th</a:t>
            </a:r>
            <a:r>
              <a:rPr lang="en-US" sz="2800" dirty="0"/>
              <a:t>: Pain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6</a:t>
            </a:r>
            <a:r>
              <a:rPr lang="en-US" sz="2800" baseline="30000" dirty="0"/>
              <a:t>th</a:t>
            </a:r>
            <a:r>
              <a:rPr lang="en-US" sz="2800" dirty="0"/>
              <a:t>: Gait speed</a:t>
            </a:r>
          </a:p>
        </p:txBody>
      </p:sp>
      <p:pic>
        <p:nvPicPr>
          <p:cNvPr id="1026" name="Picture 2" descr="The Four Main Vital Signs #VitalSigns #HomeHealth | Vital signs nursing ...">
            <a:extLst>
              <a:ext uri="{FF2B5EF4-FFF2-40B4-BE49-F238E27FC236}">
                <a16:creationId xmlns:a16="http://schemas.microsoft.com/office/drawing/2014/main" id="{3D568202-3580-1351-0B12-8A571258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35617"/>
            <a:ext cx="5112328" cy="511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6AA2037C-4313-F61D-BC75-9022D3A85227}"/>
              </a:ext>
            </a:extLst>
          </p:cNvPr>
          <p:cNvSpPr/>
          <p:nvPr/>
        </p:nvSpPr>
        <p:spPr>
          <a:xfrm>
            <a:off x="6248400" y="3886200"/>
            <a:ext cx="924464" cy="533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17F8E366-2483-4442-A24C-5456221172A5}"/>
              </a:ext>
            </a:extLst>
          </p:cNvPr>
          <p:cNvSpPr/>
          <p:nvPr/>
        </p:nvSpPr>
        <p:spPr>
          <a:xfrm>
            <a:off x="6324600" y="5715000"/>
            <a:ext cx="924464" cy="533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8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8125-B3FD-CE7E-6874-AC7248CE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Measure Heart Rate?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7831E2-30B8-CB6E-94BF-89F8875FA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93038"/>
              </p:ext>
            </p:extLst>
          </p:nvPr>
        </p:nvGraphicFramePr>
        <p:xfrm>
          <a:off x="609600" y="1600201"/>
          <a:ext cx="10972799" cy="1620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8152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2695448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  <a:gridCol w="5029199">
                  <a:extLst>
                    <a:ext uri="{9D8B030D-6E8A-4147-A177-3AD203B41FA5}">
                      <a16:colId xmlns:a16="http://schemas.microsoft.com/office/drawing/2014/main" val="714875245"/>
                    </a:ext>
                  </a:extLst>
                </a:gridCol>
              </a:tblGrid>
              <a:tr h="75416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Signal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Traditional Sensors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Target Phenomenon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397649"/>
                  </a:ext>
                </a:extLst>
              </a:tr>
              <a:tr h="866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Phonocardiography </a:t>
                      </a:r>
                      <a:br>
                        <a:rPr lang="en-US" sz="2200" dirty="0"/>
                      </a:br>
                      <a:r>
                        <a:rPr lang="en-US" sz="2200" dirty="0"/>
                        <a:t>(PCG)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Stethoscopes, microphones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Sounds produced by the opening and closing of the aortic valve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3538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C640EA-6D91-39D0-2097-DAC0861AF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10273"/>
              </p:ext>
            </p:extLst>
          </p:nvPr>
        </p:nvGraphicFramePr>
        <p:xfrm>
          <a:off x="609600" y="3220576"/>
          <a:ext cx="10972800" cy="86621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248152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2695448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14875245"/>
                    </a:ext>
                  </a:extLst>
                </a:gridCol>
              </a:tblGrid>
              <a:tr h="866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Electrocardiography </a:t>
                      </a:r>
                      <a:br>
                        <a:rPr lang="en-US" sz="2200" dirty="0"/>
                      </a:br>
                      <a:r>
                        <a:rPr lang="en-US" sz="2200" dirty="0"/>
                        <a:t>(ECG)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Electrodes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Electrical signals in the heart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476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4A0ED4-20C7-617C-E928-B7192CD2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09390"/>
              </p:ext>
            </p:extLst>
          </p:nvPr>
        </p:nvGraphicFramePr>
        <p:xfrm>
          <a:off x="609600" y="4086788"/>
          <a:ext cx="10972800" cy="86621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248152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2695448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14875245"/>
                    </a:ext>
                  </a:extLst>
                </a:gridCol>
              </a:tblGrid>
              <a:tr h="866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/>
                        <a:t>Ballistocardiography</a:t>
                      </a:r>
                      <a:br>
                        <a:rPr lang="en-US" sz="2200"/>
                      </a:br>
                      <a:r>
                        <a:rPr lang="en-US" sz="2200"/>
                        <a:t>(BCG)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Motion sensors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Repetitive motions caused by the ejection of blood from the heart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45644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4B76E61-0C19-CBB2-BB9C-F6979057A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69024"/>
              </p:ext>
            </p:extLst>
          </p:nvPr>
        </p:nvGraphicFramePr>
        <p:xfrm>
          <a:off x="609600" y="4953000"/>
          <a:ext cx="10972800" cy="86621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248152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2695448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14875245"/>
                    </a:ext>
                  </a:extLst>
                </a:gridCol>
              </a:tblGrid>
              <a:tr h="866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Photoplethysmography </a:t>
                      </a:r>
                      <a:b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(PPG)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Light source and optical sensors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Optically detectable blood volume changes in a region of tissue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960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8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C3ED-04C6-7FF9-DD2D-D534DD87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Measure Blood Pressure?</a:t>
            </a:r>
          </a:p>
        </p:txBody>
      </p:sp>
      <p:pic>
        <p:nvPicPr>
          <p:cNvPr id="4" name="Picture 6" descr="What is the mechanism of occurrence of korotkoff sounds that we hear ...">
            <a:extLst>
              <a:ext uri="{FF2B5EF4-FFF2-40B4-BE49-F238E27FC236}">
                <a16:creationId xmlns:a16="http://schemas.microsoft.com/office/drawing/2014/main" id="{98D828BD-EE20-0E5A-FBE4-F48D69CD9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9"/>
          <a:stretch/>
        </p:blipFill>
        <p:spPr bwMode="auto">
          <a:xfrm>
            <a:off x="1905000" y="1295400"/>
            <a:ext cx="8382000" cy="543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48D0-30CB-B30E-52AD-4D442AC0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Can We Measure </a:t>
            </a:r>
            <a:r>
              <a:rPr lang="en-US"/>
              <a:t>Blood Pressure?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3C2C6-3B95-A05D-3DCC-B231A5486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ctr"/>
            <a:r>
              <a:rPr lang="en-US" dirty="0"/>
              <a:t>Pulse Transit Time (PTT)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1AA42-D3D9-83D9-FC4A-AAAE2E8DF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4664491"/>
            <a:ext cx="5386917" cy="974309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Measures the time it takes for a pulse to go from one part of the body to another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32E79-FE4A-88DD-1B57-F0CD46BD0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pPr algn="ctr"/>
            <a:r>
              <a:rPr lang="en-US" dirty="0"/>
              <a:t>Pulse Wave Analysis (PWA)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98A82-C006-9A6F-75AF-4AB1EF44A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4664491"/>
            <a:ext cx="5389033" cy="974309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Examines the shape of a single pulse </a:t>
            </a:r>
            <a:br>
              <a:rPr lang="en-US" dirty="0"/>
            </a:br>
            <a:r>
              <a:rPr lang="en-US" dirty="0"/>
              <a:t>to infer blood pressure</a:t>
            </a:r>
          </a:p>
        </p:txBody>
      </p:sp>
      <p:pic>
        <p:nvPicPr>
          <p:cNvPr id="6146" name="Picture 2" descr="Aortic pulse wave. Most important characteristic landmarks of pulse ...">
            <a:extLst>
              <a:ext uri="{FF2B5EF4-FFF2-40B4-BE49-F238E27FC236}">
                <a16:creationId xmlns:a16="http://schemas.microsoft.com/office/drawing/2014/main" id="{2EC9F066-F61B-A7AC-F820-BF1112E9C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5"/>
          <a:stretch/>
        </p:blipFill>
        <p:spPr bwMode="auto">
          <a:xfrm>
            <a:off x="6614623" y="1981200"/>
            <a:ext cx="4546522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eismoWatch: Wearable Cuffless Blood Pressure Monitoring Using Pulse ...">
            <a:extLst>
              <a:ext uri="{FF2B5EF4-FFF2-40B4-BE49-F238E27FC236}">
                <a16:creationId xmlns:a16="http://schemas.microsoft.com/office/drawing/2014/main" id="{28BDC02F-D5DF-32A3-6E37-47EB786B7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4" b="7747"/>
          <a:stretch/>
        </p:blipFill>
        <p:spPr bwMode="auto">
          <a:xfrm>
            <a:off x="584395" y="2155370"/>
            <a:ext cx="5474130" cy="242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56F8462-57C7-1653-B390-8AE9B479C40D}"/>
              </a:ext>
            </a:extLst>
          </p:cNvPr>
          <p:cNvSpPr txBox="1">
            <a:spLocks/>
          </p:cNvSpPr>
          <p:nvPr/>
        </p:nvSpPr>
        <p:spPr>
          <a:xfrm>
            <a:off x="685801" y="5718136"/>
            <a:ext cx="10820400" cy="97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Both approaches rely on proxies that are subject to many confounds</a:t>
            </a:r>
            <a:br>
              <a:rPr lang="en-US" dirty="0"/>
            </a:br>
            <a:r>
              <a:rPr lang="en-US" dirty="0"/>
              <a:t>(e.g., height, arterial stiffness, etc.)</a:t>
            </a:r>
          </a:p>
        </p:txBody>
      </p:sp>
    </p:spTree>
    <p:extLst>
      <p:ext uri="{BB962C8B-B14F-4D97-AF65-F5344CB8AC3E}">
        <p14:creationId xmlns:p14="http://schemas.microsoft.com/office/powerpoint/2010/main" val="381365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4BBF-6254-77A9-9687-D1E8010F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PPG In More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20FC0-4FDB-EDDC-6D2C-B1E3135B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8196596" cy="47243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There are two possible PPG sensor configurations: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Reflective:</a:t>
            </a:r>
            <a:r>
              <a:rPr lang="en-US" dirty="0"/>
              <a:t> Light source and sensor are on the same side; light is shone into the fingertip and reflected back into the 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Transmissive: </a:t>
            </a:r>
            <a:r>
              <a:rPr lang="en-US" dirty="0"/>
              <a:t>Light source and sensor on opposite sides; light is shone into the fingertip and gets received on the other side</a:t>
            </a:r>
          </a:p>
          <a:p>
            <a:endParaRPr lang="en-US" dirty="0"/>
          </a:p>
          <a:p>
            <a:r>
              <a:rPr lang="en-US" dirty="0"/>
              <a:t>PPG is most often used on extremities like wrists and fingers, but similar principles apply to facial PPG at a distance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6F2C72-CC1F-D398-7A63-4F18AD21729D}"/>
              </a:ext>
            </a:extLst>
          </p:cNvPr>
          <p:cNvGrpSpPr/>
          <p:nvPr/>
        </p:nvGrpSpPr>
        <p:grpSpPr>
          <a:xfrm>
            <a:off x="8991600" y="1143000"/>
            <a:ext cx="2762570" cy="2382192"/>
            <a:chOff x="8991600" y="1361780"/>
            <a:chExt cx="2762570" cy="238219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6E987F9-6A01-E209-096E-A07641524D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" r="211" b="6996"/>
            <a:stretch/>
          </p:blipFill>
          <p:spPr bwMode="auto">
            <a:xfrm>
              <a:off x="8991600" y="1566175"/>
              <a:ext cx="2762570" cy="2177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5919DF-E3AA-E07F-4D7D-088CC2924AAC}"/>
                </a:ext>
              </a:extLst>
            </p:cNvPr>
            <p:cNvSpPr txBox="1"/>
            <p:nvPr/>
          </p:nvSpPr>
          <p:spPr>
            <a:xfrm>
              <a:off x="9612100" y="1361780"/>
              <a:ext cx="1521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Reflective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B6F89B-1F18-9146-FCAE-5F2EE8B64677}"/>
              </a:ext>
            </a:extLst>
          </p:cNvPr>
          <p:cNvGrpSpPr/>
          <p:nvPr/>
        </p:nvGrpSpPr>
        <p:grpSpPr>
          <a:xfrm>
            <a:off x="8991600" y="3915970"/>
            <a:ext cx="2762570" cy="2408630"/>
            <a:chOff x="8991600" y="3717534"/>
            <a:chExt cx="2762570" cy="240863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B1019D2-25B1-AB5F-EB19-2D12D20D96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" r="141" b="15582"/>
            <a:stretch/>
          </p:blipFill>
          <p:spPr bwMode="auto">
            <a:xfrm>
              <a:off x="8991600" y="3948367"/>
              <a:ext cx="2762570" cy="2177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5E6ED7-68B7-770D-46BC-0392BB4F1163}"/>
                </a:ext>
              </a:extLst>
            </p:cNvPr>
            <p:cNvSpPr txBox="1"/>
            <p:nvPr/>
          </p:nvSpPr>
          <p:spPr>
            <a:xfrm>
              <a:off x="9426696" y="3717534"/>
              <a:ext cx="1892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Transmissive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03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4BBF-6254-77A9-9687-D1E8010F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PPG In More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20FC0-4FDB-EDDC-6D2C-B1E3135B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5943600" cy="523090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Observed signal depends 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Skin tone (constant)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Venous blood (constant)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Artery blood (constant + pulsatile)</a:t>
            </a:r>
          </a:p>
          <a:p>
            <a:endParaRPr lang="en-US" sz="2400" dirty="0"/>
          </a:p>
          <a:p>
            <a:r>
              <a:rPr lang="en-US" sz="2400" dirty="0"/>
              <a:t>Shape features </a:t>
            </a:r>
            <a:r>
              <a:rPr lang="en-US" sz="2400" i="1" dirty="0"/>
              <a:t>should</a:t>
            </a:r>
            <a:r>
              <a:rPr lang="en-US" sz="2400" dirty="0"/>
              <a:t> only depend on the pulsatile component of the signal, but factors like skin tone will influence signal quality</a:t>
            </a:r>
          </a:p>
          <a:p>
            <a:endParaRPr lang="en-US" sz="2400" dirty="0"/>
          </a:p>
          <a:p>
            <a:r>
              <a:rPr lang="en-US" sz="2400" dirty="0"/>
              <a:t>Comparing constant and pulsatile components across multiple wavelengths can also provide information on the blood’s contents (e.g., hemoglobin, oxygen content)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A655B3E-D1A0-54C6-EF5B-1EA071726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" b="3674"/>
          <a:stretch/>
        </p:blipFill>
        <p:spPr bwMode="auto">
          <a:xfrm>
            <a:off x="6553200" y="1600200"/>
            <a:ext cx="5562600" cy="486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0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C7EC-4399-2247-A5A4-59078CD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4634-A025-1243-93E0-EED246F8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Photoplethysmography and Its Application in Clinical Physiological Measurement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Allen ‘07</a:t>
            </a:r>
            <a:r>
              <a:rPr lang="en-US" dirty="0"/>
              <a:t>)</a:t>
            </a:r>
          </a:p>
          <a:p>
            <a:pPr>
              <a:spcAft>
                <a:spcPts val="2400"/>
              </a:spcAft>
            </a:pPr>
            <a:r>
              <a:rPr lang="en-US" dirty="0"/>
              <a:t>Advances In Non-Invasive Blood Pressure Measurement Techniques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Panula et al. ’22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97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 Font">
      <a:majorFont>
        <a:latin typeface="Avenir Book"/>
        <a:ea typeface=""/>
        <a:cs typeface=""/>
      </a:majorFont>
      <a:minorFont>
        <a:latin typeface="Avenir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72540</TotalTime>
  <Words>407</Words>
  <Application>Microsoft Macintosh PowerPoint</Application>
  <PresentationFormat>Widescreen</PresentationFormat>
  <Paragraphs>54</Paragraphs>
  <Slides>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</vt:lpstr>
      <vt:lpstr>Avenir Book</vt:lpstr>
      <vt:lpstr>Calibri</vt:lpstr>
      <vt:lpstr>Office Theme</vt:lpstr>
      <vt:lpstr>Circulatory Vital Signs</vt:lpstr>
      <vt:lpstr>What Are Vital Signs?</vt:lpstr>
      <vt:lpstr>How Can We Measure Heart Rate?</vt:lpstr>
      <vt:lpstr>How Can We Measure Blood Pressure?</vt:lpstr>
      <vt:lpstr>How Can We Measure Blood Pressure?</vt:lpstr>
      <vt:lpstr>PPG In More Detail</vt:lpstr>
      <vt:lpstr>PPG In More Detail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Sensing for  Health and Public Safety</dc:title>
  <dc:creator>Alex T Mariakakis</dc:creator>
  <cp:lastModifiedBy>Alex Mariakakis</cp:lastModifiedBy>
  <cp:revision>1262</cp:revision>
  <dcterms:created xsi:type="dcterms:W3CDTF">2019-01-31T00:55:19Z</dcterms:created>
  <dcterms:modified xsi:type="dcterms:W3CDTF">2023-12-20T19:00:09Z</dcterms:modified>
</cp:coreProperties>
</file>