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961" r:id="rId2"/>
    <p:sldId id="963" r:id="rId3"/>
    <p:sldId id="1018" r:id="rId4"/>
    <p:sldId id="1013" r:id="rId5"/>
    <p:sldId id="1019" r:id="rId6"/>
    <p:sldId id="1020" r:id="rId7"/>
    <p:sldId id="100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Edward Wang" initials="EW [7]" lastIdx="1" clrIdx="6"/>
  <p:cmAuthor id="1" name="Edward Wang" initials="EW" lastIdx="1" clrIdx="0"/>
  <p:cmAuthor id="8" name="atm" initials="atm" lastIdx="0" clrIdx="7"/>
  <p:cmAuthor id="2" name="Edward Wang" initials="EW [2]" lastIdx="1" clrIdx="1"/>
  <p:cmAuthor id="3" name="Edward Wang" initials="EW [3]" lastIdx="1" clrIdx="2"/>
  <p:cmAuthor id="4" name="Edward Wang" initials="EW [4]" lastIdx="1" clrIdx="3"/>
  <p:cmAuthor id="5" name="Edward Wang" initials="EW [5]" lastIdx="1" clrIdx="4"/>
  <p:cmAuthor id="6" name="Edward Wang" initials="EW [6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FF40FF"/>
    <a:srgbClr val="D582C2"/>
    <a:srgbClr val="393939"/>
    <a:srgbClr val="01FF01"/>
    <a:srgbClr val="01A801"/>
    <a:srgbClr val="262626"/>
    <a:srgbClr val="F60000"/>
    <a:srgbClr val="FDD1B8"/>
    <a:srgbClr val="FA8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91" autoAdjust="0"/>
    <p:restoredTop sz="82450" autoAdjust="0"/>
  </p:normalViewPr>
  <p:slideViewPr>
    <p:cSldViewPr>
      <p:cViewPr varScale="1">
        <p:scale>
          <a:sx n="94" d="100"/>
          <a:sy n="94" d="100"/>
        </p:scale>
        <p:origin x="952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609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316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26099-4093-438C-A350-C6029252D52E}" type="datetimeFigureOut">
              <a:rPr lang="en-US" smtClean="0"/>
              <a:t>12/20/23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EA61A-28DB-48B5-8202-524F772BA7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96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3A497-1B9D-48B5-95DD-45F8A7220D6F}" type="datetimeFigureOut">
              <a:rPr lang="en-US" smtClean="0"/>
              <a:t>12/20/23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5BF89-87CA-4D31-B6F1-3E4AF73840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924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5BF89-87CA-4D31-B6F1-3E4AF738408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934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5BF89-87CA-4D31-B6F1-3E4AF738408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462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5BF89-87CA-4D31-B6F1-3E4AF738408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1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24001"/>
            <a:ext cx="10363200" cy="1470025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528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A6586-9C5F-9D4B-8C84-142601FDE6B5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96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129EC-9980-C446-B461-9FF391B35689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0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5D00C-2D45-4F4D-BC8A-330D574CCB97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3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Avenir Book" charset="0"/>
                <a:ea typeface="Avenir Book" charset="0"/>
                <a:cs typeface="Avenir 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 Book" charset="0"/>
                <a:ea typeface="Avenir Book" charset="0"/>
                <a:cs typeface="Avenir Book" charset="0"/>
              </a:defRPr>
            </a:lvl1pPr>
            <a:lvl2pPr>
              <a:defRPr>
                <a:latin typeface="Avenir Book" charset="0"/>
                <a:ea typeface="Avenir Book" charset="0"/>
                <a:cs typeface="Avenir Book" charset="0"/>
              </a:defRPr>
            </a:lvl2pPr>
            <a:lvl3pPr>
              <a:defRPr>
                <a:latin typeface="Avenir Book" charset="0"/>
                <a:ea typeface="Avenir Book" charset="0"/>
                <a:cs typeface="Avenir Book" charset="0"/>
              </a:defRPr>
            </a:lvl3pPr>
            <a:lvl4pPr>
              <a:defRPr>
                <a:latin typeface="Avenir Book" charset="0"/>
                <a:ea typeface="Avenir Book" charset="0"/>
                <a:cs typeface="Avenir Book" charset="0"/>
              </a:defRPr>
            </a:lvl4pPr>
            <a:lvl5pPr>
              <a:defRPr>
                <a:latin typeface="Avenir Book" charset="0"/>
                <a:ea typeface="Avenir Book" charset="0"/>
                <a:cs typeface="Avenir Book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89A1-9E21-464C-91B2-56AF992F588D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6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5638-870A-8448-91F2-566053E5D542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54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B3FF-D90D-4641-BFFE-C1266ED84317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3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6FF5A-6A3C-864F-A131-633AC5ED65F3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2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9507C-E0E4-9D48-B07D-A33F1036A906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6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FFB9-EF8B-134D-BB3A-25AF2B742CAF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5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A637F-E426-784C-887F-03635AB0F66F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8BFA0-5693-0F4F-9655-65B23B82690F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EB531-D3C9-4F70-B23B-3589F4933B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0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</a:lstStyle>
          <a:p>
            <a:fld id="{8418A49E-1D6F-9345-9D8B-98F8F33DE1D2}" type="datetime1">
              <a:rPr lang="en-US" smtClean="0"/>
              <a:t>12/20/23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</a:lstStyle>
          <a:p>
            <a:fld id="{E02EB531-D3C9-4F70-B23B-3589F4933B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25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venir" panose="02000503020000020003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8815863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66106"/>
            <a:ext cx="10668000" cy="1676400"/>
          </a:xfrm>
        </p:spPr>
        <p:txBody>
          <a:bodyPr/>
          <a:lstStyle/>
          <a:p>
            <a:r>
              <a:rPr lang="en-US" sz="4400" dirty="0">
                <a:latin typeface="Avenir Book" charset="0"/>
                <a:ea typeface="Avenir Book" charset="0"/>
                <a:cs typeface="Avenir Book" charset="0"/>
              </a:rPr>
              <a:t>Respiratory Health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4818" y="2460680"/>
            <a:ext cx="5182364" cy="252300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Alex Mariakakis</a:t>
            </a:r>
            <a:endParaRPr lang="en-US" sz="2000" dirty="0">
              <a:solidFill>
                <a:schemeClr val="tx1"/>
              </a:solidFill>
              <a:latin typeface="Avenir Book" charset="0"/>
              <a:ea typeface="Avenir Book" charset="0"/>
              <a:cs typeface="Avenir Book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University of Toronto</a:t>
            </a:r>
          </a:p>
          <a:p>
            <a:r>
              <a:rPr lang="en-US" sz="2000" dirty="0">
                <a:solidFill>
                  <a:schemeClr val="tx1"/>
                </a:solidFill>
                <a:latin typeface="Avenir Book" charset="0"/>
                <a:ea typeface="Avenir Book" charset="0"/>
                <a:cs typeface="Avenir Book" charset="0"/>
              </a:rPr>
              <a:t>Department of Computer Science</a:t>
            </a:r>
          </a:p>
        </p:txBody>
      </p:sp>
      <p:pic>
        <p:nvPicPr>
          <p:cNvPr id="15" name="Picture 2" descr="See the source image">
            <a:extLst>
              <a:ext uri="{FF2B5EF4-FFF2-40B4-BE49-F238E27FC236}">
                <a16:creationId xmlns:a16="http://schemas.microsoft.com/office/drawing/2014/main" id="{DF0B9597-6882-4144-A42D-955C0D66C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238637"/>
            <a:ext cx="3810000" cy="156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80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D598-BADB-B697-B669-1BB22135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Vital Signs?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41B13-DA9E-ECB6-CDA5-F6D667E0B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867400" cy="4983161"/>
          </a:xfrm>
        </p:spPr>
        <p:txBody>
          <a:bodyPr>
            <a:noAutofit/>
          </a:bodyPr>
          <a:lstStyle/>
          <a:p>
            <a:r>
              <a:rPr lang="en-US" sz="2800" dirty="0"/>
              <a:t>Vital signs are measurements of physiological functioning that indicate the overall health status </a:t>
            </a:r>
            <a:br>
              <a:rPr lang="en-US" sz="2800" dirty="0"/>
            </a:br>
            <a:r>
              <a:rPr lang="en-US" sz="2800" dirty="0"/>
              <a:t>of a person</a:t>
            </a:r>
          </a:p>
          <a:p>
            <a:endParaRPr lang="en-US" sz="2800" dirty="0"/>
          </a:p>
          <a:p>
            <a:r>
              <a:rPr lang="en-US" sz="2800" dirty="0"/>
              <a:t>There are four “main” vital signs, but some have suggested extending the list: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5</a:t>
            </a:r>
            <a:r>
              <a:rPr lang="en-US" sz="2800" baseline="30000" dirty="0"/>
              <a:t>th</a:t>
            </a:r>
            <a:r>
              <a:rPr lang="en-US" sz="2800" dirty="0"/>
              <a:t>: Pain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6</a:t>
            </a:r>
            <a:r>
              <a:rPr lang="en-US" sz="2800" baseline="30000" dirty="0"/>
              <a:t>th</a:t>
            </a:r>
            <a:r>
              <a:rPr lang="en-US" sz="2800" dirty="0"/>
              <a:t>: Gait speed</a:t>
            </a:r>
          </a:p>
        </p:txBody>
      </p:sp>
      <p:pic>
        <p:nvPicPr>
          <p:cNvPr id="1026" name="Picture 2" descr="The Four Main Vital Signs #VitalSigns #HomeHealth | Vital signs nursing ...">
            <a:extLst>
              <a:ext uri="{FF2B5EF4-FFF2-40B4-BE49-F238E27FC236}">
                <a16:creationId xmlns:a16="http://schemas.microsoft.com/office/drawing/2014/main" id="{3D568202-3580-1351-0B12-8A571258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535617"/>
            <a:ext cx="5112328" cy="511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2BBBDDF5-5BBA-95FA-57D6-FF3260224956}"/>
              </a:ext>
            </a:extLst>
          </p:cNvPr>
          <p:cNvSpPr/>
          <p:nvPr/>
        </p:nvSpPr>
        <p:spPr>
          <a:xfrm>
            <a:off x="6248400" y="4788983"/>
            <a:ext cx="924464" cy="5334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8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2D4A-B063-9A10-E3F1-D53CD6FA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Else Do We Care About </a:t>
            </a:r>
            <a:br>
              <a:rPr lang="en-US" dirty="0"/>
            </a:br>
            <a:r>
              <a:rPr lang="en-US" dirty="0"/>
              <a:t>Respiratory Health?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83904-A8B9-19C4-4661-0C11C514D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0"/>
            <a:ext cx="6172201" cy="52577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Before the pandemic, three respiratory diseases accounted for the top ten causes of death worldwide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Chronic obstructive pulmonary disease (COPD):</a:t>
            </a:r>
            <a:r>
              <a:rPr lang="en-US" dirty="0"/>
              <a:t> Kills 3.2 million people every year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Pneumonia: </a:t>
            </a:r>
            <a:r>
              <a:rPr lang="en-US" dirty="0"/>
              <a:t>A leading cause of death among children &lt; 5 years old and adults &gt; 65 years old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Lung cancer:</a:t>
            </a:r>
            <a:r>
              <a:rPr lang="en-US" dirty="0"/>
              <a:t> One of the deadliest forms of cancer (10–20% survival rate)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Other respiratory diseases include asthma, tuberculosis, whooping cough (pertussis), and COVID-19</a:t>
            </a:r>
          </a:p>
        </p:txBody>
      </p:sp>
      <p:pic>
        <p:nvPicPr>
          <p:cNvPr id="1026" name="Picture 2" descr="Lung research 'needs more money' - BBC News">
            <a:extLst>
              <a:ext uri="{FF2B5EF4-FFF2-40B4-BE49-F238E27FC236}">
                <a16:creationId xmlns:a16="http://schemas.microsoft.com/office/drawing/2014/main" id="{5397278C-A0E2-41AC-2492-CF79157C3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968" y="1901444"/>
            <a:ext cx="5136832" cy="442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55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78125-B3FD-CE7E-6874-AC7248CE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We Measure About </a:t>
            </a:r>
            <a:br>
              <a:rPr lang="en-US" dirty="0"/>
            </a:br>
            <a:r>
              <a:rPr lang="en-US" dirty="0"/>
              <a:t>Respiratory Health?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7831E2-30B8-CB6E-94BF-89F8875FA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708199"/>
              </p:ext>
            </p:extLst>
          </p:nvPr>
        </p:nvGraphicFramePr>
        <p:xfrm>
          <a:off x="609600" y="1600201"/>
          <a:ext cx="10972800" cy="16203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21265641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21510279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714875245"/>
                    </a:ext>
                  </a:extLst>
                </a:gridCol>
              </a:tblGrid>
              <a:tr h="75416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Measure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Traditional Sensor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Relevant 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397649"/>
                  </a:ext>
                </a:extLst>
              </a:tr>
              <a:tr h="866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/>
                        <a:t>Respiration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/>
                        <a:t>Chest strap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/>
                        <a:t>Breaths per minute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93538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4C640EA-6D91-39D0-2097-DAC0861AF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531917"/>
              </p:ext>
            </p:extLst>
          </p:nvPr>
        </p:nvGraphicFramePr>
        <p:xfrm>
          <a:off x="609600" y="3220576"/>
          <a:ext cx="10972800" cy="86621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21265641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21510279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714875245"/>
                    </a:ext>
                  </a:extLst>
                </a:gridCol>
              </a:tblGrid>
              <a:tr h="866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/>
                        <a:t>Cough characteristics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/>
                        <a:t>Microphone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/>
                        <a:t>Cough rate, </a:t>
                      </a:r>
                      <a:br>
                        <a:rPr lang="en-US" sz="2200" dirty="0"/>
                      </a:br>
                      <a:r>
                        <a:rPr lang="en-US" sz="2200" dirty="0"/>
                        <a:t>productive (wet) vs. unproductive (dry)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547635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C4A0ED4-20C7-617C-E928-B7192CD25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72971"/>
              </p:ext>
            </p:extLst>
          </p:nvPr>
        </p:nvGraphicFramePr>
        <p:xfrm>
          <a:off x="609600" y="4086788"/>
          <a:ext cx="10972800" cy="86621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21265641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21510279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714875245"/>
                    </a:ext>
                  </a:extLst>
                </a:gridCol>
              </a:tblGrid>
              <a:tr h="866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/>
                        <a:t>Speech characteristics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/>
                        <a:t>Microphone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dirty="0"/>
                        <a:t>Speaking rate, pitch, loudness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245644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04B76E61-0C19-CBB2-BB9C-F6979057A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376539"/>
              </p:ext>
            </p:extLst>
          </p:nvPr>
        </p:nvGraphicFramePr>
        <p:xfrm>
          <a:off x="609600" y="4953000"/>
          <a:ext cx="10972800" cy="86621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21265641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21510279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714875245"/>
                    </a:ext>
                  </a:extLst>
                </a:gridCol>
              </a:tblGrid>
              <a:tr h="8662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Spirometry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Spirometer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Flow-volume curve, </a:t>
                      </a:r>
                      <a:b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FEV1, FVC, PEF</a:t>
                      </a:r>
                    </a:p>
                  </a:txBody>
                  <a:tcPr anchor="ctr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960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08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F3EA7-FF20-607C-E0E8-2C2EF9A6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Speech In More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3037E-6564-9317-1FD2-3FBD04C1C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1"/>
            <a:ext cx="6248297" cy="4983161"/>
          </a:xfrm>
        </p:spPr>
        <p:txBody>
          <a:bodyPr>
            <a:normAutofit/>
          </a:bodyPr>
          <a:lstStyle/>
          <a:p>
            <a:r>
              <a:rPr lang="en-US" sz="2400" dirty="0"/>
              <a:t>Respiratory illnesses influence our airways, and we use our airways to produce speech</a:t>
            </a:r>
          </a:p>
          <a:p>
            <a:endParaRPr lang="en-US" sz="2400" dirty="0"/>
          </a:p>
          <a:p>
            <a:r>
              <a:rPr lang="en-US" sz="2400" dirty="0"/>
              <a:t>Lots of different categories and terms used to describe speech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Time domain: </a:t>
            </a:r>
            <a:r>
              <a:rPr lang="en-US" sz="2400" dirty="0"/>
              <a:t>Speaking rate, loudness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Frequency domain: </a:t>
            </a:r>
            <a:r>
              <a:rPr lang="en-US" sz="2400" dirty="0"/>
              <a:t>Pitch, formant frequencies, MFCCs</a:t>
            </a:r>
          </a:p>
          <a:p>
            <a:endParaRPr lang="en-US" sz="1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Prosodic: </a:t>
            </a:r>
            <a:r>
              <a:rPr lang="en-US" sz="2400" dirty="0"/>
              <a:t>Speaking rate, loudness, pitch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Spectral: </a:t>
            </a:r>
            <a:r>
              <a:rPr lang="en-US" sz="2400" dirty="0"/>
              <a:t>Formant frequencies, MFCCs</a:t>
            </a:r>
            <a:endParaRPr lang="en-US" sz="2400" b="1" dirty="0"/>
          </a:p>
        </p:txBody>
      </p:sp>
      <p:pic>
        <p:nvPicPr>
          <p:cNvPr id="2052" name="Picture 4" descr="ECE 4760 Final Project A Small Smart Voice Decoder System">
            <a:extLst>
              <a:ext uri="{FF2B5EF4-FFF2-40B4-BE49-F238E27FC236}">
                <a16:creationId xmlns:a16="http://schemas.microsoft.com/office/drawing/2014/main" id="{9F8AA2A5-2327-6408-2026-B648DA523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92"/>
          <a:stretch/>
        </p:blipFill>
        <p:spPr bwMode="auto">
          <a:xfrm>
            <a:off x="6857896" y="1500821"/>
            <a:ext cx="1657402" cy="457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ECE 4760 Final Project A Small Smart Voice Decoder System">
            <a:extLst>
              <a:ext uri="{FF2B5EF4-FFF2-40B4-BE49-F238E27FC236}">
                <a16:creationId xmlns:a16="http://schemas.microsoft.com/office/drawing/2014/main" id="{D7E4C381-E164-FA4C-FF9D-A872B8C9AB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2" r="6954"/>
          <a:stretch/>
        </p:blipFill>
        <p:spPr bwMode="auto">
          <a:xfrm>
            <a:off x="8515298" y="1500821"/>
            <a:ext cx="3448102" cy="457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F4081B-89AF-0546-D803-D8619B17FA1F}"/>
              </a:ext>
            </a:extLst>
          </p:cNvPr>
          <p:cNvSpPr txBox="1"/>
          <p:nvPr/>
        </p:nvSpPr>
        <p:spPr>
          <a:xfrm>
            <a:off x="6857896" y="6183868"/>
            <a:ext cx="5105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MFCCs: Mel-frequency cepstral coefficients</a:t>
            </a:r>
          </a:p>
        </p:txBody>
      </p:sp>
    </p:spTree>
    <p:extLst>
      <p:ext uri="{BB962C8B-B14F-4D97-AF65-F5344CB8AC3E}">
        <p14:creationId xmlns:p14="http://schemas.microsoft.com/office/powerpoint/2010/main" val="41701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3DBD-013C-4479-0157-184D552D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Spirometry In More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8D92F-EA6F-2D6E-FA50-3E6ABD865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1"/>
            <a:ext cx="5216499" cy="498316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Requires a patient to exhale as much air out as quickly as possible through a tube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effort is non-trivial and often requires coaching</a:t>
            </a:r>
          </a:p>
          <a:p>
            <a:endParaRPr lang="en-US" dirty="0"/>
          </a:p>
          <a:p>
            <a:r>
              <a:rPr lang="en-US" dirty="0"/>
              <a:t>Flow-volume curve provides lots of useful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PEF: </a:t>
            </a:r>
            <a:r>
              <a:rPr lang="en-US" dirty="0"/>
              <a:t>Peak expiratory flow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FEV1: </a:t>
            </a:r>
            <a:r>
              <a:rPr lang="en-US" dirty="0"/>
              <a:t>Forced expiratory volume in 1 second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FVC:</a:t>
            </a:r>
            <a:r>
              <a:rPr lang="en-US" dirty="0"/>
              <a:t> Forced vital capacity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FEV1/FVC</a:t>
            </a:r>
          </a:p>
        </p:txBody>
      </p:sp>
      <p:pic>
        <p:nvPicPr>
          <p:cNvPr id="5" name="Picture 4" descr="A picture containing line, text, plot, diagram&#10;&#10;Description automatically generated">
            <a:extLst>
              <a:ext uri="{FF2B5EF4-FFF2-40B4-BE49-F238E27FC236}">
                <a16:creationId xmlns:a16="http://schemas.microsoft.com/office/drawing/2014/main" id="{A97D80E2-F87A-7E23-0CE7-A080660FD3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" t="11597" r="2500"/>
          <a:stretch/>
        </p:blipFill>
        <p:spPr>
          <a:xfrm>
            <a:off x="5826099" y="3695677"/>
            <a:ext cx="6137301" cy="2697164"/>
          </a:xfrm>
          <a:prstGeom prst="rect">
            <a:avLst/>
          </a:prstGeom>
        </p:spPr>
      </p:pic>
      <p:pic>
        <p:nvPicPr>
          <p:cNvPr id="3074" name="Picture 2" descr="12th May 2015 International Nurses Day - Role of the Research Nurse">
            <a:extLst>
              <a:ext uri="{FF2B5EF4-FFF2-40B4-BE49-F238E27FC236}">
                <a16:creationId xmlns:a16="http://schemas.microsoft.com/office/drawing/2014/main" id="{826EF3E8-17D6-84C7-BAC0-084CF78DC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32640"/>
            <a:ext cx="4308840" cy="287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04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C7EC-4399-2247-A5A4-59078CD5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84634-A025-1243-93E0-EED246F88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dirty="0"/>
              <a:t>Global Impact of Respiratory Disease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Levine and Marciniuk ‘22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897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 Font">
      <a:majorFont>
        <a:latin typeface="Avenir Book"/>
        <a:ea typeface=""/>
        <a:cs typeface=""/>
      </a:majorFont>
      <a:minorFont>
        <a:latin typeface="Avenir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71375</TotalTime>
  <Words>341</Words>
  <Application>Microsoft Macintosh PowerPoint</Application>
  <PresentationFormat>Widescreen</PresentationFormat>
  <Paragraphs>57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</vt:lpstr>
      <vt:lpstr>Avenir Book</vt:lpstr>
      <vt:lpstr>Calibri</vt:lpstr>
      <vt:lpstr>Office Theme</vt:lpstr>
      <vt:lpstr>Respiratory Health</vt:lpstr>
      <vt:lpstr>What Are Vital Signs?</vt:lpstr>
      <vt:lpstr>Why Else Do We Care About  Respiratory Health?</vt:lpstr>
      <vt:lpstr>What Can We Measure About  Respiratory Health?</vt:lpstr>
      <vt:lpstr>Speech In More Detail</vt:lpstr>
      <vt:lpstr>Spirometry In More Detail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Sensing for  Health and Public Safety</dc:title>
  <dc:creator>Alex T Mariakakis</dc:creator>
  <cp:lastModifiedBy>Alex Mariakakis</cp:lastModifiedBy>
  <cp:revision>1277</cp:revision>
  <dcterms:created xsi:type="dcterms:W3CDTF">2019-01-31T00:55:19Z</dcterms:created>
  <dcterms:modified xsi:type="dcterms:W3CDTF">2023-12-20T19:00:16Z</dcterms:modified>
</cp:coreProperties>
</file>