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60" r:id="rId2"/>
    <p:sldId id="963" r:id="rId3"/>
    <p:sldId id="1011" r:id="rId4"/>
    <p:sldId id="1012" r:id="rId5"/>
    <p:sldId id="1013" r:id="rId6"/>
    <p:sldId id="1010" r:id="rId7"/>
    <p:sldId id="10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D582C2"/>
    <a:srgbClr val="393939"/>
    <a:srgbClr val="01FF01"/>
    <a:srgbClr val="01A801"/>
    <a:srgbClr val="262626"/>
    <a:srgbClr val="F60000"/>
    <a:srgbClr val="FDD1B8"/>
    <a:srgbClr val="FA810F"/>
    <a:srgbClr val="EE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2" autoAdjust="0"/>
    <p:restoredTop sz="82593" autoAdjust="0"/>
  </p:normalViewPr>
  <p:slideViewPr>
    <p:cSldViewPr>
      <p:cViewPr varScale="1">
        <p:scale>
          <a:sx n="94" d="100"/>
          <a:sy n="94" d="100"/>
        </p:scale>
        <p:origin x="92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alhealth.bmj.com/content/23/4/161.abstract" TargetMode="External"/><Relationship Id="rId2" Type="http://schemas.openxmlformats.org/officeDocument/2006/relationships/hyperlink" Target="https://cmha.ca/brochure/fast-facts-about-mental-illnes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 ≠ Mental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553200" cy="49831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Mental health includes our ability to manage our emotions, cope with stress, maintain positive relationships, and function effectively in daily life</a:t>
            </a:r>
          </a:p>
          <a:p>
            <a:endParaRPr lang="en-US" dirty="0"/>
          </a:p>
          <a:p>
            <a:r>
              <a:rPr lang="en-US" dirty="0"/>
              <a:t>Mental illness refers to a range of conditions that affect a person's thinking, mood, behavior, and overall functioning</a:t>
            </a:r>
          </a:p>
          <a:p>
            <a:endParaRPr lang="en-US" dirty="0"/>
          </a:p>
          <a:p>
            <a:r>
              <a:rPr lang="en-US" dirty="0"/>
              <a:t>People can have poor mental health without having a mental illness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A9D048-F95A-9666-642E-AEA6C1384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8"/>
          <a:stretch/>
        </p:blipFill>
        <p:spPr bwMode="auto">
          <a:xfrm>
            <a:off x="7353271" y="1600201"/>
            <a:ext cx="4229129" cy="49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010400" cy="49831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technically various forms of stress: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Physiological vs. psychological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Eustress (good) vs. distress (bad)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Acute (short-term) vs. </a:t>
            </a:r>
            <a:br>
              <a:rPr lang="en-US" dirty="0"/>
            </a:br>
            <a:r>
              <a:rPr lang="en-US" dirty="0"/>
              <a:t>chronic (long-term)</a:t>
            </a:r>
          </a:p>
          <a:p>
            <a:endParaRPr lang="en-US" dirty="0"/>
          </a:p>
          <a:p>
            <a:r>
              <a:rPr lang="en-US" dirty="0"/>
              <a:t>Can be influenced by our social, economic, geopolitical, and environmental circumstances</a:t>
            </a:r>
          </a:p>
        </p:txBody>
      </p:sp>
      <p:pic>
        <p:nvPicPr>
          <p:cNvPr id="2052" name="Picture 4" descr="The Health &amp; Wellness Show: Stress and the compromised Adrenal system ...">
            <a:extLst>
              <a:ext uri="{FF2B5EF4-FFF2-40B4-BE49-F238E27FC236}">
                <a16:creationId xmlns:a16="http://schemas.microsoft.com/office/drawing/2014/main" id="{1CC24FB2-2D29-DB8C-DFC9-20AB68FBF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2" r="44937"/>
          <a:stretch/>
        </p:blipFill>
        <p:spPr bwMode="auto">
          <a:xfrm>
            <a:off x="7620000" y="1600201"/>
            <a:ext cx="4271280" cy="49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0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Illness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172200" cy="4983161"/>
          </a:xfrm>
        </p:spPr>
        <p:txBody>
          <a:bodyPr>
            <a:normAutofit/>
          </a:bodyPr>
          <a:lstStyle/>
          <a:p>
            <a:r>
              <a:rPr lang="en-US" dirty="0"/>
              <a:t>In any given year, 1 in 5 people in Canada will personally experience a mental health problem or illness</a:t>
            </a:r>
          </a:p>
          <a:p>
            <a:endParaRPr lang="en-US" dirty="0"/>
          </a:p>
          <a:p>
            <a:r>
              <a:rPr lang="en-US" dirty="0"/>
              <a:t>Suicide is the second leading cause of death among youth and young adults between 15-34 years.</a:t>
            </a:r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97DA4B2A-53B2-C108-3A8A-ED5D975B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74" y="125344"/>
            <a:ext cx="4648826" cy="66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4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-morbidities: physical health and mental health problems together |  Centre for Mental Health">
            <a:extLst>
              <a:ext uri="{FF2B5EF4-FFF2-40B4-BE49-F238E27FC236}">
                <a16:creationId xmlns:a16="http://schemas.microsoft.com/office/drawing/2014/main" id="{C574E4A6-EAA1-C17A-F0B7-3AC1024FF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/>
          <a:stretch/>
        </p:blipFill>
        <p:spPr bwMode="auto">
          <a:xfrm>
            <a:off x="6477000" y="1248505"/>
            <a:ext cx="5484500" cy="533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FCA66-E44C-B3FE-D87B-F2E114E4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Health ⇄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4D33-1687-8406-1D5D-6447CBCC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867400" cy="4983161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Physical Health → Mental 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Chronic pain and disability can lead to depression, anxiety, and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Exercise has been shown to improve mental 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Mental Health → Physical 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Anxiety and depression can lead to headaches, fatigue, and difficulty sleeping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Chronic stress can weaken the immune system</a:t>
            </a:r>
          </a:p>
        </p:txBody>
      </p:sp>
    </p:spTree>
    <p:extLst>
      <p:ext uri="{BB962C8B-B14F-4D97-AF65-F5344CB8AC3E}">
        <p14:creationId xmlns:p14="http://schemas.microsoft.com/office/powerpoint/2010/main" val="414914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50F4-058F-DAC7-40CE-A35A6FC3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Mobile Health Come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D2D8-ADB3-A0D4-81A7-0F647E08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117656" cy="114300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Smartphones and wearable sensors can track behavioral and contextual features associated with mental health</a:t>
            </a:r>
          </a:p>
        </p:txBody>
      </p:sp>
      <p:pic>
        <p:nvPicPr>
          <p:cNvPr id="4" name="Google Shape;167;p29">
            <a:extLst>
              <a:ext uri="{FF2B5EF4-FFF2-40B4-BE49-F238E27FC236}">
                <a16:creationId xmlns:a16="http://schemas.microsoft.com/office/drawing/2014/main" id="{9623C1C5-292B-B706-5047-57E9217C047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7378" y="2025970"/>
            <a:ext cx="4027422" cy="42986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E677E6-2028-2078-09FA-70AB04AC3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91328"/>
              </p:ext>
            </p:extLst>
          </p:nvPr>
        </p:nvGraphicFramePr>
        <p:xfrm>
          <a:off x="589722" y="2784379"/>
          <a:ext cx="7117656" cy="14026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6967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5190689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6897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Expected Trend Among Those 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With Depression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  <a:tr h="640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Stay at home more often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538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4BD821-EC47-2AD6-3B1A-F089238BD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3328"/>
              </p:ext>
            </p:extLst>
          </p:nvPr>
        </p:nvGraphicFramePr>
        <p:xfrm>
          <a:off x="589722" y="4228322"/>
          <a:ext cx="7117656" cy="57983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26967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5190689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5798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Activity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Less active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A57BF2-6E60-BF2B-DA60-C0FFB1C42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18095"/>
              </p:ext>
            </p:extLst>
          </p:nvPr>
        </p:nvGraphicFramePr>
        <p:xfrm>
          <a:off x="589722" y="4849429"/>
          <a:ext cx="7117656" cy="5780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26967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5190689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5780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Social 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Fewer social interactions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7A8E30-A8A7-4F66-920B-7B8834B66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646826"/>
              </p:ext>
            </p:extLst>
          </p:nvPr>
        </p:nvGraphicFramePr>
        <p:xfrm>
          <a:off x="589722" y="5468719"/>
          <a:ext cx="7117656" cy="5780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26967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5190689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5780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Sleep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More irregular, lower quality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B94A84-9742-13CB-8708-AE76309B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20625"/>
              </p:ext>
            </p:extLst>
          </p:nvPr>
        </p:nvGraphicFramePr>
        <p:xfrm>
          <a:off x="589722" y="6088008"/>
          <a:ext cx="7117656" cy="5780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926967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5190689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5780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Phone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More usage (implying more withdrawn)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2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Fast Facts about Mental Health and Mental Illness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Canadian Mental Health Association ‘21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Digital Phenotyping for Mental Health of College Students: a Clinical Review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Melcher et al. ’16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70916</TotalTime>
  <Words>315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</vt:lpstr>
      <vt:lpstr>Avenir Book</vt:lpstr>
      <vt:lpstr>Calibri</vt:lpstr>
      <vt:lpstr>Office Theme</vt:lpstr>
      <vt:lpstr>Mental Health</vt:lpstr>
      <vt:lpstr>Mental Health ≠ Mental Illness</vt:lpstr>
      <vt:lpstr>Mental Health</vt:lpstr>
      <vt:lpstr>Mental Illness</vt:lpstr>
      <vt:lpstr>Physical Health ⇄ Mental Health</vt:lpstr>
      <vt:lpstr>Where Does Mobile Health Come In?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1270</cp:revision>
  <dcterms:created xsi:type="dcterms:W3CDTF">2019-01-31T00:55:19Z</dcterms:created>
  <dcterms:modified xsi:type="dcterms:W3CDTF">2023-12-20T19:00:40Z</dcterms:modified>
</cp:coreProperties>
</file>