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2329f26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2329f26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2329f2682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2329f2682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9781aaf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9781aaf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2329f2682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2329f2682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96934e16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96934e16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96934e16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96934e16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2329f2682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2329f2682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29f268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29f268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96934e1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96934e1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2329f268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2329f268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2329f2682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2329f2682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2329f2682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2329f2682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2329f2682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2329f2682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9781aafd3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9781aafd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2329f2682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2329f2682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MouseLand/EnsemblePursui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Data Science-- 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Neurons in High Dimensions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406042" y="3435675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Maria Kesa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AstraZeneca Interview, June 9, 2020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4294967295" type="title"/>
          </p:nvPr>
        </p:nvSpPr>
        <p:spPr>
          <a:xfrm>
            <a:off x="539250" y="407100"/>
            <a:ext cx="8065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Ensemble receptive fields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00" y="1175100"/>
            <a:ext cx="8839201" cy="37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4294967295" type="title"/>
          </p:nvPr>
        </p:nvSpPr>
        <p:spPr>
          <a:xfrm>
            <a:off x="539250" y="407100"/>
            <a:ext cx="8065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Signatures of sensorimotor integration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50" y="1057625"/>
            <a:ext cx="3190010" cy="2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850" y="3296125"/>
            <a:ext cx="2549125" cy="16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1660" y="1251300"/>
            <a:ext cx="450532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idx="4294967295" type="title"/>
          </p:nvPr>
        </p:nvSpPr>
        <p:spPr>
          <a:xfrm>
            <a:off x="539250" y="407100"/>
            <a:ext cx="8065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‘Behavior’ ensembles are spatially spread out, ‘Stimulus’ ensembles are localized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788" y="2286238"/>
            <a:ext cx="2756850" cy="1852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9550" y="2246488"/>
            <a:ext cx="2875200" cy="19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50" y="2362550"/>
            <a:ext cx="2549125" cy="16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2" y="0"/>
            <a:ext cx="616995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000" y="152400"/>
            <a:ext cx="750349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72" name="Google Shape;172;p2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2602850" y="782225"/>
            <a:ext cx="38610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Acknowledgments!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4" name="Google Shape;174;p27"/>
          <p:cNvSpPr txBox="1"/>
          <p:nvPr>
            <p:ph idx="4294967295" type="body"/>
          </p:nvPr>
        </p:nvSpPr>
        <p:spPr>
          <a:xfrm>
            <a:off x="2816900" y="1825623"/>
            <a:ext cx="34329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Marius Pachitariu,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Howard Hughes Medical Institute, Janelia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Carsen Stringer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, Howard Hughes Medical Institute, Janelia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79" name="Google Shape;79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Agenda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New recording technologies may transform neuroscience. 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6B26B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F6B26B"/>
                </a:solidFill>
                <a:latin typeface="Raleway"/>
                <a:ea typeface="Raleway"/>
                <a:cs typeface="Raleway"/>
                <a:sym typeface="Raleway"/>
              </a:rPr>
              <a:t>Simultaneous calcium imaging recordings from 19,000 neurons in mouse V1 and simultaneous behavioral videos</a:t>
            </a:r>
            <a:endParaRPr sz="1200">
              <a:solidFill>
                <a:srgbClr val="F6B26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E06666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E06666"/>
                </a:solidFill>
                <a:latin typeface="Raleway"/>
                <a:ea typeface="Raleway"/>
                <a:cs typeface="Raleway"/>
                <a:sym typeface="Raleway"/>
              </a:rPr>
              <a:t>Cool new algorithm for analyzing this data (it’s fast too!)</a:t>
            </a:r>
            <a:endParaRPr sz="1200">
              <a:solidFill>
                <a:srgbClr val="E0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From algorithm to insights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488150" y="317850"/>
            <a:ext cx="8065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History-- Neuroscience Classics</a:t>
            </a:r>
            <a:endParaRPr sz="2400">
              <a:solidFill>
                <a:srgbClr val="FF9900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31300" y="1884150"/>
            <a:ext cx="7191300" cy="26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300" y="2010025"/>
            <a:ext cx="2628900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491750" y="1178525"/>
            <a:ext cx="28386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Hubel and Wiesel, 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1960’s and 1970’s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\frac{dw_{i,j}}{dt}=pre_{i}\cdot{post_{j}}" id="90" name="Google Shape;90;p1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021" y="2419350"/>
            <a:ext cx="3676900" cy="8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4878075" y="1186050"/>
            <a:ext cx="33438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Hebb, 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1940’s and 1950’s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experiment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mice were viewing sparse noise stimuli without an explicit task or reward. Recordings were made in primary visual cortex.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Along with neural recordings, the movie of the mouse snout was recorded.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freely available online (google Stringer Figshare).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4294967295" type="title"/>
          </p:nvPr>
        </p:nvSpPr>
        <p:spPr>
          <a:xfrm>
            <a:off x="121675" y="398725"/>
            <a:ext cx="8065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Preprocessing of raw data</a:t>
            </a:r>
            <a:endParaRPr sz="2400"/>
          </a:p>
        </p:txBody>
      </p:sp>
      <p:sp>
        <p:nvSpPr>
          <p:cNvPr id="102" name="Google Shape;102;p17"/>
          <p:cNvSpPr txBox="1"/>
          <p:nvPr>
            <p:ph idx="4294967295" type="title"/>
          </p:nvPr>
        </p:nvSpPr>
        <p:spPr>
          <a:xfrm>
            <a:off x="140275" y="1028175"/>
            <a:ext cx="7205100" cy="29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chemeClr val="dk1"/>
                </a:solidFill>
              </a:rPr>
              <a:t>The data was recorded at 2.5 Hz (one time point is 400 ms).</a:t>
            </a:r>
            <a:endParaRPr b="0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chemeClr val="dk1"/>
                </a:solidFill>
              </a:rPr>
              <a:t>Fluorescence movie was processed using the suite2p library.</a:t>
            </a:r>
            <a:endParaRPr b="0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chemeClr val="dk1"/>
                </a:solidFill>
              </a:rPr>
              <a:t>We used </a:t>
            </a:r>
            <a:r>
              <a:rPr lang="en" sz="1400">
                <a:solidFill>
                  <a:schemeClr val="dk1"/>
                </a:solidFill>
              </a:rPr>
              <a:t>deconvoloved</a:t>
            </a:r>
            <a:r>
              <a:rPr b="0"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chemeClr val="dk1"/>
                </a:solidFill>
              </a:rPr>
              <a:t>data</a:t>
            </a:r>
            <a:r>
              <a:rPr b="0" lang="en" sz="1400">
                <a:solidFill>
                  <a:schemeClr val="dk1"/>
                </a:solidFill>
              </a:rPr>
              <a:t> (OASIS) for our analyses.</a:t>
            </a:r>
            <a:endParaRPr b="0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chemeClr val="dk1"/>
                </a:solidFill>
              </a:rPr>
              <a:t>Deconvolution infers time-localized and noisy estimates of the calcium influx of the cells which is an indirect proxy for action potential firing (Stringer, Pachitariu, 2018).</a:t>
            </a:r>
            <a:endParaRPr b="0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400">
                <a:solidFill>
                  <a:schemeClr val="dk1"/>
                </a:solidFill>
              </a:rPr>
              <a:t>We used 500 motion energy principal components from the snout movie as behavioral data. </a:t>
            </a:r>
            <a:endParaRPr b="0" sz="1400">
              <a:solidFill>
                <a:schemeClr val="dk1"/>
              </a:solidFill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800" y="253325"/>
            <a:ext cx="2968400" cy="18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1775" y="3415625"/>
            <a:ext cx="2352375" cy="165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475" y="3785775"/>
            <a:ext cx="5919725" cy="10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4294967295" type="title"/>
          </p:nvPr>
        </p:nvSpPr>
        <p:spPr>
          <a:xfrm>
            <a:off x="535775" y="712150"/>
            <a:ext cx="8065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does the data look like?</a:t>
            </a:r>
            <a:endParaRPr sz="2400"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298" y="1838650"/>
            <a:ext cx="3854200" cy="28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4294967295" type="title"/>
          </p:nvPr>
        </p:nvSpPr>
        <p:spPr>
          <a:xfrm>
            <a:off x="488150" y="317850"/>
            <a:ext cx="8065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Ensemble Pursuit-- A clustering algorithm where a neuron can belong to multiple clusters</a:t>
            </a:r>
            <a:endParaRPr sz="2400">
              <a:solidFill>
                <a:srgbClr val="FF9900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731300" y="1884150"/>
            <a:ext cx="7191300" cy="26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EP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learns clusters of cells that tend to co-activate, e.g. form ensembles.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https://github.com/MouseLand/EnsemblePursuit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!pip install EnsemblePursuit</a:t>
            </a:r>
            <a:endParaRPr sz="1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ep=EnsemblePursuit(n_components=100,lam=0.01,n_kmeans=100)</a:t>
            </a:r>
            <a:endParaRPr sz="1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model=ep.fit(data)</a:t>
            </a:r>
            <a:endParaRPr sz="1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V=model.components_</a:t>
            </a:r>
            <a:endParaRPr sz="1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U=model.weights</a:t>
            </a:r>
            <a:endParaRPr sz="1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Extracts 100 components of co-activating cells from 19,000 neurons x10,000 time points data in 4 minutes</a:t>
            </a:r>
            <a:r>
              <a:rPr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4294967295" type="title"/>
          </p:nvPr>
        </p:nvSpPr>
        <p:spPr>
          <a:xfrm>
            <a:off x="488150" y="317850"/>
            <a:ext cx="8065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Ensemble Pursuit Algorithm</a:t>
            </a:r>
            <a:endParaRPr sz="2400">
              <a:solidFill>
                <a:srgbClr val="FF9900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-381025" y="2037138"/>
            <a:ext cx="7191300" cy="26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50" y="2527075"/>
            <a:ext cx="3902850" cy="1686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equation} &#10;    \text{Cost} = \| X - U\cdot V\|^2 + \lambda \|U\|_0 \label{cost_function} &#10;\end{equation}" id="125" name="Google Shape;125;p2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295" y="1466370"/>
            <a:ext cx="3684874" cy="36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5632725" y="1326575"/>
            <a:ext cx="26427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NP-Hard!</a:t>
            </a:r>
            <a:endParaRPr b="1" sz="16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Greedy approximation!</a:t>
            </a:r>
            <a:endParaRPr b="1" sz="16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847888" y="1834850"/>
            <a:ext cx="32877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Pick lambda through supervised (KNN) cross-validation!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8300" y="2153150"/>
            <a:ext cx="33528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9200"/>
            <a:ext cx="8839199" cy="40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>
            <p:ph idx="4294967295" type="title"/>
          </p:nvPr>
        </p:nvSpPr>
        <p:spPr>
          <a:xfrm>
            <a:off x="586625" y="51200"/>
            <a:ext cx="8065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ells in clusters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