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341" r:id="rId7"/>
    <p:sldId id="263" r:id="rId8"/>
    <p:sldId id="264" r:id="rId9"/>
    <p:sldId id="266" r:id="rId10"/>
    <p:sldId id="267" r:id="rId11"/>
    <p:sldId id="269" r:id="rId12"/>
    <p:sldId id="271" r:id="rId13"/>
    <p:sldId id="273" r:id="rId14"/>
    <p:sldId id="274" r:id="rId15"/>
    <p:sldId id="278" r:id="rId16"/>
    <p:sldId id="280" r:id="rId17"/>
    <p:sldId id="282" r:id="rId18"/>
    <p:sldId id="284" r:id="rId19"/>
    <p:sldId id="338" r:id="rId20"/>
    <p:sldId id="287" r:id="rId21"/>
    <p:sldId id="289" r:id="rId22"/>
    <p:sldId id="291" r:id="rId23"/>
    <p:sldId id="293" r:id="rId24"/>
    <p:sldId id="295" r:id="rId25"/>
    <p:sldId id="297" r:id="rId26"/>
    <p:sldId id="299" r:id="rId27"/>
    <p:sldId id="301" r:id="rId28"/>
    <p:sldId id="303" r:id="rId29"/>
    <p:sldId id="304" r:id="rId30"/>
    <p:sldId id="306" r:id="rId31"/>
    <p:sldId id="342" r:id="rId32"/>
    <p:sldId id="343" r:id="rId33"/>
    <p:sldId id="344" r:id="rId34"/>
    <p:sldId id="308" r:id="rId35"/>
    <p:sldId id="309" r:id="rId36"/>
    <p:sldId id="311" r:id="rId37"/>
    <p:sldId id="313" r:id="rId38"/>
    <p:sldId id="339" r:id="rId39"/>
    <p:sldId id="315" r:id="rId40"/>
    <p:sldId id="340" r:id="rId41"/>
    <p:sldId id="345" r:id="rId42"/>
    <p:sldId id="317" r:id="rId43"/>
    <p:sldId id="333" r:id="rId44"/>
    <p:sldId id="334" r:id="rId45"/>
    <p:sldId id="322" r:id="rId46"/>
    <p:sldId id="323" r:id="rId47"/>
    <p:sldId id="325" r:id="rId48"/>
    <p:sldId id="327" r:id="rId49"/>
    <p:sldId id="329" r:id="rId50"/>
    <p:sldId id="330" r:id="rId51"/>
    <p:sldId id="331" r:id="rId52"/>
    <p:sldId id="33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B4B"/>
    <a:srgbClr val="636363"/>
    <a:srgbClr val="9B3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60"/>
  </p:normalViewPr>
  <p:slideViewPr>
    <p:cSldViewPr snapToGrid="0">
      <p:cViewPr>
        <p:scale>
          <a:sx n="60" d="100"/>
          <a:sy n="60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5" y="6241990"/>
            <a:ext cx="1343706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33" y="6241991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8999" y="6179252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43068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87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12192000" cy="5203825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77437"/>
            <a:ext cx="5194583" cy="4183614"/>
          </a:xfrm>
        </p:spPr>
        <p:txBody>
          <a:bodyPr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61BFAB-CFCC-436D-91DD-2607F18A50D2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8E163F-29FD-43F2-BC6C-99083DA4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526900-53EB-4D35-BEDF-6012DCA80B4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002" y="1677437"/>
            <a:ext cx="5194583" cy="41836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9" y="1591263"/>
            <a:ext cx="5189857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135914"/>
            <a:ext cx="5189856" cy="37251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6" y="1591263"/>
            <a:ext cx="5194583" cy="54465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135914"/>
            <a:ext cx="5194583" cy="37251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778958B-8205-47E7-A800-D97358D63903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86E8D9-7E60-4FA4-BD65-8D0ADF5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0D328C-E2AF-48F0-A036-B64B70253C3B}"/>
              </a:ext>
            </a:extLst>
          </p:cNvPr>
          <p:cNvSpPr/>
          <p:nvPr userDrawn="1"/>
        </p:nvSpPr>
        <p:spPr bwMode="auto">
          <a:xfrm>
            <a:off x="0" y="0"/>
            <a:ext cx="12192000" cy="155196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46A50-8717-49E9-8E46-DDD5F59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6A4A85-4022-4A1E-A50C-0715CEE011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E8E321-AF75-4DD8-968F-9D409A59C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hyperlink" Target="https://gganimate.com/" TargetMode="External"/><Relationship Id="rId7" Type="http://schemas.openxmlformats.org/officeDocument/2006/relationships/hyperlink" Target="https://wilkelab.org/ggtext/" TargetMode="External"/><Relationship Id="rId12" Type="http://schemas.openxmlformats.org/officeDocument/2006/relationships/image" Target="../media/image47.png"/><Relationship Id="rId2" Type="http://schemas.openxmlformats.org/officeDocument/2006/relationships/hyperlink" Target="https://github.com/ricardo-bion/ggra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owplot/vignettes/introduction.html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cran.rstudio.com/web/packages/ggforce/vignettes/Visual_Guide.html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s://cran.r-project.org/web/packages/ggrepel/vignettes/ggrepel.html" TargetMode="External"/><Relationship Id="rId9" Type="http://schemas.openxmlformats.org/officeDocument/2006/relationships/image" Target="../media/image44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rjake.github.io/simplecolors/articles/intro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visualization-2.1.pdf" TargetMode="External"/><Relationship Id="rId2" Type="http://schemas.openxmlformats.org/officeDocument/2006/relationships/hyperlink" Target="https://github.com/rstudio/cheatsheets/raw/master/factor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github.com/rstudio/cheatsheets/blob/master/factor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Visualization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DDF12D-C85E-4413-88DB-C1DE17EA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4855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download from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github.com/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rjake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/data-viz-talk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Jake Riley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Descending bar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2055941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number one things I get asked is how to make a </a:t>
            </a:r>
            <a:r>
              <a:rPr dirty="0" err="1"/>
              <a:t>barchart</a:t>
            </a:r>
            <a:r>
              <a:rPr dirty="0"/>
              <a:t> go in descending order.</a:t>
            </a:r>
          </a:p>
          <a:p>
            <a:pPr marL="574675" lvl="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(mpg,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  <a:endParaRPr sz="1800" dirty="0">
              <a:highlight>
                <a:srgbClr val="FFFF00"/>
              </a:highlight>
              <a:latin typeface="Courier"/>
            </a:endParaRPr>
          </a:p>
        </p:txBody>
      </p:sp>
      <p:pic>
        <p:nvPicPr>
          <p:cNvPr id="4" name="Picture 3" descr="data_viz_files/figure-pptx/unnamed-chunk-4-1.png">
            <a:extLst>
              <a:ext uri="{FF2B5EF4-FFF2-40B4-BE49-F238E27FC236}">
                <a16:creationId xmlns:a16="http://schemas.microsoft.com/office/drawing/2014/main" id="{0A5B62A5-A423-4E02-94C5-B7BED1D1AC0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2384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by volume: </a:t>
            </a:r>
            <a:r>
              <a:rPr sz="4800" dirty="0" err="1">
                <a:latin typeface="Courier"/>
              </a:rPr>
              <a:t>fct_infreq</a:t>
            </a:r>
            <a:r>
              <a:rPr sz="48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95017" y="2558623"/>
            <a:ext cx="6992217" cy="172795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5-1.png">
            <a:extLst>
              <a:ext uri="{FF2B5EF4-FFF2-40B4-BE49-F238E27FC236}">
                <a16:creationId xmlns:a16="http://schemas.microsoft.com/office/drawing/2014/main" id="{8F3D6B4D-8F66-4215-A250-2156FF92E5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97200" y="2384920"/>
            <a:ext cx="4756939" cy="38033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07987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Arrange in descending order: </a:t>
            </a:r>
            <a:r>
              <a:rPr sz="4400" dirty="0" err="1">
                <a:latin typeface="Courier"/>
              </a:rPr>
              <a:t>fct_rev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8800" y="2384920"/>
            <a:ext cx="7276987" cy="18770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fct_infreq</a:t>
            </a:r>
            <a:r>
              <a:rPr sz="1800" dirty="0">
                <a:latin typeface="Courier"/>
              </a:rPr>
              <a:t>(class))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highlight>
                  <a:srgbClr val="FFFF00"/>
                </a:highlight>
                <a:latin typeface="Courier"/>
              </a:rPr>
              <a:t>(class)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6-1.png">
            <a:extLst>
              <a:ext uri="{FF2B5EF4-FFF2-40B4-BE49-F238E27FC236}">
                <a16:creationId xmlns:a16="http://schemas.microsoft.com/office/drawing/2014/main" id="{CB34010B-5655-4838-A2C3-BCAF30418FA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58187" y="1949914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sz="4400" dirty="0" err="1">
                <a:latin typeface="Courier"/>
              </a:rPr>
              <a:t>fct_reorder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52" y="1740939"/>
            <a:ext cx="10988423" cy="456475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600" dirty="0">
                <a:latin typeface="Courier"/>
              </a:rPr>
              <a:t>## # A </a:t>
            </a:r>
            <a:r>
              <a:rPr sz="1600" dirty="0" err="1">
                <a:latin typeface="Courier"/>
              </a:rPr>
              <a:t>tibble</a:t>
            </a:r>
            <a:r>
              <a:rPr sz="1600" dirty="0">
                <a:latin typeface="Courier"/>
              </a:rPr>
              <a:t>: 7 x 2
##   class        </a:t>
            </a:r>
            <a:r>
              <a:rPr sz="1600" dirty="0">
                <a:highlight>
                  <a:srgbClr val="FFFF00"/>
                </a:highlight>
                <a:latin typeface="Courier"/>
              </a:rPr>
              <a:t>  n</a:t>
            </a:r>
            <a:r>
              <a:rPr sz="1600" dirty="0">
                <a:latin typeface="Courier"/>
              </a:rPr>
              <a:t>
##   &lt;</a:t>
            </a:r>
            <a:r>
              <a:rPr sz="1600" dirty="0" err="1">
                <a:highlight>
                  <a:srgbClr val="FFFF00"/>
                </a:highlight>
                <a:latin typeface="Courier"/>
              </a:rPr>
              <a:t>fct</a:t>
            </a:r>
            <a:r>
              <a:rPr sz="1600" dirty="0">
                <a:latin typeface="Courier"/>
              </a:rPr>
              <a:t>&gt;      &lt;int&gt;
## 1 2seater        5
## 2 compact       47
## 3 midsize       41
## 4 minivan       11
## 5 pickup        33
## 6 subcompact    35
## 7 </a:t>
            </a:r>
            <a:r>
              <a:rPr sz="1600" dirty="0" err="1">
                <a:latin typeface="Courier"/>
              </a:rPr>
              <a:t>suv</a:t>
            </a:r>
            <a:r>
              <a:rPr sz="1600" dirty="0">
                <a:latin typeface="Courier"/>
              </a:rPr>
              <a:t>           62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57610F3-73D6-4C63-831D-682F83AA14B2}"/>
              </a:ext>
            </a:extLst>
          </p:cNvPr>
          <p:cNvSpPr txBox="1">
            <a:spLocks/>
          </p:cNvSpPr>
          <p:nvPr/>
        </p:nvSpPr>
        <p:spPr>
          <a:xfrm>
            <a:off x="-1067568" y="1375179"/>
            <a:ext cx="7669535" cy="22824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mpg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count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lang="en-US" sz="1800" dirty="0"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lang="en-US" sz="1800" dirty="0">
                <a:highlight>
                  <a:srgbClr val="FFFF00"/>
                </a:highlight>
                <a:latin typeface="Courier"/>
              </a:rPr>
              <a:t>(class, n, sum)</a:t>
            </a:r>
            <a:r>
              <a:rPr lang="en-US"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Aggregated data: </a:t>
            </a:r>
            <a:r>
              <a:rPr lang="en-US" sz="4400" dirty="0" err="1">
                <a:latin typeface="Courier"/>
              </a:rPr>
              <a:t>geom_col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0313" y="2165198"/>
            <a:ext cx="10563285" cy="2075819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count</a:t>
            </a:r>
            <a:r>
              <a:rPr sz="1800" dirty="0">
                <a:latin typeface="Courier"/>
              </a:rPr>
              <a:t>(class)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class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(class, n, sum))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n</a:t>
            </a:r>
            <a:r>
              <a:rPr lang="en-US" sz="1800" dirty="0">
                <a:latin typeface="Courier"/>
              </a:rPr>
              <a:t>, class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_col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8-1.png">
            <a:extLst>
              <a:ext uri="{FF2B5EF4-FFF2-40B4-BE49-F238E27FC236}">
                <a16:creationId xmlns:a16="http://schemas.microsoft.com/office/drawing/2014/main" id="{2A7D2B0B-039F-44C3-9576-56AC344A67E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80068" y="2165198"/>
            <a:ext cx="4822312" cy="38555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Too many bars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1343" y="1966995"/>
            <a:ext cx="6083194" cy="177764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lang="en-US" dirty="0">
                <a:latin typeface="Courier"/>
              </a:rPr>
              <a:t>y = </a:t>
            </a:r>
            <a:r>
              <a:rPr dirty="0">
                <a:latin typeface="Courier"/>
              </a:rPr>
              <a:t>model))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0-1.png">
            <a:extLst>
              <a:ext uri="{FF2B5EF4-FFF2-40B4-BE49-F238E27FC236}">
                <a16:creationId xmlns:a16="http://schemas.microsoft.com/office/drawing/2014/main" id="{FF3B87F0-BF2B-476F-AFDC-7E6284BB266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1277" y="209605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Too many bars: </a:t>
            </a:r>
            <a:r>
              <a:rPr sz="4400" dirty="0" err="1">
                <a:latin typeface="Courier"/>
              </a:rPr>
              <a:t>fct_lump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34153" y="1618353"/>
            <a:ext cx="8966041" cy="3841414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fct_lump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5</a:t>
            </a:r>
            <a:r>
              <a:rPr lang="en-US" sz="1800" dirty="0">
                <a:latin typeface="Courier"/>
              </a:rPr>
              <a:t>) %&gt;%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fct_infreq</a:t>
            </a:r>
            <a:r>
              <a:rPr sz="1800" dirty="0">
                <a:latin typeface="Courier"/>
              </a:rPr>
              <a:t>()</a:t>
            </a:r>
            <a:r>
              <a:rPr lang="en-US" sz="1800" dirty="0">
                <a:latin typeface="Courier"/>
              </a:rPr>
              <a:t> %&gt;%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fct_rev</a:t>
            </a:r>
            <a:r>
              <a:rPr sz="1800" dirty="0">
                <a:latin typeface="Courier"/>
              </a:rPr>
              <a:t>()</a:t>
            </a:r>
            <a:br>
              <a:rPr sz="1800"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y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manufacturer))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1-1.png">
            <a:extLst>
              <a:ext uri="{FF2B5EF4-FFF2-40B4-BE49-F238E27FC236}">
                <a16:creationId xmlns:a16="http://schemas.microsoft.com/office/drawing/2014/main" id="{411B00BA-B6EF-48E0-B970-FBFB8EA7629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99907" y="2092096"/>
            <a:ext cx="4922705" cy="39358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Sorting by </a:t>
            </a:r>
            <a:r>
              <a:rPr dirty="0"/>
              <a:t>fill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1678" y="1222401"/>
            <a:ext cx="10236551" cy="1329413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dirty="0">
                <a:latin typeface="Courier"/>
              </a:rPr>
              <a:t>(mpg,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(y = manufacturer, </a:t>
            </a:r>
            <a:r>
              <a:rPr lang="en-US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fill =</a:t>
            </a:r>
            <a:r>
              <a:rPr lang="en-US" dirty="0">
                <a:highlight>
                  <a:srgbClr val="FFFF00"/>
                </a:highlight>
                <a:latin typeface="Courier"/>
              </a:rPr>
              <a:t> (</a:t>
            </a:r>
            <a:r>
              <a:rPr lang="en-US" dirty="0" err="1">
                <a:highlight>
                  <a:srgbClr val="FFFF00"/>
                </a:highlight>
                <a:latin typeface="Courier"/>
              </a:rPr>
              <a:t>cyl</a:t>
            </a:r>
            <a:r>
              <a:rPr lang="en-US" dirty="0">
                <a:highlight>
                  <a:srgbClr val="FFFF00"/>
                </a:highlight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==</a:t>
            </a:r>
            <a:r>
              <a:rPr lang="en-US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lang="en-US" dirty="0">
                <a:highlight>
                  <a:srgbClr val="FFFF00"/>
                </a:highlight>
                <a:latin typeface="Courier"/>
              </a:rPr>
              <a:t>)</a:t>
            </a:r>
            <a:r>
              <a:rPr lang="en-US" dirty="0">
                <a:latin typeface="Courier"/>
              </a:rPr>
              <a:t>))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lang="en-US"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2-1.png">
            <a:extLst>
              <a:ext uri="{FF2B5EF4-FFF2-40B4-BE49-F238E27FC236}">
                <a16:creationId xmlns:a16="http://schemas.microsoft.com/office/drawing/2014/main" id="{4EA28C85-0051-45FF-9CD7-04B3985C01E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2089777"/>
            <a:ext cx="5753947" cy="46004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Sorting by fill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6697" y="1513828"/>
            <a:ext cx="10563285" cy="296922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cyl_8 =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dirty="0">
                <a:latin typeface="Courier"/>
              </a:rPr>
              <a:t>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manufacturer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cyl_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8</a:t>
            </a:r>
            <a:r>
              <a:rPr dirty="0">
                <a:latin typeface="Courier"/>
              </a:rPr>
              <a:t>, </a:t>
            </a:r>
            <a:r>
              <a:rPr dirty="0">
                <a:highlight>
                  <a:srgbClr val="FFFF00"/>
                </a:highlight>
                <a:latin typeface="Courier"/>
              </a:rPr>
              <a:t>sum</a:t>
            </a:r>
            <a:r>
              <a:rPr dirty="0">
                <a:latin typeface="Courier"/>
              </a:rPr>
              <a:t>)</a:t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(manufacturer,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cyl_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13-1.png">
            <a:extLst>
              <a:ext uri="{FF2B5EF4-FFF2-40B4-BE49-F238E27FC236}">
                <a16:creationId xmlns:a16="http://schemas.microsoft.com/office/drawing/2014/main" id="{C767A05C-DA31-4D2D-A47C-7E05CC18EB1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0841" y="1915725"/>
            <a:ext cx="4705350" cy="37620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52" y="167780"/>
            <a:ext cx="10571998" cy="768958"/>
          </a:xfrm>
        </p:spPr>
        <p:txBody>
          <a:bodyPr/>
          <a:lstStyle/>
          <a:p>
            <a:pPr lvl="0"/>
            <a:r>
              <a:rPr lang="en-US" dirty="0"/>
              <a:t>Sorting by fill (percent)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0122" y="1394309"/>
            <a:ext cx="10571997" cy="282915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mpg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cyl_8 =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cyl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),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manufacturer =</a:t>
            </a:r>
            <a:r>
              <a:rPr sz="1800" dirty="0">
                <a:latin typeface="Courier"/>
              </a:rPr>
              <a:t>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  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800" dirty="0">
                <a:latin typeface="Courier"/>
              </a:rPr>
              <a:t>(manufacturer,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highlight>
                  <a:srgbClr val="FFFF00"/>
                </a:highlight>
                <a:latin typeface="Courier"/>
              </a:rPr>
              <a:t>mean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dirty="0">
                <a:latin typeface="Courier"/>
              </a:rPr>
              <a:t>  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lang="en-US" sz="1800" dirty="0">
                <a:latin typeface="Courier"/>
              </a:rPr>
              <a:t>y = </a:t>
            </a:r>
            <a:r>
              <a:rPr sz="1800" dirty="0">
                <a:latin typeface="Courier"/>
              </a:rPr>
              <a:t>manufacturer,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cyl_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800"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position =</a:t>
            </a:r>
            <a:r>
              <a:rPr sz="1800" dirty="0">
                <a:highlight>
                  <a:srgbClr val="FFFF00"/>
                </a:highlight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"fill"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9-1.png">
            <a:extLst>
              <a:ext uri="{FF2B5EF4-FFF2-40B4-BE49-F238E27FC236}">
                <a16:creationId xmlns:a16="http://schemas.microsoft.com/office/drawing/2014/main" id="{9B30FE24-DC0C-46C8-9055-530C991D640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72188" y="1950981"/>
            <a:ext cx="4794240" cy="38331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Today’s talk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Intro</a:t>
            </a:r>
          </a:p>
          <a:p>
            <a:pPr lvl="1"/>
            <a:r>
              <a:rPr sz="2400" dirty="0"/>
              <a:t>What is </a:t>
            </a:r>
            <a:r>
              <a:rPr sz="2400" dirty="0" err="1"/>
              <a:t>ggplot</a:t>
            </a:r>
            <a:endParaRPr sz="2400" dirty="0"/>
          </a:p>
          <a:p>
            <a:pPr lvl="1"/>
            <a:r>
              <a:rPr sz="2400" dirty="0"/>
              <a:t>Tips &amp; Tricks</a:t>
            </a:r>
          </a:p>
          <a:p>
            <a:pPr lvl="1"/>
            <a:r>
              <a:rPr sz="2400" dirty="0"/>
              <a:t>Best Practices</a:t>
            </a:r>
          </a:p>
          <a:p>
            <a:pPr lvl="1"/>
            <a:r>
              <a:rPr sz="2400" dirty="0"/>
              <a:t>Try it out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sz="4400" dirty="0">
                <a:latin typeface="Courier"/>
              </a:rPr>
              <a:t>()</a:t>
            </a:r>
            <a:r>
              <a:rPr sz="6600" dirty="0"/>
              <a:t> </a:t>
            </a:r>
            <a:r>
              <a:rPr dirty="0"/>
              <a:t>vs </a:t>
            </a:r>
            <a:r>
              <a:rPr sz="4400" dirty="0" err="1">
                <a:latin typeface="Courier"/>
              </a:rPr>
              <a:t>facet_wrap</a:t>
            </a:r>
            <a:r>
              <a:rPr sz="4400" dirty="0">
                <a:latin typeface="Courier"/>
              </a:rPr>
              <a:t>()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9725" y="1553997"/>
            <a:ext cx="12991725" cy="430683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(class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"2seater"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cyl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class))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geom_count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lims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07020"/>
                </a:solidFill>
                <a:latin typeface="Courier"/>
              </a:rPr>
              <a:t>NA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>
                <a:solidFill>
                  <a:srgbClr val="4070A0"/>
                </a:solidFill>
                <a:latin typeface="Courier"/>
              </a:rPr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can also use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xlim</a:t>
            </a:r>
            <a:r>
              <a:rPr i="1" dirty="0">
                <a:solidFill>
                  <a:srgbClr val="60A0B0"/>
                </a:solidFill>
                <a:latin typeface="Courier"/>
              </a:rPr>
              <a:t>() or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scale_x_continuous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guides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endParaRPr dirty="0">
              <a:latin typeface="Courier"/>
            </a:endParaRPr>
          </a:p>
        </p:txBody>
      </p:sp>
      <p:pic>
        <p:nvPicPr>
          <p:cNvPr id="4" name="Picture 3" descr="data_viz_files/figure-pptx/unnamed-chunk-14-1.png">
            <a:extLst>
              <a:ext uri="{FF2B5EF4-FFF2-40B4-BE49-F238E27FC236}">
                <a16:creationId xmlns:a16="http://schemas.microsoft.com/office/drawing/2014/main" id="{50786FBA-5B1A-4A3D-93EF-6DE98C963D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41186" y="2742410"/>
            <a:ext cx="4419541" cy="35335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facet_grid</a:t>
            </a:r>
            <a:r>
              <a:rPr lang="en-US" sz="4400" dirty="0">
                <a:latin typeface="Courier"/>
              </a:rPr>
              <a:t>()</a:t>
            </a:r>
            <a:r>
              <a:rPr dirty="0"/>
              <a:t>: new syntax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101978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this is the new syntax, replaces `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r>
              <a:rPr i="1" dirty="0">
                <a:solidFill>
                  <a:srgbClr val="60A0B0"/>
                </a:solidFill>
                <a:latin typeface="Courier"/>
              </a:rPr>
              <a:t>(~class)`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vars</a:t>
            </a:r>
            <a:r>
              <a:rPr dirty="0">
                <a:latin typeface="Courier"/>
              </a:rPr>
              <a:t>(</a:t>
            </a:r>
            <a:r>
              <a:rPr dirty="0">
                <a:highlight>
                  <a:srgbClr val="FFFF00"/>
                </a:highlight>
                <a:latin typeface="Courier"/>
              </a:rPr>
              <a:t>class</a:t>
            </a:r>
            <a:r>
              <a:rPr dirty="0">
                <a:latin typeface="Courier"/>
              </a:rPr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E90AD-5644-490B-BA60-0C890833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13" y="2928796"/>
            <a:ext cx="10782415" cy="2195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E57B40-5F47-4217-8904-16008C9E25DF}"/>
              </a:ext>
            </a:extLst>
          </p:cNvPr>
          <p:cNvSpPr/>
          <p:nvPr/>
        </p:nvSpPr>
        <p:spPr>
          <a:xfrm>
            <a:off x="1104900" y="2819400"/>
            <a:ext cx="9667875" cy="533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56271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scales allows the x &amp; y to vary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also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free_x</a:t>
            </a:r>
            <a:r>
              <a:rPr i="1" dirty="0">
                <a:solidFill>
                  <a:srgbClr val="60A0B0"/>
                </a:solidFill>
                <a:latin typeface="Courier"/>
              </a:rPr>
              <a:t>", 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free_y</a:t>
            </a:r>
            <a:r>
              <a:rPr i="1" dirty="0">
                <a:solidFill>
                  <a:srgbClr val="60A0B0"/>
                </a:solidFill>
                <a:latin typeface="Courier"/>
              </a:rPr>
              <a:t>"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ED9E9-3CEB-4683-98C9-44E4B2FF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5" y="2938311"/>
            <a:ext cx="9945488" cy="216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EE97B-D09C-4485-84CC-07DA5863B5F6}"/>
              </a:ext>
            </a:extLst>
          </p:cNvPr>
          <p:cNvSpPr/>
          <p:nvPr/>
        </p:nvSpPr>
        <p:spPr>
          <a:xfrm>
            <a:off x="1495424" y="3429000"/>
            <a:ext cx="1504951" cy="13811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F257D-32F4-4927-9EC4-7ABE8BE47025}"/>
              </a:ext>
            </a:extLst>
          </p:cNvPr>
          <p:cNvSpPr/>
          <p:nvPr/>
        </p:nvSpPr>
        <p:spPr>
          <a:xfrm>
            <a:off x="4381499" y="3743326"/>
            <a:ext cx="1504951" cy="10668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scales &amp; space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0819" y="1684887"/>
            <a:ext cx="11760625" cy="9340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space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2FD7-3A2B-4AF9-B8C1-8128A19B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66" y="2776324"/>
            <a:ext cx="9964541" cy="3057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4E99B8-5672-44E9-942D-A15A4ED0595C}"/>
              </a:ext>
            </a:extLst>
          </p:cNvPr>
          <p:cNvSpPr/>
          <p:nvPr/>
        </p:nvSpPr>
        <p:spPr>
          <a:xfrm>
            <a:off x="1885949" y="2857500"/>
            <a:ext cx="185737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8313A-4F88-4CF6-A36A-8705EC6BF639}"/>
              </a:ext>
            </a:extLst>
          </p:cNvPr>
          <p:cNvSpPr/>
          <p:nvPr/>
        </p:nvSpPr>
        <p:spPr>
          <a:xfrm>
            <a:off x="5162550" y="2857500"/>
            <a:ext cx="1076326" cy="281940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margins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2976" y="1538686"/>
            <a:ext cx="12528852" cy="841405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facet_grid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rows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(year),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cols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vars</a:t>
            </a:r>
            <a:r>
              <a:rPr dirty="0">
                <a:latin typeface="Courier"/>
              </a:rPr>
              <a:t>(class),</a:t>
            </a:r>
            <a:r>
              <a:rPr lang="en-US" dirty="0"/>
              <a:t>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margins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2BC44F-36C7-410A-945F-482BD25889C1}"/>
              </a:ext>
            </a:extLst>
          </p:cNvPr>
          <p:cNvGrpSpPr>
            <a:grpSpLocks noChangeAspect="1"/>
          </p:cNvGrpSpPr>
          <p:nvPr/>
        </p:nvGrpSpPr>
        <p:grpSpPr>
          <a:xfrm>
            <a:off x="1204355" y="2380091"/>
            <a:ext cx="10332905" cy="4493672"/>
            <a:chOff x="1219140" y="2790589"/>
            <a:chExt cx="9068662" cy="39438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67483D-2FA4-44B5-8840-01B9BBC9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140" y="2790589"/>
              <a:ext cx="9068662" cy="39438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E62008-8C46-450A-AB9E-8819FD051AA1}"/>
                </a:ext>
              </a:extLst>
            </p:cNvPr>
            <p:cNvSpPr/>
            <p:nvPr/>
          </p:nvSpPr>
          <p:spPr>
            <a:xfrm>
              <a:off x="8108852" y="2804424"/>
              <a:ext cx="1028030" cy="3424094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1DF1AD-645D-40C0-AC84-D879FD70A90E}"/>
                </a:ext>
              </a:extLst>
            </p:cNvPr>
            <p:cNvSpPr/>
            <p:nvPr/>
          </p:nvSpPr>
          <p:spPr>
            <a:xfrm>
              <a:off x="1714845" y="5258412"/>
              <a:ext cx="7719914" cy="97010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# of columns/rows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93378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nrow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19-1.png">
            <a:extLst>
              <a:ext uri="{FF2B5EF4-FFF2-40B4-BE49-F238E27FC236}">
                <a16:creationId xmlns:a16="http://schemas.microsoft.com/office/drawing/2014/main" id="{1671D4C2-D2F8-4042-A340-F91B64DF761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7075" y="2320922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4D4CAD-2937-4D11-8940-DA3470D55763}"/>
              </a:ext>
            </a:extLst>
          </p:cNvPr>
          <p:cNvSpPr/>
          <p:nvPr/>
        </p:nvSpPr>
        <p:spPr>
          <a:xfrm>
            <a:off x="3752849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883CA-CCFB-49C0-9B2B-479937AB8853}"/>
              </a:ext>
            </a:extLst>
          </p:cNvPr>
          <p:cNvSpPr/>
          <p:nvPr/>
        </p:nvSpPr>
        <p:spPr>
          <a:xfrm>
            <a:off x="6424615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297CC-BCCE-41CA-9B76-39956673DB79}"/>
              </a:ext>
            </a:extLst>
          </p:cNvPr>
          <p:cNvSpPr/>
          <p:nvPr/>
        </p:nvSpPr>
        <p:spPr>
          <a:xfrm>
            <a:off x="5088732" y="2695575"/>
            <a:ext cx="1343025" cy="33909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facet_wrap: scales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0563285" cy="768959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space does not work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facet_wrap</a:t>
            </a:r>
            <a:r>
              <a:rPr i="1" dirty="0">
                <a:solidFill>
                  <a:srgbClr val="60A0B0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class,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scales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"free"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0-1.png">
            <a:extLst>
              <a:ext uri="{FF2B5EF4-FFF2-40B4-BE49-F238E27FC236}">
                <a16:creationId xmlns:a16="http://schemas.microsoft.com/office/drawing/2014/main" id="{0303DB11-F6A2-4AA7-AC1A-09D80C938EE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9242" y="2384429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L-Shape 2">
            <a:extLst>
              <a:ext uri="{FF2B5EF4-FFF2-40B4-BE49-F238E27FC236}">
                <a16:creationId xmlns:a16="http://schemas.microsoft.com/office/drawing/2014/main" id="{4DDC9D3D-F67D-415C-936B-6F391FBF5A86}"/>
              </a:ext>
            </a:extLst>
          </p:cNvPr>
          <p:cNvSpPr/>
          <p:nvPr/>
        </p:nvSpPr>
        <p:spPr>
          <a:xfrm>
            <a:off x="3638550" y="4762501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85547858-748D-4E06-B760-59CAA25D6620}"/>
              </a:ext>
            </a:extLst>
          </p:cNvPr>
          <p:cNvSpPr/>
          <p:nvPr/>
        </p:nvSpPr>
        <p:spPr>
          <a:xfrm>
            <a:off x="5059434" y="4759334"/>
            <a:ext cx="1274691" cy="1314450"/>
          </a:xfrm>
          <a:prstGeom prst="corner">
            <a:avLst>
              <a:gd name="adj1" fmla="val 18841"/>
              <a:gd name="adj2" fmla="val 217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facets: (a + b)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768958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also works with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facet_grid</a:t>
            </a:r>
            <a:br>
              <a:rPr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~</a:t>
            </a:r>
            <a:r>
              <a:rPr dirty="0">
                <a:highlight>
                  <a:srgbClr val="FFFF00"/>
                </a:highlight>
                <a:latin typeface="Courier"/>
              </a:rPr>
              <a:t>class </a:t>
            </a:r>
            <a:r>
              <a:rPr dirty="0">
                <a:solidFill>
                  <a:srgbClr val="666666"/>
                </a:solidFill>
                <a:highlight>
                  <a:srgbClr val="FFFF00"/>
                </a:highlight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highlight>
                  <a:srgbClr val="FFFF00"/>
                </a:highlight>
                <a:latin typeface="Courier"/>
              </a:rPr>
              <a:t>year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8E775-F373-470A-AD2D-CCA572E3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52" y="2504825"/>
            <a:ext cx="7668695" cy="358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CE6BB3-BEB1-41D0-BA93-14260C6E785B}"/>
              </a:ext>
            </a:extLst>
          </p:cNvPr>
          <p:cNvSpPr/>
          <p:nvPr/>
        </p:nvSpPr>
        <p:spPr>
          <a:xfrm>
            <a:off x="2595565" y="2613025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97E8E-C8CF-4B94-8778-4BEB3CD69E9D}"/>
              </a:ext>
            </a:extLst>
          </p:cNvPr>
          <p:cNvSpPr/>
          <p:nvPr/>
        </p:nvSpPr>
        <p:spPr>
          <a:xfrm>
            <a:off x="2595565" y="2825023"/>
            <a:ext cx="2090735" cy="209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>
                <a:latin typeface="Courier"/>
              </a:rPr>
              <a:t>scale_*_identity()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Sometimes I want to have better control over colors &amp; sizes.</a:t>
            </a:r>
          </a:p>
          <a:p>
            <a:pPr marL="0" lvl="0" indent="0">
              <a:buNone/>
            </a:pPr>
            <a:r>
              <a:rPr dirty="0"/>
              <a:t>Here, I am hard coding the colors</a:t>
            </a:r>
          </a:p>
          <a:p>
            <a:pPr marL="1270000" lvl="0" indent="0">
              <a:buNone/>
            </a:pPr>
            <a:r>
              <a:rPr dirty="0">
                <a:latin typeface="Courier"/>
              </a:rPr>
              <a:t>df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mpg </a:t>
            </a:r>
            <a:r>
              <a:rPr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category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case_when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&lt;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14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"coral"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&gt;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19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"turquoise"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~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"grey40"</a:t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latin typeface="Courier"/>
              </a:rPr>
              <a:t>    )</a:t>
            </a:r>
            <a:br>
              <a:rPr dirty="0"/>
            </a:br>
            <a:r>
              <a:rPr dirty="0"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scale_color_identity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2978" y="1581781"/>
            <a:ext cx="10563285" cy="115313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geom_count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color_identity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3-1.png">
            <a:extLst>
              <a:ext uri="{FF2B5EF4-FFF2-40B4-BE49-F238E27FC236}">
                <a16:creationId xmlns:a16="http://schemas.microsoft.com/office/drawing/2014/main" id="{E56F5E0C-1E98-4FEB-91DF-86F18232BB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3091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An intro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5547257" cy="475314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000" dirty="0"/>
              <a:t>Jake Riley</a:t>
            </a:r>
          </a:p>
          <a:p>
            <a:pPr lvl="1"/>
            <a:r>
              <a:rPr sz="2000" dirty="0"/>
              <a:t>Clinical Data Analyst at </a:t>
            </a:r>
            <a:r>
              <a:rPr lang="en-US" sz="2000" dirty="0"/>
              <a:t>CHOP</a:t>
            </a:r>
            <a:endParaRPr sz="2000" dirty="0"/>
          </a:p>
          <a:p>
            <a:pPr lvl="1"/>
            <a:r>
              <a:rPr sz="2000" dirty="0"/>
              <a:t>Avid </a:t>
            </a:r>
            <a:r>
              <a:rPr lang="en-US" sz="2000" dirty="0">
                <a:solidFill>
                  <a:srgbClr val="636363"/>
                </a:solidFill>
                <a:latin typeface="Century Gothic" panose="020B0502020202020204" pitchFamily="34" charset="0"/>
              </a:rPr>
              <a:t>package developer</a:t>
            </a: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endParaRPr lang="en-US" sz="2000" dirty="0">
              <a:solidFill>
                <a:srgbClr val="636363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US" sz="2000" dirty="0"/>
              <a:t>#d</a:t>
            </a:r>
            <a:r>
              <a:rPr sz="2000" dirty="0"/>
              <a:t>ogdad</a:t>
            </a:r>
            <a:endParaRPr lang="en-US" sz="2000" dirty="0"/>
          </a:p>
          <a:p>
            <a:pPr lvl="1"/>
            <a:r>
              <a:rPr sz="2000" dirty="0"/>
              <a:t>@yake_84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D07E1-439C-4683-98B2-4BD04DFA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09" y="1945946"/>
            <a:ext cx="4064391" cy="40745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ADF1A35-8C37-430B-880E-1EC9887E528D}"/>
              </a:ext>
            </a:extLst>
          </p:cNvPr>
          <p:cNvGrpSpPr/>
          <p:nvPr/>
        </p:nvGrpSpPr>
        <p:grpSpPr>
          <a:xfrm>
            <a:off x="2203015" y="3347600"/>
            <a:ext cx="4297023" cy="1611497"/>
            <a:chOff x="1210048" y="5078723"/>
            <a:chExt cx="4297023" cy="161149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D260B2D-C7E4-4685-98E7-FE5F20676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048" y="5093001"/>
              <a:ext cx="1361873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4483567-4FD7-4176-8F89-69722F9FF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872" y="5078723"/>
              <a:ext cx="1668199" cy="1611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364B297-C79D-4686-9964-0E23D196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161" y="5110448"/>
              <a:ext cx="1351920" cy="1579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scale_fill_identity</a:t>
            </a:r>
            <a:r>
              <a:rPr sz="4400" dirty="0">
                <a:latin typeface="Courier"/>
              </a:rPr>
              <a:t>()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4339" y="1551963"/>
            <a:ext cx="10563285" cy="1095987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category))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geom_dotplot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fill_identity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4-1.png">
            <a:extLst>
              <a:ext uri="{FF2B5EF4-FFF2-40B4-BE49-F238E27FC236}">
                <a16:creationId xmlns:a16="http://schemas.microsoft.com/office/drawing/2014/main" id="{E9F9DA85-4F41-48A9-BCB4-967BF091FA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536" y="238492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409E-7A7F-4F72-A13C-065FC11F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31C5-4BD9-4975-9CBA-958D6EACF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update_geom_defaults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"point",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size = 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9828B-5716-45B4-9A43-8A8F0A92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58" y="2114482"/>
            <a:ext cx="4791962" cy="42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AA9-670B-4216-833F-93359571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font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1172-448C-4914-8D45-9C9DA6F7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000" y="1949128"/>
            <a:ext cx="5286000" cy="1228182"/>
          </a:xfrm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80F0BE-D4CC-4543-BA5A-80FE1AB81EA5}"/>
              </a:ext>
            </a:extLst>
          </p:cNvPr>
          <p:cNvSpPr txBox="1">
            <a:spLocks/>
          </p:cNvSpPr>
          <p:nvPr/>
        </p:nvSpPr>
        <p:spPr>
          <a:xfrm>
            <a:off x="516384" y="1782873"/>
            <a:ext cx="5286000" cy="1228182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8E383C-4651-40D8-83AD-6D718A32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3094464"/>
            <a:ext cx="3811529" cy="3321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BD210A-8973-40D3-BBA0-BA181884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0" y="3094239"/>
            <a:ext cx="3747199" cy="33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7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AA9-670B-4216-833F-93359571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theme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80F0BE-D4CC-4543-BA5A-80FE1AB81EA5}"/>
              </a:ext>
            </a:extLst>
          </p:cNvPr>
          <p:cNvSpPr txBox="1">
            <a:spLocks/>
          </p:cNvSpPr>
          <p:nvPr/>
        </p:nvSpPr>
        <p:spPr>
          <a:xfrm>
            <a:off x="516385" y="1570182"/>
            <a:ext cx="8359985" cy="5120038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will apply to all future charts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theme_set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14))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update with theme()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panel.grid.major.x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element_line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= "orange")</a:t>
            </a:r>
            <a:b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revert back using this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</a:pP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theme_set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theme_gray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D939D-EA16-4482-8F82-39929B09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09" y="1715565"/>
            <a:ext cx="2846278" cy="2269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7A70D8-1EDB-498B-AF39-D801C0AA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139" y="4130201"/>
            <a:ext cx="2518822" cy="20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0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The golden ratio 1:1.6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8476"/>
            <a:ext cx="10563285" cy="2620823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lvl="1"/>
            <a:r>
              <a:rPr sz="2000" dirty="0"/>
              <a:t>Try to </a:t>
            </a:r>
            <a:r>
              <a:rPr sz="2000" b="1" dirty="0"/>
              <a:t>give your charts the proportion of a credit card</a:t>
            </a:r>
          </a:p>
          <a:p>
            <a:pPr lvl="1"/>
            <a:r>
              <a:rPr sz="2000" dirty="0"/>
              <a:t>Also look this up</a:t>
            </a:r>
            <a:endParaRPr lang="en-US" sz="2000" dirty="0"/>
          </a:p>
          <a:p>
            <a:pPr lvl="1"/>
            <a:endParaRPr lang="en-US" sz="2000" dirty="0">
              <a:latin typeface="Courier"/>
            </a:endParaRPr>
          </a:p>
          <a:p>
            <a:pPr marL="457200" lvl="1" indent="0">
              <a:buNone/>
            </a:pPr>
            <a:r>
              <a:rPr sz="2000" dirty="0">
                <a:latin typeface="Courier"/>
              </a:rPr>
              <a:t>p &lt;-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2000" dirty="0">
                <a:latin typeface="Courier"/>
              </a:rPr>
              <a:t>(mpg,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cty</a:t>
            </a:r>
            <a:r>
              <a:rPr sz="2000" dirty="0">
                <a:latin typeface="Courier"/>
              </a:rPr>
              <a:t>))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2000" dirty="0">
                <a:latin typeface="Courier"/>
              </a:rPr>
              <a:t>()</a:t>
            </a:r>
            <a:br>
              <a:rPr sz="2000" dirty="0"/>
            </a:b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 err="1">
                <a:solidFill>
                  <a:srgbClr val="007020"/>
                </a:solidFill>
                <a:latin typeface="Courier"/>
              </a:rPr>
              <a:t>coord_fixed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p </a:t>
            </a:r>
            <a:r>
              <a:rPr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solidFill>
                  <a:srgbClr val="902000"/>
                </a:solidFill>
                <a:latin typeface="Courier"/>
              </a:rPr>
              <a:t>aspect.ratio</a:t>
            </a:r>
            <a:r>
              <a:rPr sz="2000" dirty="0">
                <a:solidFill>
                  <a:srgbClr val="902000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dirty="0">
                <a:solidFill>
                  <a:srgbClr val="666666"/>
                </a:solidFill>
                <a:latin typeface="Courier"/>
              </a:rPr>
              <a:t>/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1.6</a:t>
            </a:r>
            <a:r>
              <a:rPr lang="en-US" sz="2000" dirty="0">
                <a:latin typeface="Courier"/>
              </a:rPr>
              <a:t>) </a:t>
            </a:r>
            <a:r>
              <a:rPr lang="en-US" sz="2000" i="1" dirty="0">
                <a:solidFill>
                  <a:srgbClr val="60A0B0"/>
                </a:solidFill>
                <a:latin typeface="Courier"/>
              </a:rPr>
              <a:t># ratio depends on the units</a:t>
            </a:r>
            <a:endParaRPr sz="2000" i="1" dirty="0">
              <a:solidFill>
                <a:srgbClr val="60A0B0"/>
              </a:solidFill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5AA6C-EB1B-452B-880F-2FEB7F69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43" y="4239299"/>
            <a:ext cx="10688542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</a:t>
            </a:r>
            <a:r>
              <a:rPr u="sng" dirty="0"/>
              <a:t>spaghetti charts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45" y="1551962"/>
            <a:ext cx="6203358" cy="3994072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one of the most common questions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change</a:t>
            </a:r>
            <a:r>
              <a:rPr b="1" dirty="0"/>
              <a:t> </a:t>
            </a:r>
            <a:r>
              <a:rPr dirty="0"/>
              <a:t>for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multiple categories </a:t>
            </a:r>
            <a:r>
              <a:rPr dirty="0"/>
              <a:t>over</a:t>
            </a:r>
            <a:r>
              <a:rPr b="1" dirty="0"/>
              <a:t> </a:t>
            </a:r>
            <a:r>
              <a:rPr b="1" dirty="0">
                <a:solidFill>
                  <a:schemeClr val="bg1"/>
                </a:solidFill>
              </a:rPr>
              <a:t>time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This often results in a chart like the one </a:t>
            </a:r>
            <a:r>
              <a:rPr lang="en-US" dirty="0"/>
              <a:t>here</a:t>
            </a:r>
            <a:r>
              <a:rPr dirty="0"/>
              <a:t>. It is hard to read but there are some ways you can </a:t>
            </a:r>
            <a:r>
              <a:rPr b="1" dirty="0">
                <a:solidFill>
                  <a:schemeClr val="bg1"/>
                </a:solidFill>
              </a:rPr>
              <a:t>help your audience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3" descr="data_viz_files/figure-pptx/unnamed-chunk-27-1.png">
            <a:extLst>
              <a:ext uri="{FF2B5EF4-FFF2-40B4-BE49-F238E27FC236}">
                <a16:creationId xmlns:a16="http://schemas.microsoft.com/office/drawing/2014/main" id="{A66EE6AC-2D8D-44C2-82B5-7CEB76D11D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94303" y="1551962"/>
            <a:ext cx="5683397" cy="45440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1361290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Highlight the focus &amp; use an informative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4500" y="1409089"/>
            <a:ext cx="13173440" cy="14865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y, </a:t>
            </a:r>
            <a:r>
              <a:rPr dirty="0">
                <a:solidFill>
                  <a:srgbClr val="902000"/>
                </a:solidFill>
                <a:latin typeface="Courier"/>
              </a:rPr>
              <a:t>group =</a:t>
            </a:r>
            <a:r>
              <a:rPr dirty="0">
                <a:latin typeface="Courier"/>
              </a:rPr>
              <a:t> group))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"grey"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(df, group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solidFill>
                  <a:srgbClr val="4070A0"/>
                </a:solidFill>
                <a:latin typeface="Courier"/>
              </a:rPr>
              <a:t> "B"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color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"black"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highlight>
                  <a:srgbClr val="FFFF00"/>
                </a:highlight>
                <a:latin typeface="Courier"/>
              </a:rPr>
              <a:t>size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"Group B is currently in the lead"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28-1.png">
            <a:extLst>
              <a:ext uri="{FF2B5EF4-FFF2-40B4-BE49-F238E27FC236}">
                <a16:creationId xmlns:a16="http://schemas.microsoft.com/office/drawing/2014/main" id="{0BDADC85-8563-4A3D-A96E-2F048F2029A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51048" y="2895601"/>
            <a:ext cx="4991100" cy="39905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9EB-8E52-4B04-980B-8C3D215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B2DA-778C-4714-AD10-5E7D5711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1961316"/>
            <a:ext cx="10563285" cy="1467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dirty="0">
                <a:latin typeface="Courier"/>
              </a:rPr>
              <a:t>(df,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(x, y, </a:t>
            </a:r>
            <a:r>
              <a:rPr lang="en-US" dirty="0">
                <a:solidFill>
                  <a:srgbClr val="9B3619"/>
                </a:solidFill>
                <a:latin typeface="Courier"/>
              </a:rPr>
              <a:t>fill</a:t>
            </a:r>
            <a:r>
              <a:rPr lang="en-US" dirty="0">
                <a:latin typeface="Courier"/>
              </a:rPr>
              <a:t> = (group == "B"))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rgbClr val="007020"/>
                </a:solidFill>
                <a:latin typeface="Courier"/>
              </a:rPr>
              <a:t>geom_area</a:t>
            </a:r>
            <a:r>
              <a:rPr lang="en-US" dirty="0">
                <a:latin typeface="Courier"/>
              </a:rPr>
              <a:t>() + 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lang="en-US" b="1" dirty="0" err="1">
                <a:solidFill>
                  <a:srgbClr val="318B4B"/>
                </a:solidFill>
                <a:latin typeface="Courier"/>
              </a:rPr>
              <a:t>facet_grid</a:t>
            </a:r>
            <a:r>
              <a:rPr lang="en-US" dirty="0">
                <a:latin typeface="Courier"/>
              </a:rPr>
              <a:t>(cols = vars(group)) +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E5F40-1A67-4AF5-9E2D-B580635D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4" y="3771430"/>
            <a:ext cx="9912859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1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Try a heatmap but beware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14" y="1622132"/>
            <a:ext cx="11220438" cy="2218348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>
                <a:solidFill>
                  <a:srgbClr val="007020"/>
                </a:solidFill>
                <a:latin typeface="Courier"/>
              </a:rPr>
              <a:t>g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gplot</a:t>
            </a:r>
            <a:r>
              <a:rPr dirty="0">
                <a:latin typeface="Courier"/>
              </a:rPr>
              <a:t>(df,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(x,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fct_reorder</a:t>
            </a:r>
            <a:r>
              <a:rPr dirty="0">
                <a:latin typeface="Courier"/>
              </a:rPr>
              <a:t>(group, y, </a:t>
            </a:r>
            <a:r>
              <a:rPr dirty="0">
                <a:highlight>
                  <a:srgbClr val="FFFF00"/>
                </a:highlight>
                <a:latin typeface="Courier"/>
              </a:rPr>
              <a:t>last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y))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geom_tile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"white"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scale_fill_gradient2</a:t>
            </a:r>
            <a:r>
              <a:rPr dirty="0">
                <a:latin typeface="Courier"/>
              </a:rPr>
              <a:t>(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  </a:t>
            </a:r>
            <a:r>
              <a:rPr dirty="0">
                <a:solidFill>
                  <a:srgbClr val="902000"/>
                </a:solidFill>
                <a:latin typeface="Courier"/>
              </a:rPr>
              <a:t>low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"red"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"yellow"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high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darkgreen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midpoint =</a:t>
            </a:r>
            <a:r>
              <a:rPr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25</a:t>
            </a:r>
            <a:br>
              <a:rPr lang="en-US" dirty="0">
                <a:solidFill>
                  <a:srgbClr val="40A070"/>
                </a:solidFill>
                <a:latin typeface="Courier"/>
              </a:rPr>
            </a:br>
            <a:r>
              <a:rPr lang="en-US" dirty="0">
                <a:solidFill>
                  <a:srgbClr val="40A070"/>
                </a:solidFill>
                <a:latin typeface="Courier"/>
              </a:rPr>
              <a:t>  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dirty="0" err="1">
                <a:latin typeface="Courier"/>
              </a:rPr>
              <a:t>my_theme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"An improvement, but not colorblind friendly"</a:t>
            </a:r>
            <a:endParaRPr lang="en-US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4F5F81-239B-4350-B0CA-817E09A4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9" y="3996391"/>
            <a:ext cx="8239399" cy="26216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Before we get started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856763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r>
              <a:rPr dirty="0"/>
              <a:t>this talk is aimed at intermediate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ggplot2</a:t>
            </a:r>
            <a:r>
              <a:rPr dirty="0"/>
              <a:t> users</a:t>
            </a:r>
          </a:p>
          <a:p>
            <a:pPr lvl="1"/>
            <a:r>
              <a:rPr dirty="0"/>
              <a:t>everything is within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 framework &amp; R for Data Science (R4DS)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the pipe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%&gt;%</a:t>
            </a:r>
            <a:r>
              <a:rPr dirty="0"/>
              <a:t> is used in many places and allows us to create a sequence of manipulations</a:t>
            </a:r>
          </a:p>
          <a:p>
            <a:pPr marL="0" lvl="0" indent="0">
              <a:buNone/>
            </a:pPr>
            <a:r>
              <a:rPr lang="en-US" sz="1800" dirty="0">
                <a:latin typeface="Courier"/>
              </a:rPr>
              <a:t>		</a:t>
            </a:r>
            <a:r>
              <a:rPr lang="en-US" sz="1800" b="1" dirty="0">
                <a:solidFill>
                  <a:schemeClr val="bg1"/>
                </a:solidFill>
                <a:latin typeface="Courier"/>
              </a:rPr>
              <a:t>iris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%&gt;%</a:t>
            </a:r>
            <a:r>
              <a:rPr b="1" dirty="0">
                <a:solidFill>
                  <a:schemeClr val="bg1"/>
                </a:solidFill>
                <a:latin typeface="Courier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20</a:t>
            </a:r>
            <a:r>
              <a:rPr b="1" dirty="0">
                <a:solidFill>
                  <a:schemeClr val="bg1"/>
                </a:solidFill>
                <a:latin typeface="Courier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      	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head</a:t>
            </a:r>
            <a:r>
              <a:rPr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iris, 20</a:t>
            </a:r>
            <a:r>
              <a:rPr b="1" dirty="0">
                <a:highlight>
                  <a:srgbClr val="FFFF00"/>
                </a:highlight>
                <a:latin typeface="Courier"/>
              </a:rPr>
              <a:t>)</a:t>
            </a:r>
            <a:endParaRPr lang="en-US" b="1" dirty="0">
              <a:highlight>
                <a:srgbClr val="FFFF00"/>
              </a:highlight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lvl="1"/>
            <a:r>
              <a:rPr dirty="0"/>
              <a:t>the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+</a:t>
            </a:r>
            <a:r>
              <a:rPr dirty="0"/>
              <a:t> used with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is another type of pipe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you can pipe from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dplyr</a:t>
            </a:r>
            <a:r>
              <a:rPr dirty="0"/>
              <a:t> sequence into a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ggplot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sequence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6200-EBED-40C1-A212-F93320B0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0CFF-648A-4ADA-918A-36F875C6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7" y="1656607"/>
            <a:ext cx="10563285" cy="1356099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#remotes::</a:t>
            </a:r>
            <a:r>
              <a:rPr lang="en-US" b="1" dirty="0">
                <a:solidFill>
                  <a:srgbClr val="63636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("clauswilke/colorblindr")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colorblindr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cvd_grid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 + </a:t>
            </a:r>
            <a:r>
              <a:rPr lang="en-US" b="1" dirty="0" err="1">
                <a:solidFill>
                  <a:srgbClr val="318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38436-B461-4B31-A451-66D042A4AA9E}"/>
              </a:ext>
            </a:extLst>
          </p:cNvPr>
          <p:cNvGrpSpPr/>
          <p:nvPr/>
        </p:nvGrpSpPr>
        <p:grpSpPr>
          <a:xfrm>
            <a:off x="2146437" y="3087681"/>
            <a:ext cx="9055565" cy="3513446"/>
            <a:chOff x="2867628" y="3012706"/>
            <a:chExt cx="9055565" cy="35134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F3FFEA-2D45-45D5-B912-B87FD6C4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6200" y="3012706"/>
              <a:ext cx="6038420" cy="192131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693AF9-BD08-45C6-9B31-E33C886F8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7628" y="4582952"/>
              <a:ext cx="9055565" cy="19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51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95C0-7385-4EC8-B805-D636C7A9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&amp; Orange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B3BBCD-97AB-4C22-B837-95F8974EF135}"/>
              </a:ext>
            </a:extLst>
          </p:cNvPr>
          <p:cNvGrpSpPr/>
          <p:nvPr/>
        </p:nvGrpSpPr>
        <p:grpSpPr>
          <a:xfrm>
            <a:off x="3030943" y="1606916"/>
            <a:ext cx="5143500" cy="4876800"/>
            <a:chOff x="3632077" y="1632316"/>
            <a:chExt cx="5143500" cy="4876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BF1BCB-D264-4593-B693-320800043C7B}"/>
                </a:ext>
              </a:extLst>
            </p:cNvPr>
            <p:cNvGrpSpPr/>
            <p:nvPr/>
          </p:nvGrpSpPr>
          <p:grpSpPr>
            <a:xfrm>
              <a:off x="3632077" y="1632316"/>
              <a:ext cx="5143500" cy="4876800"/>
              <a:chOff x="3632077" y="1632316"/>
              <a:chExt cx="5143500" cy="4876800"/>
            </a:xfrm>
          </p:grpSpPr>
          <p:pic>
            <p:nvPicPr>
              <p:cNvPr id="6146" name="Picture 2" descr="Colour Accessibility | Different types of colours, Color vision, Color blind">
                <a:extLst>
                  <a:ext uri="{FF2B5EF4-FFF2-40B4-BE49-F238E27FC236}">
                    <a16:creationId xmlns:a16="http://schemas.microsoft.com/office/drawing/2014/main" id="{32C12BC7-A440-42B2-A6D4-2BD50C0E35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2077" y="1632316"/>
                <a:ext cx="5143500" cy="487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E46208-E94D-431D-9C54-F45A199B7188}"/>
                  </a:ext>
                </a:extLst>
              </p:cNvPr>
              <p:cNvSpPr/>
              <p:nvPr/>
            </p:nvSpPr>
            <p:spPr>
              <a:xfrm>
                <a:off x="4571572" y="2748807"/>
                <a:ext cx="802888" cy="267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2769B7-790D-4623-AD4D-39790C23EDFF}"/>
                </a:ext>
              </a:extLst>
            </p:cNvPr>
            <p:cNvSpPr/>
            <p:nvPr/>
          </p:nvSpPr>
          <p:spPr>
            <a:xfrm>
              <a:off x="3879932" y="2633133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8A5A-F402-4958-9097-ACE90C96DC5F}"/>
                </a:ext>
              </a:extLst>
            </p:cNvPr>
            <p:cNvSpPr/>
            <p:nvPr/>
          </p:nvSpPr>
          <p:spPr>
            <a:xfrm>
              <a:off x="6341553" y="2633133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0A4F55-717E-4278-822C-33D1E017F112}"/>
                </a:ext>
              </a:extLst>
            </p:cNvPr>
            <p:cNvSpPr/>
            <p:nvPr/>
          </p:nvSpPr>
          <p:spPr>
            <a:xfrm>
              <a:off x="3879932" y="5010817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C62ABC-2E89-4BCB-ACC0-1ADF506C61C2}"/>
                </a:ext>
              </a:extLst>
            </p:cNvPr>
            <p:cNvSpPr/>
            <p:nvPr/>
          </p:nvSpPr>
          <p:spPr>
            <a:xfrm>
              <a:off x="6341553" y="5010817"/>
              <a:ext cx="2243667" cy="491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460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Not every point needs a color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28528" y="1453412"/>
            <a:ext cx="11260080" cy="270571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1270000" lvl="0" indent="0">
              <a:buNone/>
            </a:pP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(df,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(x,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fct_reorder</a:t>
            </a:r>
            <a:r>
              <a:rPr sz="1600" dirty="0">
                <a:latin typeface="Courier"/>
              </a:rPr>
              <a:t>(group, y),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category))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geom_tile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"white"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size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0.1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600" dirty="0">
                <a:latin typeface="Courier"/>
              </a:rPr>
              <a:t>(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"grey90"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"grey85"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"palegreen3"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"seagreen4"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"poor"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"good"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"very good"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"excellent"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>
                <a:latin typeface="Courier"/>
              </a:rPr>
              <a:t>  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dirty="0" err="1">
                <a:latin typeface="Courier"/>
              </a:rPr>
              <a:t>my_theme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"All teams are now performing their best"</a:t>
            </a:r>
            <a:r>
              <a:rPr sz="1600" dirty="0">
                <a:latin typeface="Courier"/>
              </a:rPr>
              <a:t>)</a:t>
            </a:r>
          </a:p>
        </p:txBody>
      </p:sp>
      <p:pic>
        <p:nvPicPr>
          <p:cNvPr id="4" name="Picture 3" descr="data_viz_files/figure-pptx/unnamed-chunk-30-1.png">
            <a:extLst>
              <a:ext uri="{FF2B5EF4-FFF2-40B4-BE49-F238E27FC236}">
                <a16:creationId xmlns:a16="http://schemas.microsoft.com/office/drawing/2014/main" id="{A2C5880F-1166-4DCB-8D6B-F713367454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6181" b="27581"/>
          <a:stretch/>
        </p:blipFill>
        <p:spPr bwMode="auto">
          <a:xfrm>
            <a:off x="4501512" y="4159124"/>
            <a:ext cx="7079221" cy="26171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B4745-C39E-44B9-8629-EAB319A07F9A}"/>
              </a:ext>
            </a:extLst>
          </p:cNvPr>
          <p:cNvSpPr/>
          <p:nvPr/>
        </p:nvSpPr>
        <p:spPr>
          <a:xfrm>
            <a:off x="373139" y="4560737"/>
            <a:ext cx="3351517" cy="11622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this in the </a:t>
            </a:r>
          </a:p>
          <a:p>
            <a:pPr algn="ctr"/>
            <a:r>
              <a:rPr lang="en-US" dirty="0"/>
              <a:t>code sample: </a:t>
            </a:r>
            <a:br>
              <a:rPr lang="en-US" dirty="0"/>
            </a:br>
            <a:r>
              <a:rPr lang="en-US" b="1" dirty="0"/>
              <a:t>category</a:t>
            </a:r>
            <a:r>
              <a:rPr lang="en-US" dirty="0"/>
              <a:t> = factor(</a:t>
            </a:r>
            <a:r>
              <a:rPr lang="en-US" b="1" dirty="0" err="1"/>
              <a:t>ntile</a:t>
            </a:r>
            <a:r>
              <a:rPr lang="en-US" dirty="0"/>
              <a:t>(y, 4))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Take care when cropping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885814" cy="428531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sz="2400" dirty="0"/>
              <a:t>The usual methods to “zoom in” can yield unexpected results when 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stat_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*() </a:t>
            </a:r>
            <a:r>
              <a:rPr sz="2400" dirty="0" err="1"/>
              <a:t>geoms</a:t>
            </a:r>
            <a:r>
              <a:rPr sz="2400" dirty="0"/>
              <a:t> are used. </a:t>
            </a:r>
            <a:endParaRPr lang="en-US" sz="2400" dirty="0"/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  <a:p>
            <a:pPr marL="0" lvl="0" indent="0">
              <a:lnSpc>
                <a:spcPct val="150000"/>
              </a:lnSpc>
              <a:buNone/>
            </a:pPr>
            <a:r>
              <a:rPr sz="2400" dirty="0"/>
              <a:t>For example,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geom_boxplot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400" b="1" dirty="0">
                <a:solidFill>
                  <a:schemeClr val="bg1"/>
                </a:solidFill>
              </a:rPr>
              <a:t> </a:t>
            </a:r>
            <a:r>
              <a:rPr sz="2400" dirty="0"/>
              <a:t>calls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stat_boxplot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400" b="1" dirty="0">
                <a:solidFill>
                  <a:schemeClr val="bg1"/>
                </a:solidFill>
              </a:rPr>
              <a:t> 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sz="2400" dirty="0"/>
              <a:t>filters out data</a:t>
            </a:r>
            <a:r>
              <a:rPr lang="en-US" sz="2400" dirty="0"/>
              <a:t> outside the coordinates</a:t>
            </a:r>
            <a:r>
              <a:rPr sz="2400" dirty="0"/>
              <a:t> </a:t>
            </a:r>
            <a:r>
              <a:rPr sz="2400" b="1" dirty="0"/>
              <a:t>before</a:t>
            </a:r>
            <a:r>
              <a:rPr sz="2400" dirty="0"/>
              <a:t> doing the stats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sz="2400" dirty="0"/>
              <a:t>boxplot will keep readjusting the quartiles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Use </a:t>
            </a:r>
            <a:r>
              <a:rPr sz="4400" dirty="0" err="1">
                <a:latin typeface="Courier"/>
              </a:rPr>
              <a:t>coord_cartesian</a:t>
            </a:r>
            <a:r>
              <a:rPr sz="4400" dirty="0">
                <a:latin typeface="Courier"/>
              </a:rPr>
              <a:t>()</a:t>
            </a:r>
            <a:r>
              <a:rPr sz="8000" dirty="0"/>
              <a:t> </a:t>
            </a:r>
            <a:r>
              <a:rPr dirty="0"/>
              <a:t>to zoom in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3"/>
            <a:ext cx="11066567" cy="5001237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  <a:latin typeface="Courier"/>
              </a:rPr>
              <a:t>coord_cartesian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() </a:t>
            </a:r>
            <a:r>
              <a:rPr lang="en-US" dirty="0"/>
              <a:t>instead of </a:t>
            </a:r>
            <a:r>
              <a:rPr dirty="0"/>
              <a:t>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ylim</a:t>
            </a:r>
            <a:r>
              <a:rPr b="1" dirty="0">
                <a:solidFill>
                  <a:schemeClr val="bg1"/>
                </a:solidFill>
                <a:latin typeface="Courier"/>
              </a:rPr>
              <a:t>()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dirty="0"/>
              <a:t>or </a:t>
            </a:r>
            <a:r>
              <a:rPr b="1" dirty="0">
                <a:solidFill>
                  <a:schemeClr val="bg1"/>
                </a:solidFill>
                <a:latin typeface="Courier"/>
              </a:rPr>
              <a:t>scale_*_continuous()</a:t>
            </a:r>
            <a:r>
              <a:rPr lang="en-US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summary stats</a:t>
            </a: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br>
              <a:rPr lang="en-US" b="1" dirty="0">
                <a:solidFill>
                  <a:schemeClr val="bg1"/>
                </a:solidFill>
                <a:latin typeface="Courier"/>
              </a:rPr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find_limits</a:t>
            </a:r>
            <a:r>
              <a:rPr i="1" dirty="0">
                <a:solidFill>
                  <a:srgbClr val="60A0B0"/>
                </a:solidFill>
                <a:latin typeface="Courier"/>
              </a:rPr>
              <a:t>() is a custom function</a:t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bind_rows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318B4B"/>
                </a:solidFill>
                <a:latin typeface="Courier"/>
              </a:rPr>
              <a:t>ylim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318B4B"/>
                </a:solidFill>
                <a:latin typeface="Courier"/>
              </a:rPr>
              <a:t>scale_y_continuous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limits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find_limits</a:t>
            </a:r>
            <a:r>
              <a:rPr dirty="0">
                <a:latin typeface="Courier"/>
              </a:rPr>
              <a:t>(p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coord_cartesian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dirty="0">
                <a:solidFill>
                  <a:srgbClr val="902000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12000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)</a:t>
            </a:r>
            <a:br>
              <a:rPr lang="en-US" dirty="0">
                <a:latin typeface="Courier"/>
              </a:rPr>
            </a:b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b="1" u="sng" dirty="0">
                <a:latin typeface="Courier"/>
              </a:rPr>
              <a:t>l</a:t>
            </a:r>
            <a:r>
              <a:rPr b="1" u="sng" dirty="0">
                <a:latin typeface="Courier"/>
              </a:rPr>
              <a:t>ower middle upper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latin typeface="Courier"/>
              </a:rPr>
              <a:t>950   2401  5324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chemeClr val="tx1"/>
                </a:solidFill>
                <a:highlight>
                  <a:srgbClr val="FF0000"/>
                </a:highlight>
                <a:latin typeface="Courier"/>
              </a:rPr>
              <a:t>911   2161  4679</a:t>
            </a: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  </a:t>
            </a:r>
            <a:r>
              <a:rPr dirty="0">
                <a:latin typeface="Courier"/>
              </a:rPr>
              <a:t>## </a:t>
            </a:r>
            <a:r>
              <a:rPr lang="en-US" dirty="0">
                <a:latin typeface="Courier"/>
              </a:rPr>
              <a:t>  </a:t>
            </a:r>
            <a:r>
              <a:rPr b="1" dirty="0">
                <a:solidFill>
                  <a:srgbClr val="0070C0"/>
                </a:solidFill>
                <a:latin typeface="Courier"/>
              </a:rPr>
              <a:t>950   2401  5324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Extensions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0" y="1568897"/>
            <a:ext cx="6234267" cy="4629884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ggradar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spider/radar plots</a:t>
            </a: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gganimate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ggrepel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sz="2800" dirty="0" err="1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ggforce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owplot</a:t>
            </a:r>
            <a:endParaRPr lang="en-US" sz="2800" dirty="0">
              <a:solidFill>
                <a:schemeClr val="accent1">
                  <a:lumMod val="50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ggtext</a:t>
            </a:r>
            <a:endParaRPr sz="2800" dirty="0">
              <a:solidFill>
                <a:schemeClr val="accent1">
                  <a:lumMod val="50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170" name="Picture 2" descr="12 Extensions to ggplot2 for More Powerful R Visualizations">
            <a:extLst>
              <a:ext uri="{FF2B5EF4-FFF2-40B4-BE49-F238E27FC236}">
                <a16:creationId xmlns:a16="http://schemas.microsoft.com/office/drawing/2014/main" id="{C4542545-0AD3-4B36-B609-CB25D983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6" t="9386"/>
          <a:stretch/>
        </p:blipFill>
        <p:spPr bwMode="auto">
          <a:xfrm>
            <a:off x="6088223" y="1580505"/>
            <a:ext cx="2786216" cy="242948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9BE59D8-2E92-4B0E-9C0C-14C58042AA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57" y="1580505"/>
            <a:ext cx="2743200" cy="27432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7CD2D56-A390-4D5F-931F-89A2B56E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58" y="2893419"/>
            <a:ext cx="4341051" cy="248060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acet_zoom() ggforce Archives - Data Viz with Python and R">
            <a:extLst>
              <a:ext uri="{FF2B5EF4-FFF2-40B4-BE49-F238E27FC236}">
                <a16:creationId xmlns:a16="http://schemas.microsoft.com/office/drawing/2014/main" id="{DD571891-FC9C-4060-9ED2-268405ED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43" y="2795249"/>
            <a:ext cx="4897307" cy="288076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B3D313B-2DF8-49E1-91FD-A8F4C0F4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81" y="3680213"/>
            <a:ext cx="2971186" cy="29711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591D8-4A68-44AD-B819-947853B956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1598" y="3659201"/>
            <a:ext cx="5436202" cy="301320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addinslist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8" y="1587474"/>
            <a:ext cx="4930756" cy="1666090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latin typeface="Courier"/>
              </a:rPr>
              <a:t>addinslist</a:t>
            </a:r>
            <a:r>
              <a:rPr dirty="0">
                <a:latin typeface="Courier"/>
              </a:rPr>
              <a:t>::</a:t>
            </a:r>
            <a:r>
              <a:rPr dirty="0" err="1">
                <a:latin typeface="Courier"/>
              </a:rPr>
              <a:t>addinslistAddin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p &lt;-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cty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C89EEB-728A-436C-B15D-8EB5BC99EA58}"/>
              </a:ext>
            </a:extLst>
          </p:cNvPr>
          <p:cNvSpPr txBox="1">
            <a:spLocks/>
          </p:cNvSpPr>
          <p:nvPr/>
        </p:nvSpPr>
        <p:spPr>
          <a:xfrm>
            <a:off x="-1145019" y="3179135"/>
            <a:ext cx="7340256" cy="341581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270000" indent="0">
              <a:buFont typeface="Courier New" panose="02070309020205020404" pitchFamily="49" charset="0"/>
              <a:buNone/>
            </a:pPr>
            <a:r>
              <a:rPr lang="fr-FR" i="1" dirty="0">
                <a:solidFill>
                  <a:srgbClr val="60A0B0"/>
                </a:solidFill>
                <a:latin typeface="Courier"/>
              </a:rPr>
              <a:t># esquisse</a:t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()</a:t>
            </a:r>
            <a:br>
              <a:rPr lang="fr-FR" dirty="0"/>
            </a:br>
            <a:r>
              <a:rPr lang="fr-FR" dirty="0">
                <a:latin typeface="Courier"/>
              </a:rPr>
              <a:t>  esquisse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:::</a:t>
            </a:r>
            <a:r>
              <a:rPr lang="fr-FR" b="1" dirty="0">
                <a:solidFill>
                  <a:srgbClr val="007020"/>
                </a:solidFill>
                <a:latin typeface="Courier"/>
              </a:rPr>
              <a:t>esquisser</a:t>
            </a:r>
            <a:r>
              <a:rPr lang="fr-FR"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mpg</a:t>
            </a:r>
            <a:r>
              <a:rPr lang="fr-FR" dirty="0">
                <a:latin typeface="Courier"/>
              </a:rPr>
              <a:t>)</a:t>
            </a:r>
            <a:br>
              <a:rPr lang="fr-FR" dirty="0"/>
            </a:br>
            <a:br>
              <a:rPr lang="fr-FR" dirty="0"/>
            </a:br>
            <a:r>
              <a:rPr lang="fr-FR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fr-FR" i="1" dirty="0" err="1">
                <a:solidFill>
                  <a:srgbClr val="60A0B0"/>
                </a:solidFill>
                <a:latin typeface="Courier"/>
              </a:rPr>
              <a:t>others</a:t>
            </a:r>
            <a:r>
              <a:rPr lang="fr-FR" i="1" dirty="0">
                <a:solidFill>
                  <a:srgbClr val="60A0B0"/>
                </a:solidFill>
                <a:latin typeface="Courier"/>
              </a:rPr>
              <a:t>    </a:t>
            </a:r>
            <a:br>
              <a:rPr lang="fr-FR" dirty="0"/>
            </a:br>
            <a:r>
              <a:rPr lang="fr-FR" dirty="0" err="1">
                <a:latin typeface="Courier"/>
              </a:rPr>
              <a:t>ggThemeAssist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ggThemeAssistGadget</a:t>
            </a:r>
            <a:r>
              <a:rPr lang="fr-FR" dirty="0">
                <a:latin typeface="Courier"/>
              </a:rPr>
              <a:t>(p)</a:t>
            </a:r>
            <a:br>
              <a:rPr lang="fr-FR" dirty="0"/>
            </a:br>
            <a:br>
              <a:rPr lang="fr-FR" dirty="0"/>
            </a:br>
            <a:r>
              <a:rPr lang="fr-FR" dirty="0" err="1">
                <a:latin typeface="Courier"/>
              </a:rPr>
              <a:t>ggedit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ggedit</a:t>
            </a:r>
            <a:r>
              <a:rPr lang="fr-FR" dirty="0">
                <a:latin typeface="Courier"/>
              </a:rPr>
              <a:t>(p)</a:t>
            </a:r>
            <a:br>
              <a:rPr lang="fr-FR" dirty="0"/>
            </a:br>
            <a:br>
              <a:rPr lang="fr-FR" dirty="0"/>
            </a:br>
            <a:r>
              <a:rPr lang="fr-FR" dirty="0" err="1">
                <a:latin typeface="Courier"/>
              </a:rPr>
              <a:t>colourpicker</a:t>
            </a:r>
            <a:r>
              <a:rPr lang="fr-FR" dirty="0">
                <a:solidFill>
                  <a:srgbClr val="666666"/>
                </a:solidFill>
                <a:latin typeface="Courier"/>
              </a:rPr>
              <a:t>::</a:t>
            </a:r>
            <a:r>
              <a:rPr lang="fr-FR" b="1" dirty="0" err="1">
                <a:solidFill>
                  <a:srgbClr val="007020"/>
                </a:solidFill>
                <a:latin typeface="Courier"/>
              </a:rPr>
              <a:t>colourPicker</a:t>
            </a:r>
            <a:r>
              <a:rPr lang="fr-FR" dirty="0">
                <a:latin typeface="Courier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1FFE9-D65F-48D4-A295-037EC0E4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34" y="1389421"/>
            <a:ext cx="5240476" cy="335108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7EE1F-549B-49A5-9F93-4AAB63DB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24" y="2681090"/>
            <a:ext cx="5500313" cy="278748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1101D-7197-4E55-81AD-EFC2E72F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91" t="6463" r="25123"/>
          <a:stretch/>
        </p:blipFill>
        <p:spPr>
          <a:xfrm>
            <a:off x="6996222" y="3502448"/>
            <a:ext cx="3859619" cy="311334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7461B-AC9E-4E07-8EA6-AB4C31A03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214" y="4245434"/>
            <a:ext cx="4870223" cy="263285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44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8" y="1734473"/>
            <a:ext cx="10563285" cy="1505562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https://rjake.github.io/simplecolors/articles/intro.html</a:t>
            </a:r>
            <a:br>
              <a:rPr lang="en-US"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devtools</a:t>
            </a:r>
            <a:r>
              <a:rPr i="1" dirty="0">
                <a:solidFill>
                  <a:srgbClr val="60A0B0"/>
                </a:solidFill>
                <a:latin typeface="Courier"/>
              </a:rPr>
              <a:t>::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install_github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rjake</a:t>
            </a:r>
            <a:r>
              <a:rPr i="1" dirty="0">
                <a:solidFill>
                  <a:srgbClr val="60A0B0"/>
                </a:solidFill>
                <a:latin typeface="Courier"/>
              </a:rPr>
              <a:t>/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simplecolors</a:t>
            </a:r>
            <a:r>
              <a:rPr i="1" dirty="0">
                <a:solidFill>
                  <a:srgbClr val="60A0B0"/>
                </a:solidFill>
                <a:latin typeface="Courier"/>
              </a:rPr>
              <a:t>")</a:t>
            </a: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simplecolors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 err="1">
                <a:solidFill>
                  <a:srgbClr val="007020"/>
                </a:solidFill>
                <a:latin typeface="Courier"/>
              </a:rPr>
              <a:t>show_colors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labels =</a:t>
            </a:r>
            <a:r>
              <a:rPr dirty="0">
                <a:latin typeface="Courier"/>
              </a:rPr>
              <a:t>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065DF1-35D1-49EC-AFFD-75E523C0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37" y="2441534"/>
            <a:ext cx="7222552" cy="443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90992-07F7-4880-9C2F-8865AE60A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40083" r="66251" b="36626"/>
          <a:stretch/>
        </p:blipFill>
        <p:spPr bwMode="auto">
          <a:xfrm>
            <a:off x="245698" y="3870360"/>
            <a:ext cx="4519793" cy="21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sz="4400" dirty="0" err="1">
                <a:latin typeface="Courier"/>
              </a:rPr>
              <a:t>simplecolors</a:t>
            </a:r>
            <a:endParaRPr sz="1800"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12" y="1405914"/>
            <a:ext cx="12257488" cy="3293086"/>
          </a:xfr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Three main functions:</a:t>
            </a:r>
            <a:r>
              <a:rPr lang="en-US" sz="2400" dirty="0"/>
              <a:t>  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ourier"/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sc_across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sc</a:t>
            </a:r>
            <a:r>
              <a:rPr sz="2400" b="1" dirty="0">
                <a:solidFill>
                  <a:schemeClr val="bg1"/>
                </a:solidFill>
                <a:latin typeface="Courier"/>
              </a:rPr>
              <a:t>_*()</a:t>
            </a:r>
            <a:br>
              <a:rPr lang="en-US" sz="1800" dirty="0">
                <a:latin typeface="Courier"/>
              </a:rPr>
            </a:br>
            <a:br>
              <a:rPr lang="en-US" sz="1800" dirty="0">
                <a:latin typeface="Courier"/>
              </a:rPr>
            </a:br>
            <a:r>
              <a:rPr dirty="0">
                <a:latin typeface="Courier"/>
              </a:rPr>
              <a:t>p &lt;-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(mpg,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hwy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drv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dirty="0">
                <a:solidFill>
                  <a:srgbClr val="4070A0"/>
                </a:solidFill>
                <a:latin typeface="Courier"/>
              </a:rPr>
              <a:t>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geom_density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alpha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0.3</a:t>
            </a:r>
            <a:r>
              <a:rPr dirty="0">
                <a:latin typeface="Courier"/>
              </a:rPr>
              <a:t>)</a:t>
            </a:r>
            <a:br>
              <a:rPr sz="2400" dirty="0"/>
            </a:b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"blue3"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"red3"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"violet3"</a:t>
            </a:r>
            <a:r>
              <a:rPr dirty="0">
                <a:latin typeface="Courier"/>
              </a:rPr>
              <a:t>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sc_pink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)))</a:t>
            </a:r>
            <a:br>
              <a:rPr sz="2400" dirty="0"/>
            </a:br>
            <a:r>
              <a:rPr dirty="0">
                <a:latin typeface="Courier"/>
              </a:rPr>
              <a:t>p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902000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b="1" dirty="0" err="1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sc_across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"RTV"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light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902000"/>
                </a:solidFill>
                <a:latin typeface="Courier"/>
              </a:rPr>
              <a:t>sat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"bright"</a:t>
            </a:r>
            <a:r>
              <a:rPr dirty="0">
                <a:latin typeface="Courier"/>
              </a:rPr>
              <a:t>))</a:t>
            </a:r>
            <a:endParaRPr sz="1800" dirty="0">
              <a:latin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556BC-A47C-407E-A517-9C08F6EC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4711413"/>
            <a:ext cx="868801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Appendix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sz="4400" u="sng" dirty="0" err="1">
                <a:latin typeface="Courier"/>
              </a:rPr>
              <a:t>gg</a:t>
            </a:r>
            <a:r>
              <a:rPr sz="4400" dirty="0" err="1">
                <a:latin typeface="Courier"/>
              </a:rPr>
              <a:t>plot</a:t>
            </a:r>
            <a:r>
              <a:rPr dirty="0"/>
              <a:t>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000" b="1" u="sng" dirty="0">
                <a:solidFill>
                  <a:schemeClr val="bg1"/>
                </a:solidFill>
              </a:rPr>
              <a:t>g</a:t>
            </a:r>
            <a:r>
              <a:rPr sz="2000" dirty="0"/>
              <a:t>rammar of </a:t>
            </a:r>
            <a:r>
              <a:rPr sz="2000" b="1" u="sng" dirty="0">
                <a:solidFill>
                  <a:schemeClr val="bg1"/>
                </a:solidFill>
              </a:rPr>
              <a:t>g</a:t>
            </a:r>
            <a:r>
              <a:rPr sz="2000" dirty="0"/>
              <a:t>raphics</a:t>
            </a:r>
          </a:p>
          <a:p>
            <a:pPr lvl="1"/>
            <a:r>
              <a:rPr sz="2000" dirty="0"/>
              <a:t>just like every sentence has a </a:t>
            </a:r>
            <a:r>
              <a:rPr sz="2000" b="1" dirty="0">
                <a:solidFill>
                  <a:schemeClr val="bg1"/>
                </a:solidFill>
              </a:rPr>
              <a:t>subject, verb, and noun</a:t>
            </a:r>
            <a:r>
              <a:rPr sz="2000" dirty="0"/>
              <a:t>, every chart has a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coordinate system </a:t>
            </a:r>
            <a:r>
              <a:rPr lang="en-US" sz="2000" dirty="0">
                <a:solidFill>
                  <a:schemeClr val="bg1"/>
                </a:solidFill>
              </a:rPr>
              <a:t>(cartesian, polar) 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geometry </a:t>
            </a:r>
            <a:r>
              <a:rPr lang="en-US" sz="2000" dirty="0">
                <a:solidFill>
                  <a:schemeClr val="bg1"/>
                </a:solidFill>
              </a:rPr>
              <a:t>(bar, point, boxplot)</a:t>
            </a:r>
          </a:p>
          <a:p>
            <a:pPr lvl="2"/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sz="2000" b="1" dirty="0">
                <a:solidFill>
                  <a:schemeClr val="bg1"/>
                </a:solidFill>
              </a:rPr>
              <a:t>esthetics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(x, y, fill, alpha)</a:t>
            </a:r>
            <a:endParaRPr lang="en-US" sz="2000" b="1" dirty="0">
              <a:solidFill>
                <a:schemeClr val="bg1"/>
              </a:solidFill>
            </a:endParaRPr>
          </a:p>
          <a:p>
            <a:pPr lvl="1"/>
            <a:endParaRPr sz="2000" b="1" dirty="0">
              <a:solidFill>
                <a:schemeClr val="bg1"/>
              </a:solidFill>
            </a:endParaRPr>
          </a:p>
          <a:p>
            <a:pPr lvl="1"/>
            <a:r>
              <a:rPr sz="2000" dirty="0"/>
              <a:t>the hope is that we will invent new types of charts</a:t>
            </a: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R4DS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b="1" dirty="0">
                <a:solidFill>
                  <a:schemeClr val="bg1"/>
                </a:solidFill>
              </a:rPr>
              <a:t>R for Data Science </a:t>
            </a:r>
            <a:r>
              <a:rPr dirty="0"/>
              <a:t>is a book all about the </a:t>
            </a:r>
            <a:r>
              <a:rPr b="1" dirty="0" err="1">
                <a:solidFill>
                  <a:schemeClr val="bg1"/>
                </a:solidFill>
                <a:latin typeface="Courier"/>
              </a:rPr>
              <a:t>tidyverse</a:t>
            </a:r>
            <a:r>
              <a:rPr dirty="0"/>
              <a:t>. It is less “data science-y” and more about data manipulation and visualization. It is free online </a:t>
            </a:r>
            <a:r>
              <a:rPr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/>
              <a:t> as well as available for sale.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t>Stackoverflow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lvl="1"/>
            <a:r>
              <a:rPr sz="2400" dirty="0"/>
              <a:t>try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datapasta</a:t>
            </a:r>
            <a:r>
              <a:rPr sz="2400" dirty="0"/>
              <a:t> for a minimal </a:t>
            </a:r>
            <a:r>
              <a:rPr sz="2400" dirty="0" err="1"/>
              <a:t>reprex</a:t>
            </a:r>
            <a:endParaRPr sz="2400" dirty="0"/>
          </a:p>
          <a:p>
            <a:pPr lvl="1"/>
            <a:r>
              <a:rPr sz="2400" dirty="0"/>
              <a:t>include images</a:t>
            </a:r>
            <a:r>
              <a:rPr lang="en-US" sz="2400" dirty="0"/>
              <a:t> rather than links</a:t>
            </a:r>
            <a:endParaRPr sz="2400" dirty="0"/>
          </a:p>
          <a:p>
            <a:pPr lvl="1"/>
            <a:r>
              <a:rPr sz="2400" dirty="0"/>
              <a:t>incorporate </a:t>
            </a:r>
            <a:r>
              <a:rPr sz="2400" b="1" dirty="0" err="1">
                <a:solidFill>
                  <a:schemeClr val="bg1"/>
                </a:solidFill>
                <a:latin typeface="Courier"/>
              </a:rPr>
              <a:t>styler</a:t>
            </a:r>
            <a:endParaRPr sz="2400" b="1" dirty="0">
              <a:solidFill>
                <a:schemeClr val="bg1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Cheatsheet</a:t>
            </a:r>
            <a:r>
              <a:rPr lang="en-US" dirty="0" err="1"/>
              <a:t>s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7" y="1551961"/>
            <a:ext cx="10563285" cy="4306835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https://rstudio.com/resources/cheatsheets/</a:t>
            </a: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3"/>
              </a:rPr>
              <a:t>ggplot2</a:t>
            </a:r>
            <a:endParaRPr lang="en-US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forcats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1AD4C-F86B-41DC-BEEC-A5C5AE84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7" y="4501423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010A6BD-380A-4819-9D14-EB492701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7" y="2748260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F026-0387-4335-941E-2EE6CA66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9" y="1380966"/>
            <a:ext cx="7468465" cy="4369297"/>
          </a:xfrm>
          <a:noFill/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tidyverse</a:t>
            </a:r>
            <a:r>
              <a:rPr lang="en-US" sz="1800" dirty="0">
                <a:latin typeface="Courier"/>
              </a:rPr>
              <a:t>)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econ &lt;- </a:t>
            </a:r>
            <a:r>
              <a:rPr lang="en-US" sz="1800" dirty="0" err="1">
                <a:latin typeface="Courier"/>
              </a:rPr>
              <a:t>ggplot</a:t>
            </a:r>
            <a:r>
              <a:rPr lang="en-US" sz="1800" dirty="0">
                <a:latin typeface="Courier"/>
              </a:rPr>
              <a:t>(economics, </a:t>
            </a:r>
            <a:r>
              <a:rPr lang="en-US" sz="1800" dirty="0" err="1">
                <a:latin typeface="Courier"/>
              </a:rPr>
              <a:t>aes</a:t>
            </a:r>
            <a:r>
              <a:rPr lang="en-US" sz="1800" dirty="0">
                <a:latin typeface="Courier"/>
              </a:rPr>
              <a:t>(date, </a:t>
            </a:r>
            <a:r>
              <a:rPr lang="en-US" sz="1800" dirty="0" err="1">
                <a:latin typeface="Courier"/>
              </a:rPr>
              <a:t>unemploy</a:t>
            </a:r>
            <a:r>
              <a:rPr lang="en-US" sz="1800" dirty="0">
                <a:latin typeface="Courier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econ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geom_line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econ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EC4868-AD3B-4AB8-8CE2-CA877C2E6A74}"/>
              </a:ext>
            </a:extLst>
          </p:cNvPr>
          <p:cNvSpPr txBox="1">
            <a:spLocks/>
          </p:cNvSpPr>
          <p:nvPr/>
        </p:nvSpPr>
        <p:spPr>
          <a:xfrm>
            <a:off x="5371914" y="2695971"/>
            <a:ext cx="6288030" cy="32401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econ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geom_area</a:t>
            </a:r>
            <a:r>
              <a:rPr lang="en-US" sz="1800" dirty="0">
                <a:latin typeface="Courier"/>
              </a:rPr>
              <a:t>(fill = "</a:t>
            </a:r>
            <a:r>
              <a:rPr lang="en-US" sz="1800" dirty="0" err="1">
                <a:latin typeface="Courier"/>
              </a:rPr>
              <a:t>lightblue</a:t>
            </a:r>
            <a:r>
              <a:rPr lang="en-US" sz="1800" dirty="0">
                <a:latin typeface="Courier"/>
              </a:rPr>
              <a:t>")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sz="1800" dirty="0">
              <a:latin typeface="Courier"/>
            </a:endParaRPr>
          </a:p>
          <a:p>
            <a:pPr marL="0" indent="0">
              <a:buFont typeface="Courier New" panose="02070309020205020404" pitchFamily="49" charset="0"/>
              <a:buNone/>
            </a:pPr>
            <a:endParaRPr lang="en-US" sz="1800" dirty="0">
              <a:latin typeface="Courier"/>
            </a:endParaRP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1800" dirty="0">
                <a:latin typeface="Courier"/>
              </a:rPr>
              <a:t>econ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geom_area</a:t>
            </a:r>
            <a:r>
              <a:rPr lang="en-US" sz="1800" dirty="0">
                <a:latin typeface="Courier"/>
              </a:rPr>
              <a:t>(fill = "</a:t>
            </a:r>
            <a:r>
              <a:rPr lang="en-US" sz="1800" dirty="0" err="1">
                <a:latin typeface="Courier"/>
              </a:rPr>
              <a:t>lightblue</a:t>
            </a:r>
            <a:r>
              <a:rPr lang="en-US" sz="1800" dirty="0">
                <a:latin typeface="Courier"/>
              </a:rPr>
              <a:t>") +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 +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  </a:t>
            </a:r>
            <a:r>
              <a:rPr lang="en-US" sz="1800" dirty="0" err="1">
                <a:latin typeface="Courier"/>
              </a:rPr>
              <a:t>coord_polar</a:t>
            </a:r>
            <a:r>
              <a:rPr lang="en-US" sz="1800" dirty="0">
                <a:latin typeface="Courier"/>
              </a:rPr>
              <a:t>()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507C4-6EC9-4AA0-973D-CA1954A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5658-E22A-4388-B516-50147B53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7" y="2593693"/>
            <a:ext cx="1802618" cy="128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61294-3EBF-4B88-9E3F-8FA30622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37" y="4638270"/>
            <a:ext cx="1802618" cy="129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C1422-B351-458C-AE4D-9E53DD4BD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2901" y="2695971"/>
            <a:ext cx="1794510" cy="1289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C3D0B-DA24-468C-93BC-5462B8123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902" y="4854947"/>
            <a:ext cx="1794509" cy="15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Demystifying </a:t>
            </a:r>
            <a:r>
              <a:rPr sz="4400" dirty="0" err="1">
                <a:latin typeface="Courier"/>
              </a:rPr>
              <a:t>aes</a:t>
            </a:r>
            <a:r>
              <a:rPr sz="4400" dirty="0">
                <a:latin typeface="Courier"/>
              </a:rPr>
              <a:t>()</a:t>
            </a:r>
            <a:endParaRPr dirty="0">
              <a:latin typeface="Courier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/>
            <a:endParaRPr lang="en-US" sz="2000" b="1" dirty="0">
              <a:solidFill>
                <a:schemeClr val="bg1"/>
              </a:solidFill>
              <a:latin typeface="Courier"/>
            </a:endParaRPr>
          </a:p>
          <a:p>
            <a:pPr lvl="1"/>
            <a:endParaRPr lang="en-US" sz="20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/>
              <a:t>= aesthetics</a:t>
            </a:r>
          </a:p>
          <a:p>
            <a:pPr lvl="1"/>
            <a:r>
              <a:rPr dirty="0"/>
              <a:t>dynamic, data driven </a:t>
            </a:r>
            <a:r>
              <a:rPr b="1" dirty="0">
                <a:solidFill>
                  <a:schemeClr val="bg1"/>
                </a:solidFill>
              </a:rPr>
              <a:t>variables</a:t>
            </a:r>
            <a:r>
              <a:rPr dirty="0"/>
              <a:t> go inside the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endParaRPr sz="1800" b="1" dirty="0">
              <a:solidFill>
                <a:schemeClr val="bg1"/>
              </a:solidFill>
              <a:latin typeface="Courier"/>
            </a:endParaRPr>
          </a:p>
          <a:p>
            <a:pPr lvl="1"/>
            <a:r>
              <a:rPr dirty="0"/>
              <a:t>constant, static </a:t>
            </a:r>
            <a:r>
              <a:rPr b="1" dirty="0">
                <a:solidFill>
                  <a:schemeClr val="bg1"/>
                </a:solidFill>
              </a:rPr>
              <a:t>values</a:t>
            </a:r>
            <a:r>
              <a:rPr dirty="0"/>
              <a:t> go outside</a:t>
            </a:r>
          </a:p>
          <a:p>
            <a:pPr lvl="1"/>
            <a:r>
              <a:rPr dirty="0"/>
              <a:t>the first 2 arguments of </a:t>
            </a:r>
            <a:r>
              <a:rPr sz="2000" b="1" dirty="0" err="1">
                <a:solidFill>
                  <a:schemeClr val="bg1"/>
                </a:solidFill>
                <a:latin typeface="Courier"/>
              </a:rPr>
              <a:t>aes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()</a:t>
            </a:r>
            <a:r>
              <a:rPr sz="2000" b="1" dirty="0">
                <a:solidFill>
                  <a:schemeClr val="bg1"/>
                </a:solidFill>
              </a:rPr>
              <a:t> </a:t>
            </a:r>
            <a:r>
              <a:rPr dirty="0"/>
              <a:t>are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x</a:t>
            </a:r>
            <a:r>
              <a:rPr dirty="0"/>
              <a:t> and </a:t>
            </a:r>
            <a:r>
              <a:rPr sz="2000" b="1" dirty="0">
                <a:solidFill>
                  <a:schemeClr val="bg1"/>
                </a:solidFill>
                <a:latin typeface="Courier"/>
              </a:rPr>
              <a:t>y</a:t>
            </a:r>
            <a:r>
              <a:rPr dirty="0"/>
              <a:t> and I will mostly omit naming these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A201505-B5A4-4F5D-92F5-8452B66EA0FC}"/>
              </a:ext>
            </a:extLst>
          </p:cNvPr>
          <p:cNvSpPr txBox="1">
            <a:spLocks/>
          </p:cNvSpPr>
          <p:nvPr/>
        </p:nvSpPr>
        <p:spPr>
          <a:xfrm>
            <a:off x="2287925" y="1870941"/>
            <a:ext cx="7430233" cy="101506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dirty="0" err="1">
                <a:latin typeface="Courier"/>
              </a:rPr>
              <a:t>geom_point</a:t>
            </a:r>
            <a:r>
              <a:rPr lang="en-US" dirty="0">
                <a:latin typeface="Courier"/>
              </a:rPr>
              <a:t>(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(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)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chemeClr val="bg2"/>
                </a:solidFill>
                <a:latin typeface="Courier"/>
              </a:rPr>
              <a:t>...</a:t>
            </a:r>
            <a:r>
              <a:rPr lang="en-US" dirty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</a:rPr>
              <a:t>geom_point</a:t>
            </a:r>
            <a:r>
              <a:rPr lang="en-US" dirty="0">
                <a:latin typeface="Courier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lang="en-US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lang="en-US" dirty="0"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lang="en-US" b="1" dirty="0">
                <a:solidFill>
                  <a:schemeClr val="bg1"/>
                </a:solidFill>
                <a:latin typeface="Courier"/>
              </a:rPr>
              <a:t>,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lang="en-US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85" y="167780"/>
            <a:ext cx="10571998" cy="76895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Note the difference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772693-61D4-4057-926F-AD5DA21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51964"/>
            <a:ext cx="10563285" cy="1015068"/>
          </a:xfr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457200" lvl="1" indent="0">
              <a:buNone/>
            </a:pPr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aes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(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class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n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)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chemeClr val="bg2"/>
                </a:solidFill>
                <a:latin typeface="Courier"/>
              </a:rPr>
              <a:t>...</a:t>
            </a:r>
            <a:r>
              <a:rPr sz="1800" dirty="0">
                <a:latin typeface="Courier"/>
              </a:rPr>
              <a:t>)</a:t>
            </a:r>
          </a:p>
          <a:p>
            <a:pPr marL="457200" lvl="1" indent="0">
              <a:buNone/>
            </a:pPr>
            <a:r>
              <a:rPr sz="1800" dirty="0" err="1">
                <a:latin typeface="Courier"/>
              </a:rPr>
              <a:t>geom_point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chemeClr val="bg2"/>
                </a:solidFill>
                <a:latin typeface="Courier"/>
              </a:rPr>
              <a:t>aes</a:t>
            </a:r>
            <a:r>
              <a:rPr sz="1800" b="1" dirty="0">
                <a:solidFill>
                  <a:schemeClr val="bg2"/>
                </a:solidFill>
                <a:latin typeface="Courier"/>
              </a:rPr>
              <a:t>(...)</a:t>
            </a:r>
            <a:r>
              <a:rPr sz="1800" dirty="0"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color = "blue"</a:t>
            </a:r>
            <a:r>
              <a:rPr sz="1800" b="1" dirty="0">
                <a:solidFill>
                  <a:schemeClr val="bg1"/>
                </a:solidFill>
                <a:latin typeface="Courier"/>
              </a:rPr>
              <a:t>, </a:t>
            </a:r>
            <a:r>
              <a:rPr sz="1800" b="1" dirty="0">
                <a:solidFill>
                  <a:schemeClr val="bg1"/>
                </a:solidFill>
                <a:highlight>
                  <a:srgbClr val="FFFF00"/>
                </a:highlight>
                <a:latin typeface="Courier"/>
              </a:rPr>
              <a:t>size = 2</a:t>
            </a:r>
            <a:r>
              <a:rPr sz="1800" dirty="0">
                <a:latin typeface="Couri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6962-B16E-4429-A5B2-C46C2A85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11" y="2567032"/>
            <a:ext cx="10012172" cy="4010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/>
          <a:lstStyle/>
          <a:p>
            <a:pPr marL="0" lvl="0" indent="0">
              <a:buNone/>
            </a:pPr>
            <a:r>
              <a:t>Tips &amp; Tricks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2574</Words>
  <Application>Microsoft Office PowerPoint</Application>
  <PresentationFormat>Widescreen</PresentationFormat>
  <Paragraphs>195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Century Gothic</vt:lpstr>
      <vt:lpstr>Courier</vt:lpstr>
      <vt:lpstr>Courier New</vt:lpstr>
      <vt:lpstr>Wingdings 2</vt:lpstr>
      <vt:lpstr>Quotable</vt:lpstr>
      <vt:lpstr>Data Visualization in R</vt:lpstr>
      <vt:lpstr>Today’s talk</vt:lpstr>
      <vt:lpstr>An intro</vt:lpstr>
      <vt:lpstr>Before we get started</vt:lpstr>
      <vt:lpstr>What is ggplot?</vt:lpstr>
      <vt:lpstr>PowerPoint Presentation</vt:lpstr>
      <vt:lpstr>Demystifying aes()</vt:lpstr>
      <vt:lpstr>Note the difference</vt:lpstr>
      <vt:lpstr>Tips &amp; Tricks</vt:lpstr>
      <vt:lpstr>Descending bar charts</vt:lpstr>
      <vt:lpstr>Arrange by volume: fct_infreq()</vt:lpstr>
      <vt:lpstr>Arrange in descending order: fct_rev()</vt:lpstr>
      <vt:lpstr>Aggregated data: fct_reorder()</vt:lpstr>
      <vt:lpstr>Aggregated data: geom_col()</vt:lpstr>
      <vt:lpstr>Too many bars</vt:lpstr>
      <vt:lpstr>Too many bars: fct_lump()</vt:lpstr>
      <vt:lpstr>Sorting by fill</vt:lpstr>
      <vt:lpstr>Sorting by fill</vt:lpstr>
      <vt:lpstr>Sorting by fill (percent)</vt:lpstr>
      <vt:lpstr>facet_grid() vs facet_wrap()</vt:lpstr>
      <vt:lpstr>facet_grid(): new syntax</vt:lpstr>
      <vt:lpstr>facets: scales</vt:lpstr>
      <vt:lpstr>facets: scales &amp; space</vt:lpstr>
      <vt:lpstr>facets: margins</vt:lpstr>
      <vt:lpstr>facet_wrap: # of columns/rows</vt:lpstr>
      <vt:lpstr>facet_wrap: scales</vt:lpstr>
      <vt:lpstr>facets: (a + b)</vt:lpstr>
      <vt:lpstr>scale_*_identity()</vt:lpstr>
      <vt:lpstr>scale_color_identity()</vt:lpstr>
      <vt:lpstr>scale_fill_identity()</vt:lpstr>
      <vt:lpstr>Default colors</vt:lpstr>
      <vt:lpstr>Base font size</vt:lpstr>
      <vt:lpstr>Default theme</vt:lpstr>
      <vt:lpstr>Best practices</vt:lpstr>
      <vt:lpstr>The golden ratio 1:1.6</vt:lpstr>
      <vt:lpstr>Dealing with spaghetti charts</vt:lpstr>
      <vt:lpstr>Highlight the focus &amp; use an informative title</vt:lpstr>
      <vt:lpstr>Use facets</vt:lpstr>
      <vt:lpstr>Try a heatmap but beware</vt:lpstr>
      <vt:lpstr>PowerPoint Presentation</vt:lpstr>
      <vt:lpstr>Blue &amp; Orange</vt:lpstr>
      <vt:lpstr>Not every point needs a color</vt:lpstr>
      <vt:lpstr>Take care when cropping data</vt:lpstr>
      <vt:lpstr>Use coord_cartesian() to zoom in</vt:lpstr>
      <vt:lpstr>Extensions</vt:lpstr>
      <vt:lpstr>addinslist</vt:lpstr>
      <vt:lpstr>simplecolors</vt:lpstr>
      <vt:lpstr>simplecolors</vt:lpstr>
      <vt:lpstr>Appendix</vt:lpstr>
      <vt:lpstr>R4DS</vt:lpstr>
      <vt:lpstr>Stackoverflow</vt:lpstr>
      <vt:lpstr>Cheatsheets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Jake Riley June 19, 2019</dc:creator>
  <cp:keywords/>
  <cp:lastModifiedBy>jake riley</cp:lastModifiedBy>
  <cp:revision>46</cp:revision>
  <dcterms:created xsi:type="dcterms:W3CDTF">2019-06-19T00:48:04Z</dcterms:created>
  <dcterms:modified xsi:type="dcterms:W3CDTF">2020-09-22T03:39:08Z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https://bit.ly/2Wt7nkQ</vt:lpwstr>
  </property>
</Properties>
</file>