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7" r:id="rId3"/>
    <p:sldId id="268" r:id="rId4"/>
    <p:sldId id="269" r:id="rId5"/>
    <p:sldId id="375" r:id="rId6"/>
    <p:sldId id="405" r:id="rId7"/>
    <p:sldId id="406" r:id="rId8"/>
    <p:sldId id="407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chkina, Maria" userId="c909cca0-0566-42e0-8dc0-791f330c8ce2" providerId="ADAL" clId="{848E4BCD-BC25-42FA-A3AA-C22060BECAD4}"/>
    <pc:docChg chg="addSld modSld">
      <pc:chgData name="Korochkina, Maria" userId="c909cca0-0566-42e0-8dc0-791f330c8ce2" providerId="ADAL" clId="{848E4BCD-BC25-42FA-A3AA-C22060BECAD4}" dt="2025-10-22T11:08:54.527" v="1" actId="22"/>
      <pc:docMkLst>
        <pc:docMk/>
      </pc:docMkLst>
      <pc:sldChg chg="addSp new mod">
        <pc:chgData name="Korochkina, Maria" userId="c909cca0-0566-42e0-8dc0-791f330c8ce2" providerId="ADAL" clId="{848E4BCD-BC25-42FA-A3AA-C22060BECAD4}" dt="2025-10-22T11:08:54.527" v="1" actId="22"/>
        <pc:sldMkLst>
          <pc:docMk/>
          <pc:sldMk cId="1123849471" sldId="406"/>
        </pc:sldMkLst>
        <pc:picChg chg="add">
          <ac:chgData name="Korochkina, Maria" userId="c909cca0-0566-42e0-8dc0-791f330c8ce2" providerId="ADAL" clId="{848E4BCD-BC25-42FA-A3AA-C22060BECAD4}" dt="2025-10-22T11:08:54.527" v="1" actId="22"/>
          <ac:picMkLst>
            <pc:docMk/>
            <pc:sldMk cId="1123849471" sldId="406"/>
            <ac:picMk id="3" creationId="{4D1B743C-1596-3736-79F5-743D3E068C83}"/>
          </ac:picMkLst>
        </pc:picChg>
      </pc:sldChg>
    </pc:docChg>
  </pc:docChgLst>
  <pc:docChgLst>
    <pc:chgData name="Korochkina, Maria" userId="c909cca0-0566-42e0-8dc0-791f330c8ce2" providerId="ADAL" clId="{97825DE4-A198-468F-898D-C5BD5F984618}"/>
    <pc:docChg chg="addSld modSld">
      <pc:chgData name="Korochkina, Maria" userId="c909cca0-0566-42e0-8dc0-791f330c8ce2" providerId="ADAL" clId="{97825DE4-A198-468F-898D-C5BD5F984618}" dt="2025-10-29T17:52:43.544" v="10" actId="22"/>
      <pc:docMkLst>
        <pc:docMk/>
      </pc:docMkLst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307993976" sldId="264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1788613719" sldId="267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601768482" sldId="268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3851865441" sldId="269"/>
        </pc:sldMkLst>
      </pc:sldChg>
      <pc:sldChg chg="modSp add mod">
        <pc:chgData name="Korochkina, Maria" userId="c909cca0-0566-42e0-8dc0-791f330c8ce2" providerId="ADAL" clId="{97825DE4-A198-468F-898D-C5BD5F984618}" dt="2025-10-14T15:26:21.156" v="8" actId="1076"/>
        <pc:sldMkLst>
          <pc:docMk/>
          <pc:sldMk cId="3027749522" sldId="375"/>
        </pc:sldMkLst>
        <pc:spChg chg="mod">
          <ac:chgData name="Korochkina, Maria" userId="c909cca0-0566-42e0-8dc0-791f330c8ce2" providerId="ADAL" clId="{97825DE4-A198-468F-898D-C5BD5F984618}" dt="2025-10-14T15:26:21.156" v="8" actId="1076"/>
          <ac:spMkLst>
            <pc:docMk/>
            <pc:sldMk cId="3027749522" sldId="375"/>
            <ac:spMk id="19" creationId="{6FEC07AD-007D-72E3-BEF9-FF67450B43E2}"/>
          </ac:spMkLst>
        </pc:spChg>
      </pc:sldChg>
      <pc:sldChg chg="add">
        <pc:chgData name="Korochkina, Maria" userId="c909cca0-0566-42e0-8dc0-791f330c8ce2" providerId="ADAL" clId="{97825DE4-A198-468F-898D-C5BD5F984618}" dt="2025-10-13T10:31:55.302" v="1"/>
        <pc:sldMkLst>
          <pc:docMk/>
          <pc:sldMk cId="3564412488" sldId="405"/>
        </pc:sldMkLst>
      </pc:sldChg>
      <pc:sldChg chg="addSp new mod">
        <pc:chgData name="Korochkina, Maria" userId="c909cca0-0566-42e0-8dc0-791f330c8ce2" providerId="ADAL" clId="{97825DE4-A198-468F-898D-C5BD5F984618}" dt="2025-10-29T17:52:43.544" v="10" actId="22"/>
        <pc:sldMkLst>
          <pc:docMk/>
          <pc:sldMk cId="805153903" sldId="407"/>
        </pc:sldMkLst>
        <pc:picChg chg="add">
          <ac:chgData name="Korochkina, Maria" userId="c909cca0-0566-42e0-8dc0-791f330c8ce2" providerId="ADAL" clId="{97825DE4-A198-468F-898D-C5BD5F984618}" dt="2025-10-29T17:52:43.544" v="10" actId="22"/>
          <ac:picMkLst>
            <pc:docMk/>
            <pc:sldMk cId="805153903" sldId="407"/>
            <ac:picMk id="3" creationId="{82D9AAC2-F490-88D4-5300-046DFC0608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364C9-7250-4855-80B8-891A1A7110D3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71F5-46A4-441A-B7A4-A7242D8AEF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1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32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we could use a spreadsheet in Microsoft Excel or Google sheets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data, these tools are limited in their flexibility and accessibility. Critically, they also are difficult to share steps which explore and change the raw data, which is key to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“reproducible” research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this lesson will teach you how to begin exploring your data using R and RStudio. The R program is available for Windows, Mac, and Linux operating systems, and is a freely-available where you downloaded it above. To run R, all you need is the R program.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using R easier, we will use the program RStudio, which we also downloaded above. RStudio is a free, open-source, Integrated Development Environment (IDE). It provides a built-in editor, works on all platforms (including on servers) and provides many advantages such as integration with version control and project management.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E92D-40D8-4081-AB4D-B68BBD19CD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8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plots/files/help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E92D-40D8-4081-AB4D-B68BBD19CD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2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0D5-EC08-04F7-77BE-9FF4C304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B1A23-4636-3175-82A4-8A944B40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BB5A-C2B8-E685-873E-2DE3E34C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A1C2-35CD-474F-3D1D-33172C7B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829A-FE00-8239-3250-D6A4A02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65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CE5F-2172-5018-4170-CBB978D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E2EA-392F-B7AC-AACC-64D3CE4E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3F05-B7FD-FE8D-5128-A8643222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68DF-3B40-EEB6-5C90-5F60F7E7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2473-5CA7-C0B5-2D08-DE05AF4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221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FCFD-F10A-D660-57DF-A8618FC0C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B5BF-A299-7CB0-C73C-BB2949DE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D827-9FBC-E992-5904-4A287897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F777-2016-552F-01C5-59667366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7275-2E6F-B833-5770-619A1EA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AE33-39F7-7FEB-B1BF-F1649C1C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BDFE-B8B5-BF8A-6039-B5B6700E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2F27-75E1-BB0A-ADDE-E04CC98F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F29B-56E1-7997-44FC-9897B7DA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4E1B-4B58-4A89-C4EA-F1929DF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1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F2A-8B1F-66BC-273A-2FCD7A79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6DF7-B075-E1C7-1069-117AE182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838B-48B5-9368-FD0F-2E78553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421D-54A4-B694-97A2-A9674352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F0D7-8257-75F0-DBC2-A43DA56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23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E63C-A9B5-7135-8DF3-F9EABCA1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3A38-0850-D295-3FF8-E3A86D59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C40C3-F417-21E1-BCE4-EADCD0F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F12E9-6681-F587-840A-3E2373F0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3857-A8B1-EECA-4D8F-DABFD3D0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442E-D551-97E8-653E-A6117D18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9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54E-E43A-B830-36BB-410A15BB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A6E6-A63B-48A3-868E-BF1F037F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49A3B-FADE-1B25-A1EC-10ADA03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433A-B436-ED22-7AB9-FB08824A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6ADD-DEA4-2B7A-7D07-1F6D6CE2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39EDC-9B36-78A0-FC7E-95060131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A43D4-B3F5-D97E-85AE-5561395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BF316-6E04-84A7-5E72-2896E624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6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0272-DBCD-DF5C-6AB7-E2915B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9AEDC-7630-DBE1-4EC0-CFA0655C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B372-7962-F74F-0C29-8F3D8FA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B4496-C9C4-66E9-F76C-0E20D0F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0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06A6E-5D9E-460C-46B9-69BF23AC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C779-E3F8-4894-8CFD-AA9B5B39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2CC1-7738-94F9-77A0-528A9A2D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88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54A-8568-DAA6-46EC-029C48B1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ED7A-A425-DBFB-ED23-6108283B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12B3-916F-3CF2-364A-7DA229CD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A3FF-F184-419B-4E36-799D40B3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20F-5CAB-86FF-6AEC-86144625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01BD-9FBE-AE67-9E38-F3B945C9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9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A836-2D4B-53D0-3F7A-8972D472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49B97-E386-AE8B-0221-58E44B95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52B56-62A2-A1B9-4302-16B416A0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65BE-A3DD-3B83-369B-43855284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6DE6-D926-499C-0E1C-C4A294E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3CC91-B1B3-5253-7D37-F701D2A5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3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7C1A4-FF5B-4927-41C7-198F00BF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0DCDE-D13D-E06A-97CC-AE5729C6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5B90-9F08-F188-BC69-4E22370FF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E97A1-DDF3-4DC9-9CBD-4CA243F15097}" type="datetimeFigureOut">
              <a:rPr lang="en-DE" smtClean="0"/>
              <a:t>29/10/2025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4B8F-2F90-7C62-7050-4F7F4C01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A2D2-CC59-B811-D1DD-7A5494BE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6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kna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download/rstudio-deskto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kna.github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C52C-02B7-FF58-DBFA-D146D095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Quantitative Analysis in R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9AD9D-2A35-C4CE-8478-73D1A22E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700"/>
            <a:ext cx="9144000" cy="1181100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 Korochkina, PhD</a:t>
            </a:r>
          </a:p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https://mariakna.github.io/</a:t>
            </a:r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40A0-5346-4542-E94F-54448B02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8CAC-DE1E-84AB-A1AA-5FE1666D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quantitative analysis?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ABA35-910D-9556-2243-AEF1CF32A28A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0CED-C2C5-B94A-6369-AC70AA7D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dirty="0">
                <a:latin typeface="Abadi" panose="020B0604020104020204" pitchFamily="34" charset="0"/>
              </a:rPr>
              <a:t>A research approach that relies on numerical data, mathematical models, and statistical techniques to describe, explain, or predict phenomena</a:t>
            </a:r>
            <a:endParaRPr lang="ru-RU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Focuses on </a:t>
            </a:r>
            <a:r>
              <a:rPr lang="en-GB" sz="2200" b="1" dirty="0">
                <a:latin typeface="Abadi" panose="020B0604020104020204" pitchFamily="34" charset="0"/>
              </a:rPr>
              <a:t>measurable</a:t>
            </a:r>
            <a:r>
              <a:rPr lang="en-GB" sz="2200" dirty="0">
                <a:latin typeface="Abadi" panose="020B0604020104020204" pitchFamily="34" charset="0"/>
              </a:rPr>
              <a:t>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Relies on </a:t>
            </a:r>
            <a:r>
              <a:rPr lang="en-GB" sz="2200" b="1" dirty="0">
                <a:latin typeface="Abadi" panose="020B0604020104020204" pitchFamily="34" charset="0"/>
              </a:rPr>
              <a:t>datasets</a:t>
            </a:r>
            <a:r>
              <a:rPr lang="en-GB" sz="2200" dirty="0">
                <a:latin typeface="Abadi" panose="020B0604020104020204" pitchFamily="34" charset="0"/>
              </a:rPr>
              <a:t> stored in spreadsheets &amp; databases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Aims to </a:t>
            </a:r>
            <a:r>
              <a:rPr lang="en-GB" sz="2200" b="1" dirty="0">
                <a:latin typeface="Abadi" panose="020B0604020104020204" pitchFamily="34" charset="0"/>
              </a:rPr>
              <a:t>minimise bias </a:t>
            </a:r>
            <a:r>
              <a:rPr lang="en-GB" sz="2200" dirty="0">
                <a:latin typeface="Abadi" panose="020B0604020104020204" pitchFamily="34" charset="0"/>
              </a:rPr>
              <a:t>by using </a:t>
            </a:r>
            <a:r>
              <a:rPr lang="en-GB" sz="2200" b="1" dirty="0">
                <a:latin typeface="Abadi" panose="020B0604020104020204" pitchFamily="34" charset="0"/>
              </a:rPr>
              <a:t>data-driven evidence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Applies </a:t>
            </a:r>
            <a:r>
              <a:rPr lang="en-GB" sz="2200" b="1" dirty="0">
                <a:latin typeface="Abadi" panose="020B0604020104020204" pitchFamily="34" charset="0"/>
              </a:rPr>
              <a:t>statistical tools </a:t>
            </a:r>
            <a:r>
              <a:rPr lang="en-GB" sz="2200" dirty="0">
                <a:latin typeface="Abadi" panose="020B0604020104020204" pitchFamily="34" charset="0"/>
              </a:rPr>
              <a:t>to understand data &amp; make </a:t>
            </a:r>
            <a:r>
              <a:rPr lang="en-GB" sz="2200" b="1" dirty="0">
                <a:latin typeface="Abadi" panose="020B0604020104020204" pitchFamily="34" charset="0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78861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70380-D3E6-0248-652E-CBE894EDD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384-5975-81B1-72B2-BD4C2F25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R?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8209D6-9893-11FE-A29C-B13545288198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E51E-50DD-E6A5-07AC-EC11FE7F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4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Abadi" panose="020B0604020104020204" pitchFamily="34" charset="0"/>
              </a:rPr>
              <a:t>The gold standard for statistical analysis,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Abadi" panose="020B0604020104020204" pitchFamily="34" charset="0"/>
              </a:rPr>
              <a:t>built by statisticians for statisticians</a:t>
            </a:r>
            <a:endParaRPr lang="en-GB" sz="2400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AD689-2542-3AE8-04BB-1722601C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44" y="518318"/>
            <a:ext cx="4857750" cy="101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3A11E-7174-E6B4-F104-2F89C22AE5C6}"/>
              </a:ext>
            </a:extLst>
          </p:cNvPr>
          <p:cNvSpPr txBox="1"/>
          <p:nvPr/>
        </p:nvSpPr>
        <p:spPr>
          <a:xfrm>
            <a:off x="6088920" y="65676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Image: </a:t>
            </a:r>
            <a:r>
              <a:rPr lang="en-DE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https://www.r-project.org/</a:t>
            </a:r>
            <a:r>
              <a:rPr lang="en-GB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7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756A0-B068-5C3C-52A9-25A0AE90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A01-5721-4EAA-3049-B5AE6DEB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&amp; set up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B9604-4B49-1DF3-09C4-BF84B055DCDC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DA77-60DA-2E33-D805-93973C4F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Install 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Instructions: </a:t>
            </a:r>
            <a:r>
              <a:rPr lang="en-GB" sz="1800" dirty="0">
                <a:latin typeface="Abadi" panose="020B0604020104020204" pitchFamily="34" charset="0"/>
                <a:hlinkClick r:id="rId3"/>
              </a:rPr>
              <a:t>https://www.r-project.org/</a:t>
            </a:r>
            <a:r>
              <a:rPr lang="en-GB" sz="1800" dirty="0">
                <a:latin typeface="Abadi" panose="020B0604020104020204" pitchFamily="34" charset="0"/>
              </a:rPr>
              <a:t>, </a:t>
            </a:r>
            <a:r>
              <a:rPr lang="en-GB" sz="1800" dirty="0">
                <a:latin typeface="Abadi" panose="020B0604020104020204" pitchFamily="34" charset="0"/>
                <a:hlinkClick r:id="rId4"/>
              </a:rPr>
              <a:t>https://posit.co/download/rstudio-desktop/</a:t>
            </a:r>
            <a:r>
              <a:rPr lang="en-GB" sz="1800" dirty="0">
                <a:latin typeface="Abadi" panose="020B0604020104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200" dirty="0"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Install RStudio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Instructions: </a:t>
            </a:r>
            <a:r>
              <a:rPr lang="en-GB" sz="1800" dirty="0">
                <a:latin typeface="Abadi" panose="020B0604020104020204" pitchFamily="34" charset="0"/>
                <a:hlinkClick r:id="rId4"/>
              </a:rPr>
              <a:t>https://posit.co/download/rstudio-desktop/</a:t>
            </a:r>
            <a:r>
              <a:rPr lang="en-GB" sz="1800" dirty="0">
                <a:latin typeface="Abadi" panose="020B0604020104020204" pitchFamily="34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Since 2022, the company developing RStudio has been called </a:t>
            </a:r>
            <a:r>
              <a:rPr lang="en-GB" sz="1800" i="1" dirty="0">
                <a:latin typeface="Abadi" panose="020B0604020104020204" pitchFamily="34" charset="0"/>
              </a:rPr>
              <a:t>Posit</a:t>
            </a:r>
            <a:r>
              <a:rPr lang="en-GB" sz="1800" dirty="0">
                <a:latin typeface="Abadi" panose="020B0604020104020204" pitchFamily="34" charset="0"/>
              </a:rPr>
              <a:t> (formerly </a:t>
            </a:r>
            <a:r>
              <a:rPr lang="en-GB" sz="1800" i="1" dirty="0">
                <a:latin typeface="Abadi" panose="020B0604020104020204" pitchFamily="34" charset="0"/>
              </a:rPr>
              <a:t>RStudio Inc</a:t>
            </a:r>
            <a:r>
              <a:rPr lang="en-GB" sz="1800" dirty="0">
                <a:latin typeface="Abadi" panose="020B0604020104020204" pitchFamily="34" charset="0"/>
              </a:rPr>
              <a:t>.)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ru-RU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0D1D-C2F0-6175-1F85-358407E5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9C6-29A3-E0AE-0094-CCF748B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badi" panose="020B0604020104020204" pitchFamily="34" charset="0"/>
              </a:rPr>
              <a:t>Materials</a:t>
            </a:r>
            <a:endParaRPr lang="en-DE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C07AD-007D-72E3-BEF9-FF67450B43E2}"/>
              </a:ext>
            </a:extLst>
          </p:cNvPr>
          <p:cNvSpPr txBox="1"/>
          <p:nvPr/>
        </p:nvSpPr>
        <p:spPr>
          <a:xfrm>
            <a:off x="2024743" y="3228945"/>
            <a:ext cx="814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latin typeface="Abadi" panose="020B0604020104020204" pitchFamily="34" charset="0"/>
              </a:rPr>
              <a:t>https://github.com/mariakna/SEDarc2025_Intro_to_Quant_Analysis_in_R</a:t>
            </a:r>
          </a:p>
        </p:txBody>
      </p:sp>
    </p:spTree>
    <p:extLst>
      <p:ext uri="{BB962C8B-B14F-4D97-AF65-F5344CB8AC3E}">
        <p14:creationId xmlns:p14="http://schemas.microsoft.com/office/powerpoint/2010/main" val="30277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70D-A24C-628B-BE57-AE0A9C1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Thank you!</a:t>
            </a:r>
            <a:endParaRPr lang="en-DE" dirty="0">
              <a:latin typeface="Abadi" panose="020B06040201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76FA-C13F-0553-FC9C-6CC75B38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DE" dirty="0">
                <a:latin typeface="Abadi" panose="020B0604020104020204" pitchFamily="34" charset="0"/>
                <a:hlinkClick r:id="rId2"/>
              </a:rPr>
              <a:t>https://mariakna.github.io/</a:t>
            </a:r>
            <a:r>
              <a:rPr lang="en-GB" dirty="0">
                <a:latin typeface="Abadi" panose="020B0604020104020204" pitchFamily="34" charset="0"/>
              </a:rPr>
              <a:t> </a:t>
            </a:r>
            <a:endParaRPr lang="en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B743C-1596-3736-79F5-743D3E06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00"/>
            <a:ext cx="12192000" cy="6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9AAC2-F490-88D4-5300-046DFC06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56732"/>
            <a:ext cx="9850225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364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Aptos</vt:lpstr>
      <vt:lpstr>Aptos Display</vt:lpstr>
      <vt:lpstr>Arial</vt:lpstr>
      <vt:lpstr>Office Theme</vt:lpstr>
      <vt:lpstr>Introduction to Quantitative Analysis in R</vt:lpstr>
      <vt:lpstr>What’s quantitative analysis?</vt:lpstr>
      <vt:lpstr>Why R?</vt:lpstr>
      <vt:lpstr>Installation &amp; set up</vt:lpstr>
      <vt:lpstr>Materials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Korochkina, Maria</dc:creator>
  <cp:lastModifiedBy>Korochkina, Maria</cp:lastModifiedBy>
  <cp:revision>1</cp:revision>
  <dcterms:created xsi:type="dcterms:W3CDTF">2025-10-13T10:30:56Z</dcterms:created>
  <dcterms:modified xsi:type="dcterms:W3CDTF">2025-10-29T17:52:46Z</dcterms:modified>
</cp:coreProperties>
</file>