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4" r:id="rId2"/>
    <p:sldId id="267" r:id="rId3"/>
    <p:sldId id="268" r:id="rId4"/>
    <p:sldId id="269" r:id="rId5"/>
    <p:sldId id="375" r:id="rId6"/>
    <p:sldId id="405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E2B91D-FB0F-4CE1-8D55-44E21BBA813F}" v="2" dt="2025-10-13T10:31:55.3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rochkina, Maria" userId="c909cca0-0566-42e0-8dc0-791f330c8ce2" providerId="ADAL" clId="{97825DE4-A198-468F-898D-C5BD5F984618}"/>
    <pc:docChg chg="addSld modSld">
      <pc:chgData name="Korochkina, Maria" userId="c909cca0-0566-42e0-8dc0-791f330c8ce2" providerId="ADAL" clId="{97825DE4-A198-468F-898D-C5BD5F984618}" dt="2025-10-13T10:31:55.302" v="1"/>
      <pc:docMkLst>
        <pc:docMk/>
      </pc:docMkLst>
      <pc:sldChg chg="add">
        <pc:chgData name="Korochkina, Maria" userId="c909cca0-0566-42e0-8dc0-791f330c8ce2" providerId="ADAL" clId="{97825DE4-A198-468F-898D-C5BD5F984618}" dt="2025-10-13T10:31:09.578" v="0"/>
        <pc:sldMkLst>
          <pc:docMk/>
          <pc:sldMk cId="307993976" sldId="264"/>
        </pc:sldMkLst>
      </pc:sldChg>
      <pc:sldChg chg="add">
        <pc:chgData name="Korochkina, Maria" userId="c909cca0-0566-42e0-8dc0-791f330c8ce2" providerId="ADAL" clId="{97825DE4-A198-468F-898D-C5BD5F984618}" dt="2025-10-13T10:31:09.578" v="0"/>
        <pc:sldMkLst>
          <pc:docMk/>
          <pc:sldMk cId="1788613719" sldId="267"/>
        </pc:sldMkLst>
      </pc:sldChg>
      <pc:sldChg chg="add">
        <pc:chgData name="Korochkina, Maria" userId="c909cca0-0566-42e0-8dc0-791f330c8ce2" providerId="ADAL" clId="{97825DE4-A198-468F-898D-C5BD5F984618}" dt="2025-10-13T10:31:09.578" v="0"/>
        <pc:sldMkLst>
          <pc:docMk/>
          <pc:sldMk cId="601768482" sldId="268"/>
        </pc:sldMkLst>
      </pc:sldChg>
      <pc:sldChg chg="add">
        <pc:chgData name="Korochkina, Maria" userId="c909cca0-0566-42e0-8dc0-791f330c8ce2" providerId="ADAL" clId="{97825DE4-A198-468F-898D-C5BD5F984618}" dt="2025-10-13T10:31:09.578" v="0"/>
        <pc:sldMkLst>
          <pc:docMk/>
          <pc:sldMk cId="3851865441" sldId="269"/>
        </pc:sldMkLst>
      </pc:sldChg>
      <pc:sldChg chg="add">
        <pc:chgData name="Korochkina, Maria" userId="c909cca0-0566-42e0-8dc0-791f330c8ce2" providerId="ADAL" clId="{97825DE4-A198-468F-898D-C5BD5F984618}" dt="2025-10-13T10:31:55.302" v="1"/>
        <pc:sldMkLst>
          <pc:docMk/>
          <pc:sldMk cId="3027749522" sldId="375"/>
        </pc:sldMkLst>
      </pc:sldChg>
      <pc:sldChg chg="add">
        <pc:chgData name="Korochkina, Maria" userId="c909cca0-0566-42e0-8dc0-791f330c8ce2" providerId="ADAL" clId="{97825DE4-A198-468F-898D-C5BD5F984618}" dt="2025-10-13T10:31:55.302" v="1"/>
        <pc:sldMkLst>
          <pc:docMk/>
          <pc:sldMk cId="3564412488" sldId="4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364C9-7250-4855-80B8-891A1A7110D3}" type="datetimeFigureOut">
              <a:rPr lang="en-DE" smtClean="0"/>
              <a:t>13/10/2025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271F5-46A4-441A-B7A4-A7242D8AEF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19156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plos.org/ploscompbiol/article?id=10.1371/journal.pcbi.1003285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we could use a spreadsheet in Microsoft Excel or Google sheets to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analyze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our data, these tools are limited in their flexibility and accessibility. Critically, they also are difficult to share steps which explore and change the raw data, which is key to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“reproducible” research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this lesson will teach you how to begin exploring your data using R and RStudio. The R program is available for Windows, Mac, and Linux operating systems, and is a freely-available where you downloaded it above. To run R, all you need is the R program.</a:t>
            </a:r>
          </a:p>
          <a:p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make using R easier, we will use the program RStudio, which we also downloaded above. RStudio is a free, open-source, Integrated Development Environment (IDE). It provides a built-in editor, works on all platforms (including on servers) and provides many advantages such as integration with version control and project management.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6E92D-40D8-4081-AB4D-B68BBD19CD9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385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plots/files/help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C6E92D-40D8-4081-AB4D-B68BBD19CD9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724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AD0D5-EC08-04F7-77BE-9FF4C3042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B1A23-4636-3175-82A4-8A944B405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BBB5A-C2B8-E685-873E-2DE3E34CB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97A1-DDF3-4DC9-9CBD-4CA243F15097}" type="datetimeFigureOut">
              <a:rPr lang="en-DE" smtClean="0"/>
              <a:t>13/10/2025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9A1C2-35CD-474F-3D1D-33172C7B0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9829A-FE00-8239-3250-D6A4A021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CFF6-60F3-4917-8504-6DA95705888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76544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3CE5F-2172-5018-4170-CBB978DF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6E2EA-392F-B7AC-AACC-64D3CE4E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E3F05-B7FD-FE8D-5128-A86432224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97A1-DDF3-4DC9-9CBD-4CA243F15097}" type="datetimeFigureOut">
              <a:rPr lang="en-DE" smtClean="0"/>
              <a:t>13/10/2025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168DF-3B40-EEB6-5C90-5F60F7E7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72473-5CA7-C0B5-2D08-DE05AF403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CFF6-60F3-4917-8504-6DA95705888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02218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A1FCFD-F10A-D660-57DF-A8618FC0CE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FB5BF-A299-7CB0-C73C-BB2949DE9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3D827-9FBC-E992-5904-4A287897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97A1-DDF3-4DC9-9CBD-4CA243F15097}" type="datetimeFigureOut">
              <a:rPr lang="en-DE" smtClean="0"/>
              <a:t>13/10/2025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AF777-2016-552F-01C5-59667366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87275-2E6F-B833-5770-619A1EA6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CFF6-60F3-4917-8504-6DA95705888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546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AAE33-39F7-7FEB-B1BF-F1649C1C5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5BDFE-B8B5-BF8A-6039-B5B6700E2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82F27-75E1-BB0A-ADDE-E04CC98F1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97A1-DDF3-4DC9-9CBD-4CA243F15097}" type="datetimeFigureOut">
              <a:rPr lang="en-DE" smtClean="0"/>
              <a:t>13/10/2025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DF29B-56E1-7997-44FC-9897B7DAB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14E1B-4B58-4A89-C4EA-F1929DF6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CFF6-60F3-4917-8504-6DA95705888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146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CF2A-8B1F-66BC-273A-2FCD7A79A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B6DF7-B075-E1C7-1069-117AE1821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7838B-48B5-9368-FD0F-2E785538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97A1-DDF3-4DC9-9CBD-4CA243F15097}" type="datetimeFigureOut">
              <a:rPr lang="en-DE" smtClean="0"/>
              <a:t>13/10/2025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F421D-54A4-B694-97A2-A9674352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BF0D7-8257-75F0-DBC2-A43DA56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CFF6-60F3-4917-8504-6DA95705888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6123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2E63C-A9B5-7135-8DF3-F9EABCA1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73A38-0850-D295-3FF8-E3A86D59E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9C40C3-F417-21E1-BCE4-EADCD0F42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F12E9-6681-F587-840A-3E2373F0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97A1-DDF3-4DC9-9CBD-4CA243F15097}" type="datetimeFigureOut">
              <a:rPr lang="en-DE" smtClean="0"/>
              <a:t>13/10/2025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63857-A8B1-EECA-4D8F-DABFD3D0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6442E-D551-97E8-653E-A6117D18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CFF6-60F3-4917-8504-6DA95705888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7097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254E-E43A-B830-36BB-410A15BBA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2A6E6-A63B-48A3-868E-BF1F037FE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49A3B-FADE-1B25-A1EC-10ADA0377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9433A-B436-ED22-7AB9-FB08824AD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56ADD-DEA4-2B7A-7D07-1F6D6CE2B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939EDC-9B36-78A0-FC7E-95060131F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97A1-DDF3-4DC9-9CBD-4CA243F15097}" type="datetimeFigureOut">
              <a:rPr lang="en-DE" smtClean="0"/>
              <a:t>13/10/2025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4A43D4-B3F5-D97E-85AE-5561395C3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BF316-6E04-84A7-5E72-2896E624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CFF6-60F3-4917-8504-6DA95705888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62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40272-DBCD-DF5C-6AB7-E2915BF0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9AEDC-7630-DBE1-4EC0-CFA0655C6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97A1-DDF3-4DC9-9CBD-4CA243F15097}" type="datetimeFigureOut">
              <a:rPr lang="en-DE" smtClean="0"/>
              <a:t>13/10/2025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AB372-7962-F74F-0C29-8F3D8FA9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4B4496-C9C4-66E9-F76C-0E20D0FE4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CFF6-60F3-4917-8504-6DA95705888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002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B06A6E-5D9E-460C-46B9-69BF23AC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97A1-DDF3-4DC9-9CBD-4CA243F15097}" type="datetimeFigureOut">
              <a:rPr lang="en-DE" smtClean="0"/>
              <a:t>13/10/2025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1C779-E3F8-4894-8CFD-AA9B5B393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52CC1-7738-94F9-77A0-528A9A2D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CFF6-60F3-4917-8504-6DA95705888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28831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2254A-8568-DAA6-46EC-029C48B16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1ED7A-A425-DBFB-ED23-6108283B5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412B3-916F-3CF2-364A-7DA229CDC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4A3FF-F184-419B-4E36-799D40B31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97A1-DDF3-4DC9-9CBD-4CA243F15097}" type="datetimeFigureOut">
              <a:rPr lang="en-DE" smtClean="0"/>
              <a:t>13/10/2025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A720F-5CAB-86FF-6AEC-86144625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301BD-9FBE-AE67-9E38-F3B945C95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CFF6-60F3-4917-8504-6DA95705888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7392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1A836-2D4B-53D0-3F7A-8972D4727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49B97-E386-AE8B-0221-58E44B959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52B56-62A2-A1B9-4302-16B416A06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365BE-A3DD-3B83-369B-438552849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E97A1-DDF3-4DC9-9CBD-4CA243F15097}" type="datetimeFigureOut">
              <a:rPr lang="en-DE" smtClean="0"/>
              <a:t>13/10/2025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66DE6-D926-499C-0E1C-C4A294E3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3CC91-B1B3-5253-7D37-F701D2A5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DCFF6-60F3-4917-8504-6DA95705888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9935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7C1A4-FF5B-4927-41C7-198F00BF4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0DCDE-D13D-E06A-97CC-AE5729C66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65B90-9F08-F188-BC69-4E22370FF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EE97A1-DDF3-4DC9-9CBD-4CA243F15097}" type="datetimeFigureOut">
              <a:rPr lang="en-DE" smtClean="0"/>
              <a:t>13/10/2025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54B8F-2F90-7C62-7050-4F7F4C014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AA2D2-CC59-B811-D1DD-7A5494BE8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ADCFF6-60F3-4917-8504-6DA95705888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1661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akna.github.i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-project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sit.co/download/rstudio-desktop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akna.github.io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C52C-02B7-FF58-DBFA-D146D095E8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 to Quantitative Analysis in R</a:t>
            </a:r>
            <a:endParaRPr lang="en-DE" dirty="0">
              <a:latin typeface="Abadi" panose="020B06040201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29AD9D-2A35-C4CE-8478-73D1A22E1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6700"/>
            <a:ext cx="9144000" cy="1181100"/>
          </a:xfrm>
        </p:spPr>
        <p:txBody>
          <a:bodyPr/>
          <a:lstStyle/>
          <a:p>
            <a:r>
              <a:rPr lang="en-GB" dirty="0"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Maria Korochkina, PhD</a:t>
            </a:r>
          </a:p>
          <a:p>
            <a:r>
              <a:rPr lang="en-GB" dirty="0"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https://mariakna.github.io/</a:t>
            </a:r>
            <a:r>
              <a:rPr lang="en-GB" dirty="0"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993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340A0-5346-4542-E94F-54448B025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8CAC-DE1E-84AB-A1AA-5FE1666D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What’s quantitative analysis?</a:t>
            </a:r>
            <a:endParaRPr lang="en-DE" dirty="0">
              <a:latin typeface="Abadi" panose="020B06040201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9ABA35-910D-9556-2243-AEF1CF32A28A}"/>
              </a:ext>
            </a:extLst>
          </p:cNvPr>
          <p:cNvSpPr/>
          <p:nvPr/>
        </p:nvSpPr>
        <p:spPr>
          <a:xfrm>
            <a:off x="5424650" y="2327447"/>
            <a:ext cx="1345426" cy="692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50CED-C2C5-B94A-6369-AC70AA7D5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200" dirty="0">
                <a:latin typeface="Abadi" panose="020B0604020104020204" pitchFamily="34" charset="0"/>
              </a:rPr>
              <a:t>A research approach that relies on numerical data, mathematical models, and statistical techniques to describe, explain, or predict phenomena</a:t>
            </a:r>
            <a:endParaRPr lang="ru-RU" sz="2200" dirty="0">
              <a:latin typeface="Abadi" panose="020B0604020104020204" pitchFamily="34" charset="0"/>
            </a:endParaRPr>
          </a:p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endParaRPr lang="ru-RU" sz="2200" dirty="0"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200" dirty="0">
                <a:latin typeface="Abadi" panose="020B0604020104020204" pitchFamily="34" charset="0"/>
              </a:rPr>
              <a:t>Focuses on </a:t>
            </a:r>
            <a:r>
              <a:rPr lang="en-GB" sz="2200" b="1" dirty="0">
                <a:latin typeface="Abadi" panose="020B0604020104020204" pitchFamily="34" charset="0"/>
              </a:rPr>
              <a:t>measurable</a:t>
            </a:r>
            <a:r>
              <a:rPr lang="en-GB" sz="2200" dirty="0">
                <a:latin typeface="Abadi" panose="020B0604020104020204" pitchFamily="34" charset="0"/>
              </a:rPr>
              <a:t> data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200" dirty="0">
                <a:latin typeface="Abadi" panose="020B0604020104020204" pitchFamily="34" charset="0"/>
              </a:rPr>
              <a:t>Relies on </a:t>
            </a:r>
            <a:r>
              <a:rPr lang="en-GB" sz="2200" b="1" dirty="0">
                <a:latin typeface="Abadi" panose="020B0604020104020204" pitchFamily="34" charset="0"/>
              </a:rPr>
              <a:t>datasets</a:t>
            </a:r>
            <a:r>
              <a:rPr lang="en-GB" sz="2200" dirty="0">
                <a:latin typeface="Abadi" panose="020B0604020104020204" pitchFamily="34" charset="0"/>
              </a:rPr>
              <a:t> stored in spreadsheets &amp; databases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200" dirty="0">
                <a:latin typeface="Abadi" panose="020B0604020104020204" pitchFamily="34" charset="0"/>
              </a:rPr>
              <a:t>Aims to </a:t>
            </a:r>
            <a:r>
              <a:rPr lang="en-GB" sz="2200" b="1" dirty="0">
                <a:latin typeface="Abadi" panose="020B0604020104020204" pitchFamily="34" charset="0"/>
              </a:rPr>
              <a:t>minimise bias </a:t>
            </a:r>
            <a:r>
              <a:rPr lang="en-GB" sz="2200" dirty="0">
                <a:latin typeface="Abadi" panose="020B0604020104020204" pitchFamily="34" charset="0"/>
              </a:rPr>
              <a:t>by using </a:t>
            </a:r>
            <a:r>
              <a:rPr lang="en-GB" sz="2200" b="1" dirty="0">
                <a:latin typeface="Abadi" panose="020B0604020104020204" pitchFamily="34" charset="0"/>
              </a:rPr>
              <a:t>data-driven evidence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200" dirty="0">
                <a:latin typeface="Abadi" panose="020B0604020104020204" pitchFamily="34" charset="0"/>
              </a:rPr>
              <a:t>Applies </a:t>
            </a:r>
            <a:r>
              <a:rPr lang="en-GB" sz="2200" b="1" dirty="0">
                <a:latin typeface="Abadi" panose="020B0604020104020204" pitchFamily="34" charset="0"/>
              </a:rPr>
              <a:t>statistical tools </a:t>
            </a:r>
            <a:r>
              <a:rPr lang="en-GB" sz="2200" dirty="0">
                <a:latin typeface="Abadi" panose="020B0604020104020204" pitchFamily="34" charset="0"/>
              </a:rPr>
              <a:t>to understand data &amp; make </a:t>
            </a:r>
            <a:r>
              <a:rPr lang="en-GB" sz="2200" b="1" dirty="0">
                <a:latin typeface="Abadi" panose="020B0604020104020204" pitchFamily="34" charset="0"/>
              </a:rPr>
              <a:t>predictions</a:t>
            </a:r>
          </a:p>
        </p:txBody>
      </p:sp>
    </p:spTree>
    <p:extLst>
      <p:ext uri="{BB962C8B-B14F-4D97-AF65-F5344CB8AC3E}">
        <p14:creationId xmlns:p14="http://schemas.microsoft.com/office/powerpoint/2010/main" val="178861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70380-D3E6-0248-652E-CBE894EDD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99384-5975-81B1-72B2-BD4C2F253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R?</a:t>
            </a:r>
            <a:endParaRPr lang="en-DE" dirty="0">
              <a:latin typeface="Abadi" panose="020B06040201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8209D6-9893-11FE-A29C-B13545288198}"/>
              </a:ext>
            </a:extLst>
          </p:cNvPr>
          <p:cNvSpPr/>
          <p:nvPr/>
        </p:nvSpPr>
        <p:spPr>
          <a:xfrm>
            <a:off x="5424650" y="2327447"/>
            <a:ext cx="1345426" cy="692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6E51E-50DD-E6A5-07AC-EC11FE7FD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endParaRPr lang="en-GB" sz="2200" dirty="0">
              <a:latin typeface="Abadi" panose="020B0604020104020204" pitchFamily="34" charset="0"/>
            </a:endParaRPr>
          </a:p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endParaRPr lang="en-GB" sz="2200" dirty="0">
              <a:latin typeface="Abadi" panose="020B0604020104020204" pitchFamily="34" charset="0"/>
            </a:endParaRPr>
          </a:p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endParaRPr lang="en-GB" sz="2400" dirty="0">
              <a:latin typeface="Abadi" panose="020B0604020104020204" pitchFamily="34" charset="0"/>
            </a:endParaRPr>
          </a:p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 dirty="0">
                <a:latin typeface="Abadi" panose="020B0604020104020204" pitchFamily="34" charset="0"/>
              </a:rPr>
              <a:t>The gold standard for statistical analysis, </a:t>
            </a:r>
          </a:p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 dirty="0">
                <a:latin typeface="Abadi" panose="020B0604020104020204" pitchFamily="34" charset="0"/>
              </a:rPr>
              <a:t>built by statisticians for statisticians</a:t>
            </a:r>
            <a:endParaRPr lang="en-GB" sz="2400" b="1" dirty="0">
              <a:latin typeface="Abadi" panose="020B06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AD689-2542-3AE8-04BB-1722601C3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244" y="518318"/>
            <a:ext cx="4857750" cy="1019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83A11E-7174-E6B4-F104-2F89C22AE5C6}"/>
              </a:ext>
            </a:extLst>
          </p:cNvPr>
          <p:cNvSpPr txBox="1"/>
          <p:nvPr/>
        </p:nvSpPr>
        <p:spPr>
          <a:xfrm>
            <a:off x="6088920" y="6567675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200" dirty="0"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Image: </a:t>
            </a:r>
            <a:r>
              <a:rPr lang="en-DE" sz="1200" dirty="0"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https://www.r-project.org/</a:t>
            </a:r>
            <a:r>
              <a:rPr lang="en-GB" sz="1200" dirty="0"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176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756A0-B068-5C3C-52A9-25A0AE901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1A01-5721-4EAA-3049-B5AE6DEBF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Installation &amp; set up</a:t>
            </a:r>
            <a:endParaRPr lang="en-DE" dirty="0">
              <a:latin typeface="Abadi" panose="020B0604020104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8B9604-4B49-1DF3-09C4-BF84B055DCDC}"/>
              </a:ext>
            </a:extLst>
          </p:cNvPr>
          <p:cNvSpPr/>
          <p:nvPr/>
        </p:nvSpPr>
        <p:spPr>
          <a:xfrm>
            <a:off x="5424650" y="2327447"/>
            <a:ext cx="1345426" cy="692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2DA77-60DA-2E33-D805-93973C4FE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200" dirty="0">
                <a:latin typeface="Abadi" panose="020B0604020104020204" pitchFamily="34" charset="0"/>
              </a:rPr>
              <a:t>Install R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GB" sz="1800" dirty="0">
                <a:latin typeface="Abadi" panose="020B0604020104020204" pitchFamily="34" charset="0"/>
              </a:rPr>
              <a:t>Instructions: </a:t>
            </a:r>
            <a:r>
              <a:rPr lang="en-GB" sz="1800" dirty="0">
                <a:latin typeface="Abadi" panose="020B0604020104020204" pitchFamily="34" charset="0"/>
                <a:hlinkClick r:id="rId3"/>
              </a:rPr>
              <a:t>https://www.r-project.org/</a:t>
            </a:r>
            <a:r>
              <a:rPr lang="en-GB" sz="1800" dirty="0">
                <a:latin typeface="Abadi" panose="020B0604020104020204" pitchFamily="34" charset="0"/>
              </a:rPr>
              <a:t>, </a:t>
            </a:r>
            <a:r>
              <a:rPr lang="en-GB" sz="1800" dirty="0">
                <a:latin typeface="Abadi" panose="020B0604020104020204" pitchFamily="34" charset="0"/>
                <a:hlinkClick r:id="rId4"/>
              </a:rPr>
              <a:t>https://posit.co/download/rstudio-desktop/</a:t>
            </a:r>
            <a:r>
              <a:rPr lang="en-GB" sz="1800" dirty="0">
                <a:latin typeface="Abadi" panose="020B0604020104020204" pitchFamily="34" charset="0"/>
              </a:rPr>
              <a:t>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GB" sz="2200" dirty="0">
              <a:latin typeface="Abadi" panose="020B0604020104020204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200" dirty="0">
                <a:latin typeface="Abadi" panose="020B0604020104020204" pitchFamily="34" charset="0"/>
              </a:rPr>
              <a:t>Install RStudio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GB" sz="1800" dirty="0">
                <a:latin typeface="Abadi" panose="020B0604020104020204" pitchFamily="34" charset="0"/>
              </a:rPr>
              <a:t>Instructions: </a:t>
            </a:r>
            <a:r>
              <a:rPr lang="en-GB" sz="1800" dirty="0">
                <a:latin typeface="Abadi" panose="020B0604020104020204" pitchFamily="34" charset="0"/>
                <a:hlinkClick r:id="rId4"/>
              </a:rPr>
              <a:t>https://posit.co/download/rstudio-desktop/</a:t>
            </a:r>
            <a:r>
              <a:rPr lang="en-GB" sz="1800" dirty="0">
                <a:latin typeface="Abadi" panose="020B0604020104020204" pitchFamily="34" charset="0"/>
              </a:rPr>
              <a:t>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GB" sz="1800" dirty="0">
                <a:latin typeface="Abadi" panose="020B0604020104020204" pitchFamily="34" charset="0"/>
              </a:rPr>
              <a:t>Since 2022, the company developing RStudio has been called </a:t>
            </a:r>
            <a:r>
              <a:rPr lang="en-GB" sz="1800" i="1" dirty="0">
                <a:latin typeface="Abadi" panose="020B0604020104020204" pitchFamily="34" charset="0"/>
              </a:rPr>
              <a:t>Posit</a:t>
            </a:r>
            <a:r>
              <a:rPr lang="en-GB" sz="1800" dirty="0">
                <a:latin typeface="Abadi" panose="020B0604020104020204" pitchFamily="34" charset="0"/>
              </a:rPr>
              <a:t> (formerly </a:t>
            </a:r>
            <a:r>
              <a:rPr lang="en-GB" sz="1800" i="1" dirty="0">
                <a:latin typeface="Abadi" panose="020B0604020104020204" pitchFamily="34" charset="0"/>
              </a:rPr>
              <a:t>RStudio Inc</a:t>
            </a:r>
            <a:r>
              <a:rPr lang="en-GB" sz="1800" dirty="0">
                <a:latin typeface="Abadi" panose="020B0604020104020204" pitchFamily="34" charset="0"/>
              </a:rPr>
              <a:t>.)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ru-RU" sz="18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865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B0D1D-C2F0-6175-1F85-358407E57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399C6-29A3-E0AE-0094-CCF748B8B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badi" panose="020B0604020104020204" pitchFamily="34" charset="0"/>
              </a:rPr>
              <a:t>Materials</a:t>
            </a:r>
            <a:endParaRPr lang="en-DE" dirty="0">
              <a:latin typeface="Abadi" panose="020B06040201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EC07AD-007D-72E3-BEF9-FF67450B43E2}"/>
              </a:ext>
            </a:extLst>
          </p:cNvPr>
          <p:cNvSpPr txBox="1"/>
          <p:nvPr/>
        </p:nvSpPr>
        <p:spPr>
          <a:xfrm>
            <a:off x="4308763" y="3105834"/>
            <a:ext cx="3574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Add link for resulting GitHub page with all materials, including refs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2774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D70D-A24C-628B-BE57-AE0A9C19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badi" panose="020B0604020104020204" pitchFamily="34" charset="0"/>
              </a:rPr>
              <a:t>Thank you!</a:t>
            </a:r>
            <a:endParaRPr lang="en-DE" dirty="0">
              <a:latin typeface="Abadi" panose="020B0604020104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D76FA-C13F-0553-FC9C-6CC75B382D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DE" dirty="0">
                <a:latin typeface="Abadi" panose="020B0604020104020204" pitchFamily="34" charset="0"/>
                <a:hlinkClick r:id="rId2"/>
              </a:rPr>
              <a:t>https://mariakna.github.io/</a:t>
            </a:r>
            <a:r>
              <a:rPr lang="en-GB" dirty="0">
                <a:latin typeface="Abadi" panose="020B0604020104020204" pitchFamily="34" charset="0"/>
              </a:rPr>
              <a:t> </a:t>
            </a:r>
            <a:endParaRPr lang="en-DE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412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355</Words>
  <Application>Microsoft Office PowerPoint</Application>
  <PresentationFormat>Widescreen</PresentationFormat>
  <Paragraphs>36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Abadi</vt:lpstr>
      <vt:lpstr>Aptos</vt:lpstr>
      <vt:lpstr>Aptos Display</vt:lpstr>
      <vt:lpstr>Arial</vt:lpstr>
      <vt:lpstr>Office Theme</vt:lpstr>
      <vt:lpstr>Introduction to Quantitative Analysis in R</vt:lpstr>
      <vt:lpstr>What’s quantitative analysis?</vt:lpstr>
      <vt:lpstr>Why R?</vt:lpstr>
      <vt:lpstr>Installation &amp; set up</vt:lpstr>
      <vt:lpstr>Materials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Korochkina, Maria</dc:creator>
  <cp:lastModifiedBy>Korochkina, Maria</cp:lastModifiedBy>
  <cp:revision>1</cp:revision>
  <dcterms:created xsi:type="dcterms:W3CDTF">2025-10-13T10:30:56Z</dcterms:created>
  <dcterms:modified xsi:type="dcterms:W3CDTF">2025-10-13T10:32:02Z</dcterms:modified>
</cp:coreProperties>
</file>