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84" r:id="rId11"/>
    <p:sldId id="272" r:id="rId12"/>
    <p:sldId id="285" r:id="rId13"/>
    <p:sldId id="286" r:id="rId14"/>
    <p:sldId id="273" r:id="rId15"/>
    <p:sldId id="274" r:id="rId16"/>
    <p:sldId id="260" r:id="rId17"/>
    <p:sldId id="259" r:id="rId18"/>
    <p:sldId id="282" r:id="rId19"/>
    <p:sldId id="262" r:id="rId20"/>
    <p:sldId id="261" r:id="rId21"/>
    <p:sldId id="283" r:id="rId22"/>
    <p:sldId id="258" r:id="rId23"/>
    <p:sldId id="257" r:id="rId24"/>
    <p:sldId id="275" r:id="rId25"/>
    <p:sldId id="281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55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B1CFC3-B91C-49B1-9F12-B73B09CEEA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3041F7F7-A543-4A80-961D-F1BFC31D9408}">
      <dgm:prSet phldrT="[Text]" custT="1"/>
      <dgm:spPr/>
      <dgm:t>
        <a:bodyPr/>
        <a:lstStyle/>
        <a:p>
          <a:r>
            <a:rPr lang="en-US" sz="2000" b="1" dirty="0" smtClean="0">
              <a:latin typeface="Comic Sans MS" pitchFamily="66" charset="0"/>
            </a:rPr>
            <a:t>Machine /Statistical Learning</a:t>
          </a:r>
          <a:endParaRPr lang="el-GR" sz="2000" b="1" dirty="0">
            <a:latin typeface="Comic Sans MS" pitchFamily="66" charset="0"/>
          </a:endParaRPr>
        </a:p>
      </dgm:t>
    </dgm:pt>
    <dgm:pt modelId="{50A5A331-78B5-4304-BA50-ADAC4BC3941A}" type="parTrans" cxnId="{2AD55B9D-68A7-41CB-8F1E-F76F89561042}">
      <dgm:prSet/>
      <dgm:spPr/>
      <dgm:t>
        <a:bodyPr/>
        <a:lstStyle/>
        <a:p>
          <a:endParaRPr lang="el-GR"/>
        </a:p>
      </dgm:t>
    </dgm:pt>
    <dgm:pt modelId="{83BC6B1E-1EE7-4471-AB8B-AFFE2F36DC4C}" type="sibTrans" cxnId="{2AD55B9D-68A7-41CB-8F1E-F76F89561042}">
      <dgm:prSet/>
      <dgm:spPr/>
      <dgm:t>
        <a:bodyPr/>
        <a:lstStyle/>
        <a:p>
          <a:endParaRPr lang="el-GR"/>
        </a:p>
      </dgm:t>
    </dgm:pt>
    <dgm:pt modelId="{CE7791E0-4313-4F3D-838D-7CC3CC712FDD}">
      <dgm:prSet phldrT="[Text]" custT="1"/>
      <dgm:spPr/>
      <dgm:t>
        <a:bodyPr/>
        <a:lstStyle/>
        <a:p>
          <a:r>
            <a:rPr lang="en-US" sz="2000" b="1" dirty="0" smtClean="0">
              <a:latin typeface="Comic Sans MS" pitchFamily="66" charset="0"/>
            </a:rPr>
            <a:t>Supervised Learning</a:t>
          </a:r>
          <a:endParaRPr lang="el-GR" sz="2000" b="1" dirty="0" smtClean="0">
            <a:latin typeface="Comic Sans MS" pitchFamily="66" charset="0"/>
          </a:endParaRPr>
        </a:p>
        <a:p>
          <a:r>
            <a:rPr lang="en-US" sz="2000" b="1" dirty="0" smtClean="0">
              <a:latin typeface="Comic Sans MS" pitchFamily="66" charset="0"/>
            </a:rPr>
            <a:t>(</a:t>
          </a:r>
          <a:r>
            <a:rPr lang="el-GR" sz="2000" b="1" dirty="0" smtClean="0">
              <a:latin typeface="Comic Sans MS" pitchFamily="66" charset="0"/>
            </a:rPr>
            <a:t>Επιβλεπόμενη Μάθηση</a:t>
          </a:r>
          <a:r>
            <a:rPr lang="el-GR" sz="900" b="1" dirty="0" smtClean="0">
              <a:latin typeface="Comic Sans MS" pitchFamily="66" charset="0"/>
            </a:rPr>
            <a:t>)</a:t>
          </a:r>
          <a:endParaRPr lang="el-GR" sz="900" b="1" dirty="0">
            <a:latin typeface="Comic Sans MS" pitchFamily="66" charset="0"/>
          </a:endParaRPr>
        </a:p>
      </dgm:t>
    </dgm:pt>
    <dgm:pt modelId="{9CB3B67C-FAC2-49BB-B743-26D5FCFC2749}" type="parTrans" cxnId="{5BA92EDF-31DB-40DE-8D72-F0E4FF9449FD}">
      <dgm:prSet/>
      <dgm:spPr/>
      <dgm:t>
        <a:bodyPr/>
        <a:lstStyle/>
        <a:p>
          <a:endParaRPr lang="el-GR"/>
        </a:p>
      </dgm:t>
    </dgm:pt>
    <dgm:pt modelId="{734D0FAF-00E9-45E2-8277-234E4131F405}" type="sibTrans" cxnId="{5BA92EDF-31DB-40DE-8D72-F0E4FF9449FD}">
      <dgm:prSet/>
      <dgm:spPr/>
      <dgm:t>
        <a:bodyPr/>
        <a:lstStyle/>
        <a:p>
          <a:endParaRPr lang="el-GR"/>
        </a:p>
      </dgm:t>
    </dgm:pt>
    <dgm:pt modelId="{0ADEF655-D6AB-44A0-85BA-BC2BE7AB9CD6}">
      <dgm:prSet phldrT="[Text]" custT="1"/>
      <dgm:spPr/>
      <dgm:t>
        <a:bodyPr/>
        <a:lstStyle/>
        <a:p>
          <a:r>
            <a:rPr lang="en-US" sz="1800" b="1" dirty="0" smtClean="0">
              <a:latin typeface="Comic Sans MS" pitchFamily="66" charset="0"/>
            </a:rPr>
            <a:t>Unsupervised learning (</a:t>
          </a:r>
          <a:r>
            <a:rPr lang="el-GR" sz="1800" b="1" dirty="0" smtClean="0">
              <a:latin typeface="Comic Sans MS" pitchFamily="66" charset="0"/>
            </a:rPr>
            <a:t>Μη Επιβλεπόμενη Μάθηση)</a:t>
          </a:r>
          <a:endParaRPr lang="el-GR" sz="1800" b="1" dirty="0">
            <a:latin typeface="Comic Sans MS" pitchFamily="66" charset="0"/>
          </a:endParaRPr>
        </a:p>
      </dgm:t>
    </dgm:pt>
    <dgm:pt modelId="{24A02013-46AD-4464-8D1C-0AA739E4CDB3}" type="parTrans" cxnId="{55A6ACA7-F66E-4B77-8979-F7FB2C484F01}">
      <dgm:prSet/>
      <dgm:spPr/>
      <dgm:t>
        <a:bodyPr/>
        <a:lstStyle/>
        <a:p>
          <a:endParaRPr lang="el-GR"/>
        </a:p>
      </dgm:t>
    </dgm:pt>
    <dgm:pt modelId="{F5DA4882-B02A-4955-B6D4-31952E899FDB}" type="sibTrans" cxnId="{55A6ACA7-F66E-4B77-8979-F7FB2C484F01}">
      <dgm:prSet/>
      <dgm:spPr/>
      <dgm:t>
        <a:bodyPr/>
        <a:lstStyle/>
        <a:p>
          <a:endParaRPr lang="el-GR"/>
        </a:p>
      </dgm:t>
    </dgm:pt>
    <dgm:pt modelId="{A7C3F2B5-280F-433F-8907-9F05392C2032}">
      <dgm:prSet phldrT="[Text]" custT="1"/>
      <dgm:spPr>
        <a:solidFill>
          <a:schemeClr val="accent2">
            <a:lumMod val="75000"/>
          </a:schemeClr>
        </a:solidFill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sz="1800" b="1" dirty="0" smtClean="0">
              <a:latin typeface="Comic Sans MS" pitchFamily="66" charset="0"/>
            </a:rPr>
            <a:t>Classification</a:t>
          </a:r>
          <a:endParaRPr lang="el-GR" sz="1800" b="1" dirty="0" smtClean="0">
            <a:latin typeface="Comic Sans MS" pitchFamily="66" charset="0"/>
          </a:endParaRPr>
        </a:p>
        <a:p>
          <a:r>
            <a:rPr lang="en-US" sz="1800" b="1" dirty="0" smtClean="0">
              <a:latin typeface="Comic Sans MS" pitchFamily="66" charset="0"/>
            </a:rPr>
            <a:t>(</a:t>
          </a:r>
          <a:r>
            <a:rPr lang="el-GR" sz="1800" b="1" dirty="0" smtClean="0">
              <a:latin typeface="Comic Sans MS" pitchFamily="66" charset="0"/>
            </a:rPr>
            <a:t>Ταξινόμηση</a:t>
          </a:r>
          <a:r>
            <a:rPr lang="el-GR" sz="1800" dirty="0" smtClean="0"/>
            <a:t>)</a:t>
          </a:r>
          <a:endParaRPr lang="el-GR" sz="1800" dirty="0"/>
        </a:p>
      </dgm:t>
    </dgm:pt>
    <dgm:pt modelId="{AFD6169D-8D69-43CF-AC64-6C86548FAB42}" type="parTrans" cxnId="{61F174E1-DA84-4ECD-93E9-E888E2D5E8F6}">
      <dgm:prSet/>
      <dgm:spPr/>
      <dgm:t>
        <a:bodyPr/>
        <a:lstStyle/>
        <a:p>
          <a:endParaRPr lang="el-GR"/>
        </a:p>
      </dgm:t>
    </dgm:pt>
    <dgm:pt modelId="{DE4EBEE6-884E-45F0-A1B6-F15610B40EE0}" type="sibTrans" cxnId="{61F174E1-DA84-4ECD-93E9-E888E2D5E8F6}">
      <dgm:prSet/>
      <dgm:spPr/>
      <dgm:t>
        <a:bodyPr/>
        <a:lstStyle/>
        <a:p>
          <a:endParaRPr lang="el-GR"/>
        </a:p>
      </dgm:t>
    </dgm:pt>
    <dgm:pt modelId="{FD049B4B-C68D-42AD-82E1-1AA813F6D7F2}">
      <dgm:prSet phldrT="[Text]" custT="1"/>
      <dgm:spPr/>
      <dgm:t>
        <a:bodyPr/>
        <a:lstStyle/>
        <a:p>
          <a:r>
            <a:rPr lang="en-US" sz="1800" b="1" dirty="0" smtClean="0">
              <a:latin typeface="Comic Sans MS" pitchFamily="66" charset="0"/>
            </a:rPr>
            <a:t>Regression</a:t>
          </a:r>
          <a:endParaRPr lang="el-GR" sz="1800" b="1" dirty="0" smtClean="0">
            <a:latin typeface="Comic Sans MS" pitchFamily="66" charset="0"/>
          </a:endParaRPr>
        </a:p>
        <a:p>
          <a:r>
            <a:rPr lang="el-GR" sz="1800" b="1" dirty="0" smtClean="0">
              <a:latin typeface="Comic Sans MS" pitchFamily="66" charset="0"/>
            </a:rPr>
            <a:t>(</a:t>
          </a:r>
          <a:r>
            <a:rPr lang="el-GR" sz="1600" b="1" dirty="0" smtClean="0">
              <a:latin typeface="Comic Sans MS" pitchFamily="66" charset="0"/>
            </a:rPr>
            <a:t>Παλινδρόμηση)</a:t>
          </a:r>
          <a:endParaRPr lang="el-GR" sz="1600" b="1" dirty="0">
            <a:latin typeface="Comic Sans MS" pitchFamily="66" charset="0"/>
          </a:endParaRPr>
        </a:p>
      </dgm:t>
    </dgm:pt>
    <dgm:pt modelId="{F4BC2FBA-9540-443E-89A3-E5BB3CBE8B87}" type="parTrans" cxnId="{CF375D3C-8209-42AF-9162-8680C1E8C74B}">
      <dgm:prSet/>
      <dgm:spPr/>
      <dgm:t>
        <a:bodyPr/>
        <a:lstStyle/>
        <a:p>
          <a:endParaRPr lang="el-GR"/>
        </a:p>
      </dgm:t>
    </dgm:pt>
    <dgm:pt modelId="{2C658EE6-4F7D-4612-93E5-1A28F9ABDBDD}" type="sibTrans" cxnId="{CF375D3C-8209-42AF-9162-8680C1E8C74B}">
      <dgm:prSet/>
      <dgm:spPr/>
      <dgm:t>
        <a:bodyPr/>
        <a:lstStyle/>
        <a:p>
          <a:endParaRPr lang="el-GR"/>
        </a:p>
      </dgm:t>
    </dgm:pt>
    <dgm:pt modelId="{279631C4-778B-47AA-822A-7A49199D1642}">
      <dgm:prSet phldrT="[Text]" custT="1"/>
      <dgm:spPr/>
      <dgm:t>
        <a:bodyPr/>
        <a:lstStyle/>
        <a:p>
          <a:r>
            <a:rPr lang="en-US" sz="1800" b="1" dirty="0" smtClean="0">
              <a:latin typeface="Comic Sans MS" pitchFamily="66" charset="0"/>
            </a:rPr>
            <a:t>Clustering</a:t>
          </a:r>
          <a:endParaRPr lang="el-GR" sz="1800" b="1" dirty="0" smtClean="0">
            <a:latin typeface="Comic Sans MS" pitchFamily="66" charset="0"/>
          </a:endParaRPr>
        </a:p>
        <a:p>
          <a:r>
            <a:rPr lang="el-GR" sz="1800" b="1" dirty="0" smtClean="0">
              <a:latin typeface="Comic Sans MS" pitchFamily="66" charset="0"/>
            </a:rPr>
            <a:t>(Ομαδοποίηση)</a:t>
          </a:r>
          <a:endParaRPr lang="el-GR" sz="1800" b="1" dirty="0">
            <a:latin typeface="Comic Sans MS" pitchFamily="66" charset="0"/>
          </a:endParaRPr>
        </a:p>
      </dgm:t>
    </dgm:pt>
    <dgm:pt modelId="{ABB22D5B-EB8C-438C-B3B7-1D91F15A6111}" type="parTrans" cxnId="{21FC3D3B-25B8-47DB-BBEA-EBA739AE4720}">
      <dgm:prSet/>
      <dgm:spPr/>
      <dgm:t>
        <a:bodyPr/>
        <a:lstStyle/>
        <a:p>
          <a:endParaRPr lang="el-GR"/>
        </a:p>
      </dgm:t>
    </dgm:pt>
    <dgm:pt modelId="{835FDE32-DCFA-43B3-B658-1CD09B39A906}" type="sibTrans" cxnId="{21FC3D3B-25B8-47DB-BBEA-EBA739AE4720}">
      <dgm:prSet/>
      <dgm:spPr/>
      <dgm:t>
        <a:bodyPr/>
        <a:lstStyle/>
        <a:p>
          <a:endParaRPr lang="el-GR"/>
        </a:p>
      </dgm:t>
    </dgm:pt>
    <dgm:pt modelId="{B38C8C0A-168C-4EE2-B778-43574C3DAF17}">
      <dgm:prSet phldrT="[Text]" custT="1"/>
      <dgm:spPr/>
      <dgm:t>
        <a:bodyPr/>
        <a:lstStyle/>
        <a:p>
          <a:r>
            <a:rPr lang="en-US" sz="1800" b="1" dirty="0" smtClean="0">
              <a:latin typeface="Comic Sans MS" pitchFamily="66" charset="0"/>
            </a:rPr>
            <a:t>Association</a:t>
          </a:r>
          <a:endParaRPr lang="el-GR" sz="1800" b="1" dirty="0" smtClean="0">
            <a:latin typeface="Comic Sans MS" pitchFamily="66" charset="0"/>
          </a:endParaRPr>
        </a:p>
        <a:p>
          <a:r>
            <a:rPr lang="el-GR" sz="1800" b="1" dirty="0" smtClean="0">
              <a:latin typeface="Comic Sans MS" pitchFamily="66" charset="0"/>
            </a:rPr>
            <a:t>(Συσχέτιση)</a:t>
          </a:r>
          <a:endParaRPr lang="el-GR" sz="1100" b="1" dirty="0">
            <a:latin typeface="Comic Sans MS" pitchFamily="66" charset="0"/>
          </a:endParaRPr>
        </a:p>
      </dgm:t>
    </dgm:pt>
    <dgm:pt modelId="{47A33CD7-1CB3-4EAF-B844-639291708109}" type="parTrans" cxnId="{91F59166-3A42-4C7F-A673-3C2987710755}">
      <dgm:prSet/>
      <dgm:spPr/>
      <dgm:t>
        <a:bodyPr/>
        <a:lstStyle/>
        <a:p>
          <a:endParaRPr lang="el-GR"/>
        </a:p>
      </dgm:t>
    </dgm:pt>
    <dgm:pt modelId="{96AFFFD1-1FFF-43F0-BDA9-AB8FA39CF0D9}" type="sibTrans" cxnId="{91F59166-3A42-4C7F-A673-3C2987710755}">
      <dgm:prSet/>
      <dgm:spPr/>
      <dgm:t>
        <a:bodyPr/>
        <a:lstStyle/>
        <a:p>
          <a:endParaRPr lang="el-GR"/>
        </a:p>
      </dgm:t>
    </dgm:pt>
    <dgm:pt modelId="{E2B5F895-1829-45A4-B4BE-7224A2FF14A2}" type="pres">
      <dgm:prSet presAssocID="{80B1CFC3-B91C-49B1-9F12-B73B09CEEA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l-GR"/>
        </a:p>
      </dgm:t>
    </dgm:pt>
    <dgm:pt modelId="{0B632ACA-6CEF-4266-8705-898BCA3AD634}" type="pres">
      <dgm:prSet presAssocID="{3041F7F7-A543-4A80-961D-F1BFC31D9408}" presName="hierRoot1" presStyleCnt="0">
        <dgm:presLayoutVars>
          <dgm:hierBranch val="init"/>
        </dgm:presLayoutVars>
      </dgm:prSet>
      <dgm:spPr/>
    </dgm:pt>
    <dgm:pt modelId="{455CA96A-9B64-4E9C-9323-63FC697BE198}" type="pres">
      <dgm:prSet presAssocID="{3041F7F7-A543-4A80-961D-F1BFC31D9408}" presName="rootComposite1" presStyleCnt="0"/>
      <dgm:spPr/>
    </dgm:pt>
    <dgm:pt modelId="{EC945EEF-121A-455C-9DE6-580CBB52E61A}" type="pres">
      <dgm:prSet presAssocID="{3041F7F7-A543-4A80-961D-F1BFC31D9408}" presName="rootText1" presStyleLbl="node0" presStyleIdx="0" presStyleCnt="1" custScaleX="193365" custScaleY="91862" custLinFactNeighborX="-1576" custLinFactNeighborY="-8781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75CF91C6-F0C9-47D3-A6A4-07CB08451C07}" type="pres">
      <dgm:prSet presAssocID="{3041F7F7-A543-4A80-961D-F1BFC31D9408}" presName="rootConnector1" presStyleLbl="node1" presStyleIdx="0" presStyleCnt="0"/>
      <dgm:spPr/>
      <dgm:t>
        <a:bodyPr/>
        <a:lstStyle/>
        <a:p>
          <a:endParaRPr lang="el-GR"/>
        </a:p>
      </dgm:t>
    </dgm:pt>
    <dgm:pt modelId="{E917700E-EEB7-44F9-80FD-131F8ECB9F3E}" type="pres">
      <dgm:prSet presAssocID="{3041F7F7-A543-4A80-961D-F1BFC31D9408}" presName="hierChild2" presStyleCnt="0"/>
      <dgm:spPr/>
    </dgm:pt>
    <dgm:pt modelId="{B844237E-FFC4-4083-91DA-54DEA1BD1DF1}" type="pres">
      <dgm:prSet presAssocID="{9CB3B67C-FAC2-49BB-B743-26D5FCFC2749}" presName="Name37" presStyleLbl="parChTrans1D2" presStyleIdx="0" presStyleCnt="2"/>
      <dgm:spPr/>
      <dgm:t>
        <a:bodyPr/>
        <a:lstStyle/>
        <a:p>
          <a:endParaRPr lang="el-GR"/>
        </a:p>
      </dgm:t>
    </dgm:pt>
    <dgm:pt modelId="{640456D4-81EF-4AFF-B359-DE914B373C5E}" type="pres">
      <dgm:prSet presAssocID="{CE7791E0-4313-4F3D-838D-7CC3CC712FDD}" presName="hierRoot2" presStyleCnt="0">
        <dgm:presLayoutVars>
          <dgm:hierBranch val="init"/>
        </dgm:presLayoutVars>
      </dgm:prSet>
      <dgm:spPr/>
    </dgm:pt>
    <dgm:pt modelId="{EBD3576C-1DC1-428C-8E06-18ADE6380E4B}" type="pres">
      <dgm:prSet presAssocID="{CE7791E0-4313-4F3D-838D-7CC3CC712FDD}" presName="rootComposite" presStyleCnt="0"/>
      <dgm:spPr/>
    </dgm:pt>
    <dgm:pt modelId="{E7FB4ECD-3DDC-451B-ABF2-2CB004F5195F}" type="pres">
      <dgm:prSet presAssocID="{CE7791E0-4313-4F3D-838D-7CC3CC712FDD}" presName="rootText" presStyleLbl="node2" presStyleIdx="0" presStyleCnt="2" custScaleX="168520" custScaleY="115052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41764ECD-6DD7-4D3F-9869-97027DFC922E}" type="pres">
      <dgm:prSet presAssocID="{CE7791E0-4313-4F3D-838D-7CC3CC712FDD}" presName="rootConnector" presStyleLbl="node2" presStyleIdx="0" presStyleCnt="2"/>
      <dgm:spPr/>
      <dgm:t>
        <a:bodyPr/>
        <a:lstStyle/>
        <a:p>
          <a:endParaRPr lang="el-GR"/>
        </a:p>
      </dgm:t>
    </dgm:pt>
    <dgm:pt modelId="{EE0B9A76-2518-4726-833D-70FD2455FA5A}" type="pres">
      <dgm:prSet presAssocID="{CE7791E0-4313-4F3D-838D-7CC3CC712FDD}" presName="hierChild4" presStyleCnt="0"/>
      <dgm:spPr/>
    </dgm:pt>
    <dgm:pt modelId="{07B170C7-6C18-4831-895E-2F6958911C6E}" type="pres">
      <dgm:prSet presAssocID="{AFD6169D-8D69-43CF-AC64-6C86548FAB42}" presName="Name37" presStyleLbl="parChTrans1D3" presStyleIdx="0" presStyleCnt="4"/>
      <dgm:spPr/>
      <dgm:t>
        <a:bodyPr/>
        <a:lstStyle/>
        <a:p>
          <a:endParaRPr lang="el-GR"/>
        </a:p>
      </dgm:t>
    </dgm:pt>
    <dgm:pt modelId="{3DF18B78-4EF5-4031-9641-E7A2C8BE80DF}" type="pres">
      <dgm:prSet presAssocID="{A7C3F2B5-280F-433F-8907-9F05392C2032}" presName="hierRoot2" presStyleCnt="0">
        <dgm:presLayoutVars>
          <dgm:hierBranch val="init"/>
        </dgm:presLayoutVars>
      </dgm:prSet>
      <dgm:spPr/>
    </dgm:pt>
    <dgm:pt modelId="{19264851-0B39-4FD5-B79F-396E444DC468}" type="pres">
      <dgm:prSet presAssocID="{A7C3F2B5-280F-433F-8907-9F05392C2032}" presName="rootComposite" presStyleCnt="0"/>
      <dgm:spPr/>
    </dgm:pt>
    <dgm:pt modelId="{FAA4496E-652E-4DA1-8B9A-6069540BD817}" type="pres">
      <dgm:prSet presAssocID="{A7C3F2B5-280F-433F-8907-9F05392C2032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71465FDF-30B9-4B9F-AB37-985F779B39E9}" type="pres">
      <dgm:prSet presAssocID="{A7C3F2B5-280F-433F-8907-9F05392C2032}" presName="rootConnector" presStyleLbl="node3" presStyleIdx="0" presStyleCnt="4"/>
      <dgm:spPr/>
      <dgm:t>
        <a:bodyPr/>
        <a:lstStyle/>
        <a:p>
          <a:endParaRPr lang="el-GR"/>
        </a:p>
      </dgm:t>
    </dgm:pt>
    <dgm:pt modelId="{46065472-8396-421C-BFFF-D925965F8DFB}" type="pres">
      <dgm:prSet presAssocID="{A7C3F2B5-280F-433F-8907-9F05392C2032}" presName="hierChild4" presStyleCnt="0"/>
      <dgm:spPr/>
    </dgm:pt>
    <dgm:pt modelId="{4D368A69-C885-4C2B-8B3E-F7EFE40FC1DD}" type="pres">
      <dgm:prSet presAssocID="{A7C3F2B5-280F-433F-8907-9F05392C2032}" presName="hierChild5" presStyleCnt="0"/>
      <dgm:spPr/>
    </dgm:pt>
    <dgm:pt modelId="{3EF2FD54-4A56-4766-B390-10879132EFE5}" type="pres">
      <dgm:prSet presAssocID="{F4BC2FBA-9540-443E-89A3-E5BB3CBE8B87}" presName="Name37" presStyleLbl="parChTrans1D3" presStyleIdx="1" presStyleCnt="4"/>
      <dgm:spPr/>
      <dgm:t>
        <a:bodyPr/>
        <a:lstStyle/>
        <a:p>
          <a:endParaRPr lang="el-GR"/>
        </a:p>
      </dgm:t>
    </dgm:pt>
    <dgm:pt modelId="{33BE176A-3B93-433F-88E2-B37A44A8AD01}" type="pres">
      <dgm:prSet presAssocID="{FD049B4B-C68D-42AD-82E1-1AA813F6D7F2}" presName="hierRoot2" presStyleCnt="0">
        <dgm:presLayoutVars>
          <dgm:hierBranch val="init"/>
        </dgm:presLayoutVars>
      </dgm:prSet>
      <dgm:spPr/>
    </dgm:pt>
    <dgm:pt modelId="{D242DC51-0D26-4573-A460-613B2184A3AB}" type="pres">
      <dgm:prSet presAssocID="{FD049B4B-C68D-42AD-82E1-1AA813F6D7F2}" presName="rootComposite" presStyleCnt="0"/>
      <dgm:spPr/>
    </dgm:pt>
    <dgm:pt modelId="{F7D29054-96F6-4946-BE48-7DCE54579932}" type="pres">
      <dgm:prSet presAssocID="{FD049B4B-C68D-42AD-82E1-1AA813F6D7F2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E167BAA4-7B46-40E0-A645-3D3D9A2CB08B}" type="pres">
      <dgm:prSet presAssocID="{FD049B4B-C68D-42AD-82E1-1AA813F6D7F2}" presName="rootConnector" presStyleLbl="node3" presStyleIdx="1" presStyleCnt="4"/>
      <dgm:spPr/>
      <dgm:t>
        <a:bodyPr/>
        <a:lstStyle/>
        <a:p>
          <a:endParaRPr lang="el-GR"/>
        </a:p>
      </dgm:t>
    </dgm:pt>
    <dgm:pt modelId="{15D5D329-D32E-4853-A95F-BF0E1A148E11}" type="pres">
      <dgm:prSet presAssocID="{FD049B4B-C68D-42AD-82E1-1AA813F6D7F2}" presName="hierChild4" presStyleCnt="0"/>
      <dgm:spPr/>
    </dgm:pt>
    <dgm:pt modelId="{B0DF717D-190D-471E-A3DC-510511AC6971}" type="pres">
      <dgm:prSet presAssocID="{FD049B4B-C68D-42AD-82E1-1AA813F6D7F2}" presName="hierChild5" presStyleCnt="0"/>
      <dgm:spPr/>
    </dgm:pt>
    <dgm:pt modelId="{2F8AB998-5A3E-4EE3-8946-BBBE46B5FAB9}" type="pres">
      <dgm:prSet presAssocID="{CE7791E0-4313-4F3D-838D-7CC3CC712FDD}" presName="hierChild5" presStyleCnt="0"/>
      <dgm:spPr/>
    </dgm:pt>
    <dgm:pt modelId="{5E90FBD0-6B22-4ED5-80A7-579966C09572}" type="pres">
      <dgm:prSet presAssocID="{24A02013-46AD-4464-8D1C-0AA739E4CDB3}" presName="Name37" presStyleLbl="parChTrans1D2" presStyleIdx="1" presStyleCnt="2"/>
      <dgm:spPr/>
      <dgm:t>
        <a:bodyPr/>
        <a:lstStyle/>
        <a:p>
          <a:endParaRPr lang="el-GR"/>
        </a:p>
      </dgm:t>
    </dgm:pt>
    <dgm:pt modelId="{B9221C02-D71A-4EED-9AFA-1551082D0CC1}" type="pres">
      <dgm:prSet presAssocID="{0ADEF655-D6AB-44A0-85BA-BC2BE7AB9CD6}" presName="hierRoot2" presStyleCnt="0">
        <dgm:presLayoutVars>
          <dgm:hierBranch val="init"/>
        </dgm:presLayoutVars>
      </dgm:prSet>
      <dgm:spPr/>
    </dgm:pt>
    <dgm:pt modelId="{265110B2-936E-48BB-B466-8E766F73EFBD}" type="pres">
      <dgm:prSet presAssocID="{0ADEF655-D6AB-44A0-85BA-BC2BE7AB9CD6}" presName="rootComposite" presStyleCnt="0"/>
      <dgm:spPr/>
    </dgm:pt>
    <dgm:pt modelId="{6613E1C2-3003-4DE7-A85A-182ABBD76929}" type="pres">
      <dgm:prSet presAssocID="{0ADEF655-D6AB-44A0-85BA-BC2BE7AB9CD6}" presName="rootText" presStyleLbl="node2" presStyleIdx="1" presStyleCnt="2" custScaleX="163602" custScaleY="107503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FE5E97F1-0E8D-4204-ADE9-13454EF322A2}" type="pres">
      <dgm:prSet presAssocID="{0ADEF655-D6AB-44A0-85BA-BC2BE7AB9CD6}" presName="rootConnector" presStyleLbl="node2" presStyleIdx="1" presStyleCnt="2"/>
      <dgm:spPr/>
      <dgm:t>
        <a:bodyPr/>
        <a:lstStyle/>
        <a:p>
          <a:endParaRPr lang="el-GR"/>
        </a:p>
      </dgm:t>
    </dgm:pt>
    <dgm:pt modelId="{F1390B6B-E020-4644-9D6D-A9F589FFE376}" type="pres">
      <dgm:prSet presAssocID="{0ADEF655-D6AB-44A0-85BA-BC2BE7AB9CD6}" presName="hierChild4" presStyleCnt="0"/>
      <dgm:spPr/>
    </dgm:pt>
    <dgm:pt modelId="{5C7B3BAD-3DDD-41DB-ABDC-8A94E14B52C6}" type="pres">
      <dgm:prSet presAssocID="{ABB22D5B-EB8C-438C-B3B7-1D91F15A6111}" presName="Name37" presStyleLbl="parChTrans1D3" presStyleIdx="2" presStyleCnt="4"/>
      <dgm:spPr/>
      <dgm:t>
        <a:bodyPr/>
        <a:lstStyle/>
        <a:p>
          <a:endParaRPr lang="el-GR"/>
        </a:p>
      </dgm:t>
    </dgm:pt>
    <dgm:pt modelId="{DE695F80-6A18-4683-ADBE-32D8C8BC60ED}" type="pres">
      <dgm:prSet presAssocID="{279631C4-778B-47AA-822A-7A49199D1642}" presName="hierRoot2" presStyleCnt="0">
        <dgm:presLayoutVars>
          <dgm:hierBranch val="init"/>
        </dgm:presLayoutVars>
      </dgm:prSet>
      <dgm:spPr/>
    </dgm:pt>
    <dgm:pt modelId="{7375BAD2-0A5E-4ED9-9AA7-437B7B330F3C}" type="pres">
      <dgm:prSet presAssocID="{279631C4-778B-47AA-822A-7A49199D1642}" presName="rootComposite" presStyleCnt="0"/>
      <dgm:spPr/>
    </dgm:pt>
    <dgm:pt modelId="{1FDCA962-B67C-4790-B6B8-864947FD8FB2}" type="pres">
      <dgm:prSet presAssocID="{279631C4-778B-47AA-822A-7A49199D1642}" presName="rootText" presStyleLbl="node3" presStyleIdx="2" presStyleCnt="4" custScaleX="124012" custScaleY="102479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76AB1F7D-A294-4D91-8732-0C8202BBC545}" type="pres">
      <dgm:prSet presAssocID="{279631C4-778B-47AA-822A-7A49199D1642}" presName="rootConnector" presStyleLbl="node3" presStyleIdx="2" presStyleCnt="4"/>
      <dgm:spPr/>
      <dgm:t>
        <a:bodyPr/>
        <a:lstStyle/>
        <a:p>
          <a:endParaRPr lang="el-GR"/>
        </a:p>
      </dgm:t>
    </dgm:pt>
    <dgm:pt modelId="{8E33E0C5-F8DB-45EF-94F1-94DA75925643}" type="pres">
      <dgm:prSet presAssocID="{279631C4-778B-47AA-822A-7A49199D1642}" presName="hierChild4" presStyleCnt="0"/>
      <dgm:spPr/>
    </dgm:pt>
    <dgm:pt modelId="{842A4E71-9FB4-4B2F-BFDD-4814A8F3CE0A}" type="pres">
      <dgm:prSet presAssocID="{279631C4-778B-47AA-822A-7A49199D1642}" presName="hierChild5" presStyleCnt="0"/>
      <dgm:spPr/>
    </dgm:pt>
    <dgm:pt modelId="{C09D50A4-0323-436C-ACF2-38459671A1BC}" type="pres">
      <dgm:prSet presAssocID="{47A33CD7-1CB3-4EAF-B844-639291708109}" presName="Name37" presStyleLbl="parChTrans1D3" presStyleIdx="3" presStyleCnt="4"/>
      <dgm:spPr/>
      <dgm:t>
        <a:bodyPr/>
        <a:lstStyle/>
        <a:p>
          <a:endParaRPr lang="el-GR"/>
        </a:p>
      </dgm:t>
    </dgm:pt>
    <dgm:pt modelId="{E858961C-071C-44B4-891A-25E63F2095B8}" type="pres">
      <dgm:prSet presAssocID="{B38C8C0A-168C-4EE2-B778-43574C3DAF17}" presName="hierRoot2" presStyleCnt="0">
        <dgm:presLayoutVars>
          <dgm:hierBranch val="init"/>
        </dgm:presLayoutVars>
      </dgm:prSet>
      <dgm:spPr/>
    </dgm:pt>
    <dgm:pt modelId="{A4A69EFC-3BCB-4C56-95F1-D274620F580C}" type="pres">
      <dgm:prSet presAssocID="{B38C8C0A-168C-4EE2-B778-43574C3DAF17}" presName="rootComposite" presStyleCnt="0"/>
      <dgm:spPr/>
    </dgm:pt>
    <dgm:pt modelId="{91AB051B-81A3-4727-8EA7-D9E5DDAAE493}" type="pres">
      <dgm:prSet presAssocID="{B38C8C0A-168C-4EE2-B778-43574C3DAF17}" presName="rootText" presStyleLbl="node3" presStyleIdx="3" presStyleCnt="4" custLinFactNeighborX="-1597" custLinFactNeighborY="2036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B1E7D1AE-EB36-4CE6-8A59-BA188F4443D5}" type="pres">
      <dgm:prSet presAssocID="{B38C8C0A-168C-4EE2-B778-43574C3DAF17}" presName="rootConnector" presStyleLbl="node3" presStyleIdx="3" presStyleCnt="4"/>
      <dgm:spPr/>
      <dgm:t>
        <a:bodyPr/>
        <a:lstStyle/>
        <a:p>
          <a:endParaRPr lang="el-GR"/>
        </a:p>
      </dgm:t>
    </dgm:pt>
    <dgm:pt modelId="{C4A77B6E-D2AA-4EF4-A818-269B088A0A2C}" type="pres">
      <dgm:prSet presAssocID="{B38C8C0A-168C-4EE2-B778-43574C3DAF17}" presName="hierChild4" presStyleCnt="0"/>
      <dgm:spPr/>
    </dgm:pt>
    <dgm:pt modelId="{3B337443-A4A6-4956-95C7-6CF6A0A85395}" type="pres">
      <dgm:prSet presAssocID="{B38C8C0A-168C-4EE2-B778-43574C3DAF17}" presName="hierChild5" presStyleCnt="0"/>
      <dgm:spPr/>
    </dgm:pt>
    <dgm:pt modelId="{8407F3A9-1A8D-4873-9983-BDCBDBB20324}" type="pres">
      <dgm:prSet presAssocID="{0ADEF655-D6AB-44A0-85BA-BC2BE7AB9CD6}" presName="hierChild5" presStyleCnt="0"/>
      <dgm:spPr/>
    </dgm:pt>
    <dgm:pt modelId="{40E91F34-9E5A-42E0-BE3F-95F507CCFAB0}" type="pres">
      <dgm:prSet presAssocID="{3041F7F7-A543-4A80-961D-F1BFC31D9408}" presName="hierChild3" presStyleCnt="0"/>
      <dgm:spPr/>
    </dgm:pt>
  </dgm:ptLst>
  <dgm:cxnLst>
    <dgm:cxn modelId="{D80F3B7A-20E1-47FA-8457-FDD5D737DB04}" type="presOf" srcId="{3041F7F7-A543-4A80-961D-F1BFC31D9408}" destId="{75CF91C6-F0C9-47D3-A6A4-07CB08451C07}" srcOrd="1" destOrd="0" presId="urn:microsoft.com/office/officeart/2005/8/layout/orgChart1"/>
    <dgm:cxn modelId="{3DE8EE70-22C4-452D-BAF6-72FF5EBE2F2A}" type="presOf" srcId="{FD049B4B-C68D-42AD-82E1-1AA813F6D7F2}" destId="{F7D29054-96F6-4946-BE48-7DCE54579932}" srcOrd="0" destOrd="0" presId="urn:microsoft.com/office/officeart/2005/8/layout/orgChart1"/>
    <dgm:cxn modelId="{5BA92EDF-31DB-40DE-8D72-F0E4FF9449FD}" srcId="{3041F7F7-A543-4A80-961D-F1BFC31D9408}" destId="{CE7791E0-4313-4F3D-838D-7CC3CC712FDD}" srcOrd="0" destOrd="0" parTransId="{9CB3B67C-FAC2-49BB-B743-26D5FCFC2749}" sibTransId="{734D0FAF-00E9-45E2-8277-234E4131F405}"/>
    <dgm:cxn modelId="{91F59166-3A42-4C7F-A673-3C2987710755}" srcId="{0ADEF655-D6AB-44A0-85BA-BC2BE7AB9CD6}" destId="{B38C8C0A-168C-4EE2-B778-43574C3DAF17}" srcOrd="1" destOrd="0" parTransId="{47A33CD7-1CB3-4EAF-B844-639291708109}" sibTransId="{96AFFFD1-1FFF-43F0-BDA9-AB8FA39CF0D9}"/>
    <dgm:cxn modelId="{A3BE2BBA-0253-4E4C-A060-BA08F3FAE1D0}" type="presOf" srcId="{B38C8C0A-168C-4EE2-B778-43574C3DAF17}" destId="{91AB051B-81A3-4727-8EA7-D9E5DDAAE493}" srcOrd="0" destOrd="0" presId="urn:microsoft.com/office/officeart/2005/8/layout/orgChart1"/>
    <dgm:cxn modelId="{505BB8AC-B350-4EF1-A759-5DAD31481CB3}" type="presOf" srcId="{47A33CD7-1CB3-4EAF-B844-639291708109}" destId="{C09D50A4-0323-436C-ACF2-38459671A1BC}" srcOrd="0" destOrd="0" presId="urn:microsoft.com/office/officeart/2005/8/layout/orgChart1"/>
    <dgm:cxn modelId="{21FC3D3B-25B8-47DB-BBEA-EBA739AE4720}" srcId="{0ADEF655-D6AB-44A0-85BA-BC2BE7AB9CD6}" destId="{279631C4-778B-47AA-822A-7A49199D1642}" srcOrd="0" destOrd="0" parTransId="{ABB22D5B-EB8C-438C-B3B7-1D91F15A6111}" sibTransId="{835FDE32-DCFA-43B3-B658-1CD09B39A906}"/>
    <dgm:cxn modelId="{2ACBD3FC-10C5-4565-A89D-71D87907F676}" type="presOf" srcId="{0ADEF655-D6AB-44A0-85BA-BC2BE7AB9CD6}" destId="{FE5E97F1-0E8D-4204-ADE9-13454EF322A2}" srcOrd="1" destOrd="0" presId="urn:microsoft.com/office/officeart/2005/8/layout/orgChart1"/>
    <dgm:cxn modelId="{4867E699-83FC-4CFD-B736-7ECF615D1C09}" type="presOf" srcId="{B38C8C0A-168C-4EE2-B778-43574C3DAF17}" destId="{B1E7D1AE-EB36-4CE6-8A59-BA188F4443D5}" srcOrd="1" destOrd="0" presId="urn:microsoft.com/office/officeart/2005/8/layout/orgChart1"/>
    <dgm:cxn modelId="{5A871961-F98B-4BC2-99A3-A9B4EEEC37F3}" type="presOf" srcId="{279631C4-778B-47AA-822A-7A49199D1642}" destId="{1FDCA962-B67C-4790-B6B8-864947FD8FB2}" srcOrd="0" destOrd="0" presId="urn:microsoft.com/office/officeart/2005/8/layout/orgChart1"/>
    <dgm:cxn modelId="{01CB7D38-AF3D-477C-9BBD-EB155B0064A1}" type="presOf" srcId="{9CB3B67C-FAC2-49BB-B743-26D5FCFC2749}" destId="{B844237E-FFC4-4083-91DA-54DEA1BD1DF1}" srcOrd="0" destOrd="0" presId="urn:microsoft.com/office/officeart/2005/8/layout/orgChart1"/>
    <dgm:cxn modelId="{EC5AA4BA-38D1-47A0-A966-69264FDFE996}" type="presOf" srcId="{AFD6169D-8D69-43CF-AC64-6C86548FAB42}" destId="{07B170C7-6C18-4831-895E-2F6958911C6E}" srcOrd="0" destOrd="0" presId="urn:microsoft.com/office/officeart/2005/8/layout/orgChart1"/>
    <dgm:cxn modelId="{CBBB7D44-BCC1-41C5-BB7D-44E65A9F46B7}" type="presOf" srcId="{A7C3F2B5-280F-433F-8907-9F05392C2032}" destId="{71465FDF-30B9-4B9F-AB37-985F779B39E9}" srcOrd="1" destOrd="0" presId="urn:microsoft.com/office/officeart/2005/8/layout/orgChart1"/>
    <dgm:cxn modelId="{58B8DDFA-11A3-409A-AE90-BE2FB07EFC27}" type="presOf" srcId="{3041F7F7-A543-4A80-961D-F1BFC31D9408}" destId="{EC945EEF-121A-455C-9DE6-580CBB52E61A}" srcOrd="0" destOrd="0" presId="urn:microsoft.com/office/officeart/2005/8/layout/orgChart1"/>
    <dgm:cxn modelId="{F452AA5E-BD29-46FE-A9BB-4F3A6CAE089E}" type="presOf" srcId="{A7C3F2B5-280F-433F-8907-9F05392C2032}" destId="{FAA4496E-652E-4DA1-8B9A-6069540BD817}" srcOrd="0" destOrd="0" presId="urn:microsoft.com/office/officeart/2005/8/layout/orgChart1"/>
    <dgm:cxn modelId="{E6FA8A3A-62B3-4C70-A96C-8643FE723505}" type="presOf" srcId="{80B1CFC3-B91C-49B1-9F12-B73B09CEEAC4}" destId="{E2B5F895-1829-45A4-B4BE-7224A2FF14A2}" srcOrd="0" destOrd="0" presId="urn:microsoft.com/office/officeart/2005/8/layout/orgChart1"/>
    <dgm:cxn modelId="{28F2A9AD-5B87-46CD-B938-DF711C2E7A3B}" type="presOf" srcId="{F4BC2FBA-9540-443E-89A3-E5BB3CBE8B87}" destId="{3EF2FD54-4A56-4766-B390-10879132EFE5}" srcOrd="0" destOrd="0" presId="urn:microsoft.com/office/officeart/2005/8/layout/orgChart1"/>
    <dgm:cxn modelId="{AD6CBB3D-2154-453A-BB19-6788B20DBBF8}" type="presOf" srcId="{ABB22D5B-EB8C-438C-B3B7-1D91F15A6111}" destId="{5C7B3BAD-3DDD-41DB-ABDC-8A94E14B52C6}" srcOrd="0" destOrd="0" presId="urn:microsoft.com/office/officeart/2005/8/layout/orgChart1"/>
    <dgm:cxn modelId="{21355A81-9E9A-4779-A4E8-86DF4F774558}" type="presOf" srcId="{CE7791E0-4313-4F3D-838D-7CC3CC712FDD}" destId="{E7FB4ECD-3DDC-451B-ABF2-2CB004F5195F}" srcOrd="0" destOrd="0" presId="urn:microsoft.com/office/officeart/2005/8/layout/orgChart1"/>
    <dgm:cxn modelId="{2AD55B9D-68A7-41CB-8F1E-F76F89561042}" srcId="{80B1CFC3-B91C-49B1-9F12-B73B09CEEAC4}" destId="{3041F7F7-A543-4A80-961D-F1BFC31D9408}" srcOrd="0" destOrd="0" parTransId="{50A5A331-78B5-4304-BA50-ADAC4BC3941A}" sibTransId="{83BC6B1E-1EE7-4471-AB8B-AFFE2F36DC4C}"/>
    <dgm:cxn modelId="{6C49BA2E-2B46-4402-845B-6F8216671DC9}" type="presOf" srcId="{FD049B4B-C68D-42AD-82E1-1AA813F6D7F2}" destId="{E167BAA4-7B46-40E0-A645-3D3D9A2CB08B}" srcOrd="1" destOrd="0" presId="urn:microsoft.com/office/officeart/2005/8/layout/orgChart1"/>
    <dgm:cxn modelId="{CF375D3C-8209-42AF-9162-8680C1E8C74B}" srcId="{CE7791E0-4313-4F3D-838D-7CC3CC712FDD}" destId="{FD049B4B-C68D-42AD-82E1-1AA813F6D7F2}" srcOrd="1" destOrd="0" parTransId="{F4BC2FBA-9540-443E-89A3-E5BB3CBE8B87}" sibTransId="{2C658EE6-4F7D-4612-93E5-1A28F9ABDBDD}"/>
    <dgm:cxn modelId="{E4303F88-6106-482C-97B4-6C8EDF249DC4}" type="presOf" srcId="{279631C4-778B-47AA-822A-7A49199D1642}" destId="{76AB1F7D-A294-4D91-8732-0C8202BBC545}" srcOrd="1" destOrd="0" presId="urn:microsoft.com/office/officeart/2005/8/layout/orgChart1"/>
    <dgm:cxn modelId="{3D6ADD07-9026-43E6-97AE-0E50538133C5}" type="presOf" srcId="{CE7791E0-4313-4F3D-838D-7CC3CC712FDD}" destId="{41764ECD-6DD7-4D3F-9869-97027DFC922E}" srcOrd="1" destOrd="0" presId="urn:microsoft.com/office/officeart/2005/8/layout/orgChart1"/>
    <dgm:cxn modelId="{BCD9CEEB-C205-4EA6-9A08-6A017E1AB24D}" type="presOf" srcId="{24A02013-46AD-4464-8D1C-0AA739E4CDB3}" destId="{5E90FBD0-6B22-4ED5-80A7-579966C09572}" srcOrd="0" destOrd="0" presId="urn:microsoft.com/office/officeart/2005/8/layout/orgChart1"/>
    <dgm:cxn modelId="{61F174E1-DA84-4ECD-93E9-E888E2D5E8F6}" srcId="{CE7791E0-4313-4F3D-838D-7CC3CC712FDD}" destId="{A7C3F2B5-280F-433F-8907-9F05392C2032}" srcOrd="0" destOrd="0" parTransId="{AFD6169D-8D69-43CF-AC64-6C86548FAB42}" sibTransId="{DE4EBEE6-884E-45F0-A1B6-F15610B40EE0}"/>
    <dgm:cxn modelId="{7842D7E3-A500-4E5B-B0AA-FFB3F3CE8CE1}" type="presOf" srcId="{0ADEF655-D6AB-44A0-85BA-BC2BE7AB9CD6}" destId="{6613E1C2-3003-4DE7-A85A-182ABBD76929}" srcOrd="0" destOrd="0" presId="urn:microsoft.com/office/officeart/2005/8/layout/orgChart1"/>
    <dgm:cxn modelId="{55A6ACA7-F66E-4B77-8979-F7FB2C484F01}" srcId="{3041F7F7-A543-4A80-961D-F1BFC31D9408}" destId="{0ADEF655-D6AB-44A0-85BA-BC2BE7AB9CD6}" srcOrd="1" destOrd="0" parTransId="{24A02013-46AD-4464-8D1C-0AA739E4CDB3}" sibTransId="{F5DA4882-B02A-4955-B6D4-31952E899FDB}"/>
    <dgm:cxn modelId="{D198CF18-AEF8-4DFA-912F-BDBDC45A1803}" type="presParOf" srcId="{E2B5F895-1829-45A4-B4BE-7224A2FF14A2}" destId="{0B632ACA-6CEF-4266-8705-898BCA3AD634}" srcOrd="0" destOrd="0" presId="urn:microsoft.com/office/officeart/2005/8/layout/orgChart1"/>
    <dgm:cxn modelId="{71900660-3C30-4101-8AE3-D0CAD3ECE6BC}" type="presParOf" srcId="{0B632ACA-6CEF-4266-8705-898BCA3AD634}" destId="{455CA96A-9B64-4E9C-9323-63FC697BE198}" srcOrd="0" destOrd="0" presId="urn:microsoft.com/office/officeart/2005/8/layout/orgChart1"/>
    <dgm:cxn modelId="{27CAF649-1009-4CDC-A8BF-DD447B41AEE5}" type="presParOf" srcId="{455CA96A-9B64-4E9C-9323-63FC697BE198}" destId="{EC945EEF-121A-455C-9DE6-580CBB52E61A}" srcOrd="0" destOrd="0" presId="urn:microsoft.com/office/officeart/2005/8/layout/orgChart1"/>
    <dgm:cxn modelId="{5F4DFE53-24B2-40FB-B16F-99946E509573}" type="presParOf" srcId="{455CA96A-9B64-4E9C-9323-63FC697BE198}" destId="{75CF91C6-F0C9-47D3-A6A4-07CB08451C07}" srcOrd="1" destOrd="0" presId="urn:microsoft.com/office/officeart/2005/8/layout/orgChart1"/>
    <dgm:cxn modelId="{C2352F22-73DB-4C20-9CB2-ACB17538F1EC}" type="presParOf" srcId="{0B632ACA-6CEF-4266-8705-898BCA3AD634}" destId="{E917700E-EEB7-44F9-80FD-131F8ECB9F3E}" srcOrd="1" destOrd="0" presId="urn:microsoft.com/office/officeart/2005/8/layout/orgChart1"/>
    <dgm:cxn modelId="{B0E24330-0274-4C00-8DFC-B72C9E5E010F}" type="presParOf" srcId="{E917700E-EEB7-44F9-80FD-131F8ECB9F3E}" destId="{B844237E-FFC4-4083-91DA-54DEA1BD1DF1}" srcOrd="0" destOrd="0" presId="urn:microsoft.com/office/officeart/2005/8/layout/orgChart1"/>
    <dgm:cxn modelId="{6EB493D8-6372-4D29-B082-08CECF486A47}" type="presParOf" srcId="{E917700E-EEB7-44F9-80FD-131F8ECB9F3E}" destId="{640456D4-81EF-4AFF-B359-DE914B373C5E}" srcOrd="1" destOrd="0" presId="urn:microsoft.com/office/officeart/2005/8/layout/orgChart1"/>
    <dgm:cxn modelId="{9EC09344-2C67-4A71-A4BC-27FA4DDEAF85}" type="presParOf" srcId="{640456D4-81EF-4AFF-B359-DE914B373C5E}" destId="{EBD3576C-1DC1-428C-8E06-18ADE6380E4B}" srcOrd="0" destOrd="0" presId="urn:microsoft.com/office/officeart/2005/8/layout/orgChart1"/>
    <dgm:cxn modelId="{B49ACA7B-A868-4F5C-948E-B22D9B8E5D15}" type="presParOf" srcId="{EBD3576C-1DC1-428C-8E06-18ADE6380E4B}" destId="{E7FB4ECD-3DDC-451B-ABF2-2CB004F5195F}" srcOrd="0" destOrd="0" presId="urn:microsoft.com/office/officeart/2005/8/layout/orgChart1"/>
    <dgm:cxn modelId="{AFF69ABE-F4D4-4229-8CEB-C14874558449}" type="presParOf" srcId="{EBD3576C-1DC1-428C-8E06-18ADE6380E4B}" destId="{41764ECD-6DD7-4D3F-9869-97027DFC922E}" srcOrd="1" destOrd="0" presId="urn:microsoft.com/office/officeart/2005/8/layout/orgChart1"/>
    <dgm:cxn modelId="{716BD2EE-561E-4B08-A0B6-1E2055AFA7A6}" type="presParOf" srcId="{640456D4-81EF-4AFF-B359-DE914B373C5E}" destId="{EE0B9A76-2518-4726-833D-70FD2455FA5A}" srcOrd="1" destOrd="0" presId="urn:microsoft.com/office/officeart/2005/8/layout/orgChart1"/>
    <dgm:cxn modelId="{9802D690-B1A8-48BF-800A-7A7E622EDFAA}" type="presParOf" srcId="{EE0B9A76-2518-4726-833D-70FD2455FA5A}" destId="{07B170C7-6C18-4831-895E-2F6958911C6E}" srcOrd="0" destOrd="0" presId="urn:microsoft.com/office/officeart/2005/8/layout/orgChart1"/>
    <dgm:cxn modelId="{827342E6-0745-471D-91C0-5EB4775B2BA8}" type="presParOf" srcId="{EE0B9A76-2518-4726-833D-70FD2455FA5A}" destId="{3DF18B78-4EF5-4031-9641-E7A2C8BE80DF}" srcOrd="1" destOrd="0" presId="urn:microsoft.com/office/officeart/2005/8/layout/orgChart1"/>
    <dgm:cxn modelId="{C4FB06E9-D249-469A-B576-0F65614BD7DA}" type="presParOf" srcId="{3DF18B78-4EF5-4031-9641-E7A2C8BE80DF}" destId="{19264851-0B39-4FD5-B79F-396E444DC468}" srcOrd="0" destOrd="0" presId="urn:microsoft.com/office/officeart/2005/8/layout/orgChart1"/>
    <dgm:cxn modelId="{B874A8B2-DC23-4FC9-BC99-D87EFF159F4E}" type="presParOf" srcId="{19264851-0B39-4FD5-B79F-396E444DC468}" destId="{FAA4496E-652E-4DA1-8B9A-6069540BD817}" srcOrd="0" destOrd="0" presId="urn:microsoft.com/office/officeart/2005/8/layout/orgChart1"/>
    <dgm:cxn modelId="{08BD83E9-7637-49FE-91C3-E94101CFEC75}" type="presParOf" srcId="{19264851-0B39-4FD5-B79F-396E444DC468}" destId="{71465FDF-30B9-4B9F-AB37-985F779B39E9}" srcOrd="1" destOrd="0" presId="urn:microsoft.com/office/officeart/2005/8/layout/orgChart1"/>
    <dgm:cxn modelId="{B609568C-5B65-47AF-B016-161C2FFA1463}" type="presParOf" srcId="{3DF18B78-4EF5-4031-9641-E7A2C8BE80DF}" destId="{46065472-8396-421C-BFFF-D925965F8DFB}" srcOrd="1" destOrd="0" presId="urn:microsoft.com/office/officeart/2005/8/layout/orgChart1"/>
    <dgm:cxn modelId="{0B682EBF-8F14-43EF-BFDA-2B1A921ACEE7}" type="presParOf" srcId="{3DF18B78-4EF5-4031-9641-E7A2C8BE80DF}" destId="{4D368A69-C885-4C2B-8B3E-F7EFE40FC1DD}" srcOrd="2" destOrd="0" presId="urn:microsoft.com/office/officeart/2005/8/layout/orgChart1"/>
    <dgm:cxn modelId="{420497A6-FBBD-45B8-86FD-B77570EB859F}" type="presParOf" srcId="{EE0B9A76-2518-4726-833D-70FD2455FA5A}" destId="{3EF2FD54-4A56-4766-B390-10879132EFE5}" srcOrd="2" destOrd="0" presId="urn:microsoft.com/office/officeart/2005/8/layout/orgChart1"/>
    <dgm:cxn modelId="{1AC59DBA-A735-40AF-8C03-15791DCAC871}" type="presParOf" srcId="{EE0B9A76-2518-4726-833D-70FD2455FA5A}" destId="{33BE176A-3B93-433F-88E2-B37A44A8AD01}" srcOrd="3" destOrd="0" presId="urn:microsoft.com/office/officeart/2005/8/layout/orgChart1"/>
    <dgm:cxn modelId="{44380F2E-41E5-4E99-9AAD-22E07F3281AD}" type="presParOf" srcId="{33BE176A-3B93-433F-88E2-B37A44A8AD01}" destId="{D242DC51-0D26-4573-A460-613B2184A3AB}" srcOrd="0" destOrd="0" presId="urn:microsoft.com/office/officeart/2005/8/layout/orgChart1"/>
    <dgm:cxn modelId="{BAC66C4C-D33B-45A5-8B7F-73899B9D0FBA}" type="presParOf" srcId="{D242DC51-0D26-4573-A460-613B2184A3AB}" destId="{F7D29054-96F6-4946-BE48-7DCE54579932}" srcOrd="0" destOrd="0" presId="urn:microsoft.com/office/officeart/2005/8/layout/orgChart1"/>
    <dgm:cxn modelId="{69CBFDAC-F833-4EDF-B50F-217807EA0624}" type="presParOf" srcId="{D242DC51-0D26-4573-A460-613B2184A3AB}" destId="{E167BAA4-7B46-40E0-A645-3D3D9A2CB08B}" srcOrd="1" destOrd="0" presId="urn:microsoft.com/office/officeart/2005/8/layout/orgChart1"/>
    <dgm:cxn modelId="{EA506A4F-958E-44DD-93E0-2AA3144F002A}" type="presParOf" srcId="{33BE176A-3B93-433F-88E2-B37A44A8AD01}" destId="{15D5D329-D32E-4853-A95F-BF0E1A148E11}" srcOrd="1" destOrd="0" presId="urn:microsoft.com/office/officeart/2005/8/layout/orgChart1"/>
    <dgm:cxn modelId="{C3DB7506-10B9-4D30-9C03-107C68237460}" type="presParOf" srcId="{33BE176A-3B93-433F-88E2-B37A44A8AD01}" destId="{B0DF717D-190D-471E-A3DC-510511AC6971}" srcOrd="2" destOrd="0" presId="urn:microsoft.com/office/officeart/2005/8/layout/orgChart1"/>
    <dgm:cxn modelId="{B41341E1-ED59-4E8F-BC0E-3060E8DDBB1D}" type="presParOf" srcId="{640456D4-81EF-4AFF-B359-DE914B373C5E}" destId="{2F8AB998-5A3E-4EE3-8946-BBBE46B5FAB9}" srcOrd="2" destOrd="0" presId="urn:microsoft.com/office/officeart/2005/8/layout/orgChart1"/>
    <dgm:cxn modelId="{D966BEBA-AE74-4EC0-BC7E-CA2FB8352637}" type="presParOf" srcId="{E917700E-EEB7-44F9-80FD-131F8ECB9F3E}" destId="{5E90FBD0-6B22-4ED5-80A7-579966C09572}" srcOrd="2" destOrd="0" presId="urn:microsoft.com/office/officeart/2005/8/layout/orgChart1"/>
    <dgm:cxn modelId="{0BFC665F-67CF-4302-B1E6-1EE837A1ADB3}" type="presParOf" srcId="{E917700E-EEB7-44F9-80FD-131F8ECB9F3E}" destId="{B9221C02-D71A-4EED-9AFA-1551082D0CC1}" srcOrd="3" destOrd="0" presId="urn:microsoft.com/office/officeart/2005/8/layout/orgChart1"/>
    <dgm:cxn modelId="{91338F1E-63B8-4210-8E1B-C6840AB3C798}" type="presParOf" srcId="{B9221C02-D71A-4EED-9AFA-1551082D0CC1}" destId="{265110B2-936E-48BB-B466-8E766F73EFBD}" srcOrd="0" destOrd="0" presId="urn:microsoft.com/office/officeart/2005/8/layout/orgChart1"/>
    <dgm:cxn modelId="{34A8520F-A226-4242-8A4A-ECC83E6A248D}" type="presParOf" srcId="{265110B2-936E-48BB-B466-8E766F73EFBD}" destId="{6613E1C2-3003-4DE7-A85A-182ABBD76929}" srcOrd="0" destOrd="0" presId="urn:microsoft.com/office/officeart/2005/8/layout/orgChart1"/>
    <dgm:cxn modelId="{B1136A4D-4035-4355-887A-3FB73ED0F6C9}" type="presParOf" srcId="{265110B2-936E-48BB-B466-8E766F73EFBD}" destId="{FE5E97F1-0E8D-4204-ADE9-13454EF322A2}" srcOrd="1" destOrd="0" presId="urn:microsoft.com/office/officeart/2005/8/layout/orgChart1"/>
    <dgm:cxn modelId="{7D5B3DCB-0725-4CB1-9E49-0D59DF5F31C6}" type="presParOf" srcId="{B9221C02-D71A-4EED-9AFA-1551082D0CC1}" destId="{F1390B6B-E020-4644-9D6D-A9F589FFE376}" srcOrd="1" destOrd="0" presId="urn:microsoft.com/office/officeart/2005/8/layout/orgChart1"/>
    <dgm:cxn modelId="{D625B2EA-A0DE-4733-9EE9-FB271E6792BE}" type="presParOf" srcId="{F1390B6B-E020-4644-9D6D-A9F589FFE376}" destId="{5C7B3BAD-3DDD-41DB-ABDC-8A94E14B52C6}" srcOrd="0" destOrd="0" presId="urn:microsoft.com/office/officeart/2005/8/layout/orgChart1"/>
    <dgm:cxn modelId="{053E920F-8EC3-4F4B-94B4-C97A2BC964FA}" type="presParOf" srcId="{F1390B6B-E020-4644-9D6D-A9F589FFE376}" destId="{DE695F80-6A18-4683-ADBE-32D8C8BC60ED}" srcOrd="1" destOrd="0" presId="urn:microsoft.com/office/officeart/2005/8/layout/orgChart1"/>
    <dgm:cxn modelId="{D845FAB6-A126-4BA0-9D62-2551BB498DE0}" type="presParOf" srcId="{DE695F80-6A18-4683-ADBE-32D8C8BC60ED}" destId="{7375BAD2-0A5E-4ED9-9AA7-437B7B330F3C}" srcOrd="0" destOrd="0" presId="urn:microsoft.com/office/officeart/2005/8/layout/orgChart1"/>
    <dgm:cxn modelId="{8CB9AD44-BA64-4D1D-8D33-2EFD391761D2}" type="presParOf" srcId="{7375BAD2-0A5E-4ED9-9AA7-437B7B330F3C}" destId="{1FDCA962-B67C-4790-B6B8-864947FD8FB2}" srcOrd="0" destOrd="0" presId="urn:microsoft.com/office/officeart/2005/8/layout/orgChart1"/>
    <dgm:cxn modelId="{7BEB15F6-1A93-43F9-8079-58DA27D02215}" type="presParOf" srcId="{7375BAD2-0A5E-4ED9-9AA7-437B7B330F3C}" destId="{76AB1F7D-A294-4D91-8732-0C8202BBC545}" srcOrd="1" destOrd="0" presId="urn:microsoft.com/office/officeart/2005/8/layout/orgChart1"/>
    <dgm:cxn modelId="{CEC933E7-51CF-4012-83E6-3A8359306C4E}" type="presParOf" srcId="{DE695F80-6A18-4683-ADBE-32D8C8BC60ED}" destId="{8E33E0C5-F8DB-45EF-94F1-94DA75925643}" srcOrd="1" destOrd="0" presId="urn:microsoft.com/office/officeart/2005/8/layout/orgChart1"/>
    <dgm:cxn modelId="{DA277FD7-834A-4A34-95CB-BCAC7BD3AED0}" type="presParOf" srcId="{DE695F80-6A18-4683-ADBE-32D8C8BC60ED}" destId="{842A4E71-9FB4-4B2F-BFDD-4814A8F3CE0A}" srcOrd="2" destOrd="0" presId="urn:microsoft.com/office/officeart/2005/8/layout/orgChart1"/>
    <dgm:cxn modelId="{0BFB4506-2B27-4BBA-8D08-36B7BBADFAA2}" type="presParOf" srcId="{F1390B6B-E020-4644-9D6D-A9F589FFE376}" destId="{C09D50A4-0323-436C-ACF2-38459671A1BC}" srcOrd="2" destOrd="0" presId="urn:microsoft.com/office/officeart/2005/8/layout/orgChart1"/>
    <dgm:cxn modelId="{E76EF331-6887-4424-88D4-1EF89174BF8B}" type="presParOf" srcId="{F1390B6B-E020-4644-9D6D-A9F589FFE376}" destId="{E858961C-071C-44B4-891A-25E63F2095B8}" srcOrd="3" destOrd="0" presId="urn:microsoft.com/office/officeart/2005/8/layout/orgChart1"/>
    <dgm:cxn modelId="{2A3AB1D3-4DAB-4C30-AB00-A26100EE484F}" type="presParOf" srcId="{E858961C-071C-44B4-891A-25E63F2095B8}" destId="{A4A69EFC-3BCB-4C56-95F1-D274620F580C}" srcOrd="0" destOrd="0" presId="urn:microsoft.com/office/officeart/2005/8/layout/orgChart1"/>
    <dgm:cxn modelId="{0837992B-0838-44B8-A4E0-06B955D06F4A}" type="presParOf" srcId="{A4A69EFC-3BCB-4C56-95F1-D274620F580C}" destId="{91AB051B-81A3-4727-8EA7-D9E5DDAAE493}" srcOrd="0" destOrd="0" presId="urn:microsoft.com/office/officeart/2005/8/layout/orgChart1"/>
    <dgm:cxn modelId="{E141F121-05D2-494E-8E86-06C1C5FE19D9}" type="presParOf" srcId="{A4A69EFC-3BCB-4C56-95F1-D274620F580C}" destId="{B1E7D1AE-EB36-4CE6-8A59-BA188F4443D5}" srcOrd="1" destOrd="0" presId="urn:microsoft.com/office/officeart/2005/8/layout/orgChart1"/>
    <dgm:cxn modelId="{B7737A97-2D1C-4465-B341-46F1166D4A7D}" type="presParOf" srcId="{E858961C-071C-44B4-891A-25E63F2095B8}" destId="{C4A77B6E-D2AA-4EF4-A818-269B088A0A2C}" srcOrd="1" destOrd="0" presId="urn:microsoft.com/office/officeart/2005/8/layout/orgChart1"/>
    <dgm:cxn modelId="{F40F2C2A-37B2-4A6A-B359-853A2792FDBF}" type="presParOf" srcId="{E858961C-071C-44B4-891A-25E63F2095B8}" destId="{3B337443-A4A6-4956-95C7-6CF6A0A85395}" srcOrd="2" destOrd="0" presId="urn:microsoft.com/office/officeart/2005/8/layout/orgChart1"/>
    <dgm:cxn modelId="{933B5848-2E1F-4A18-B4A9-A40AE8929288}" type="presParOf" srcId="{B9221C02-D71A-4EED-9AFA-1551082D0CC1}" destId="{8407F3A9-1A8D-4873-9983-BDCBDBB20324}" srcOrd="2" destOrd="0" presId="urn:microsoft.com/office/officeart/2005/8/layout/orgChart1"/>
    <dgm:cxn modelId="{F3415893-C97B-4DA5-8742-4B9F718AA65C}" type="presParOf" srcId="{0B632ACA-6CEF-4266-8705-898BCA3AD634}" destId="{40E91F34-9E5A-42E0-BE3F-95F507CCFA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3F65CD-D05C-4607-AB6E-C0D717A22F6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C1595A7D-DEF8-42E4-B4D5-A2837871204A}">
      <dgm:prSet phldrT="[Text]"/>
      <dgm:spPr/>
      <dgm:t>
        <a:bodyPr/>
        <a:lstStyle/>
        <a:p>
          <a:r>
            <a:rPr lang="el-GR" b="1" dirty="0" smtClean="0"/>
            <a:t>Ιδανικά Εργαστηριακά Δεδομένα</a:t>
          </a:r>
          <a:endParaRPr lang="el-GR" b="1" dirty="0"/>
        </a:p>
      </dgm:t>
    </dgm:pt>
    <dgm:pt modelId="{BC7319F2-9329-4CC9-B723-C81E0577B72F}" type="parTrans" cxnId="{4DD99C78-7817-4045-9133-A8480EA0D34E}">
      <dgm:prSet/>
      <dgm:spPr/>
      <dgm:t>
        <a:bodyPr/>
        <a:lstStyle/>
        <a:p>
          <a:endParaRPr lang="el-GR"/>
        </a:p>
      </dgm:t>
    </dgm:pt>
    <dgm:pt modelId="{0C81E93C-E114-4937-A512-0AA1FF1EF303}" type="sibTrans" cxnId="{4DD99C78-7817-4045-9133-A8480EA0D34E}">
      <dgm:prSet/>
      <dgm:spPr/>
      <dgm:t>
        <a:bodyPr/>
        <a:lstStyle/>
        <a:p>
          <a:endParaRPr lang="el-GR"/>
        </a:p>
      </dgm:t>
    </dgm:pt>
    <dgm:pt modelId="{8773FACE-B803-4AAB-91DE-4864367EB957}">
      <dgm:prSet phldrT="[Text]" custT="1"/>
      <dgm:spPr/>
      <dgm:t>
        <a:bodyPr/>
        <a:lstStyle/>
        <a:p>
          <a:r>
            <a:rPr lang="el-GR" sz="2000" b="1" dirty="0" smtClean="0"/>
            <a:t>Όχι </a:t>
          </a:r>
          <a:r>
            <a:rPr lang="en-US" sz="2000" b="1" dirty="0" smtClean="0"/>
            <a:t>Noises</a:t>
          </a:r>
          <a:endParaRPr lang="el-GR" sz="2000" b="1" dirty="0"/>
        </a:p>
      </dgm:t>
    </dgm:pt>
    <dgm:pt modelId="{B355039A-1B4E-4FEA-81F1-C746A735DF26}" type="parTrans" cxnId="{7E9F971F-6446-47BA-9491-237DDD6A70C9}">
      <dgm:prSet/>
      <dgm:spPr/>
      <dgm:t>
        <a:bodyPr/>
        <a:lstStyle/>
        <a:p>
          <a:endParaRPr lang="el-GR"/>
        </a:p>
      </dgm:t>
    </dgm:pt>
    <dgm:pt modelId="{23903276-1E3F-4FBD-B32F-EB171B4BC6EE}" type="sibTrans" cxnId="{7E9F971F-6446-47BA-9491-237DDD6A70C9}">
      <dgm:prSet/>
      <dgm:spPr/>
      <dgm:t>
        <a:bodyPr/>
        <a:lstStyle/>
        <a:p>
          <a:endParaRPr lang="el-GR"/>
        </a:p>
      </dgm:t>
    </dgm:pt>
    <dgm:pt modelId="{96D001B9-3779-447A-9316-EC312C079D23}">
      <dgm:prSet phldrT="[Text]" custT="1"/>
      <dgm:spPr/>
      <dgm:t>
        <a:bodyPr/>
        <a:lstStyle/>
        <a:p>
          <a:r>
            <a:rPr lang="el-GR" sz="2000" b="1" dirty="0" smtClean="0">
              <a:latin typeface="+mj-lt"/>
            </a:rPr>
            <a:t>Ανομοιογένεια Σκελετών</a:t>
          </a:r>
          <a:endParaRPr lang="el-GR" sz="2000" b="1" dirty="0">
            <a:latin typeface="+mj-lt"/>
          </a:endParaRPr>
        </a:p>
      </dgm:t>
    </dgm:pt>
    <dgm:pt modelId="{7BD09F1B-36EF-40A8-B06A-A30ED33B6C74}" type="parTrans" cxnId="{17783EA8-1ACB-4D17-BD82-1470E236DB12}">
      <dgm:prSet/>
      <dgm:spPr/>
      <dgm:t>
        <a:bodyPr/>
        <a:lstStyle/>
        <a:p>
          <a:endParaRPr lang="el-GR"/>
        </a:p>
      </dgm:t>
    </dgm:pt>
    <dgm:pt modelId="{52BCB0C7-314F-45CD-AFA0-9FD4938DD9ED}" type="sibTrans" cxnId="{17783EA8-1ACB-4D17-BD82-1470E236DB12}">
      <dgm:prSet/>
      <dgm:spPr/>
      <dgm:t>
        <a:bodyPr/>
        <a:lstStyle/>
        <a:p>
          <a:endParaRPr lang="el-GR"/>
        </a:p>
      </dgm:t>
    </dgm:pt>
    <dgm:pt modelId="{6631747A-35DB-4BA2-9B83-90083DFB2B80}">
      <dgm:prSet phldrT="[Text]"/>
      <dgm:spPr/>
      <dgm:t>
        <a:bodyPr/>
        <a:lstStyle/>
        <a:p>
          <a:r>
            <a:rPr lang="el-GR" b="1" dirty="0" smtClean="0"/>
            <a:t>Μη ύπαρξη συγγένειας</a:t>
          </a:r>
          <a:endParaRPr lang="el-GR" b="1" dirty="0"/>
        </a:p>
      </dgm:t>
    </dgm:pt>
    <dgm:pt modelId="{D0967269-9EFB-46F0-AE1F-A37DBA2C052D}" type="parTrans" cxnId="{13C9E804-FA70-4F77-A98C-CF55BFC671B0}">
      <dgm:prSet/>
      <dgm:spPr/>
      <dgm:t>
        <a:bodyPr/>
        <a:lstStyle/>
        <a:p>
          <a:endParaRPr lang="el-GR"/>
        </a:p>
      </dgm:t>
    </dgm:pt>
    <dgm:pt modelId="{7ADEA320-A000-4719-BA29-91E2E49BB200}" type="sibTrans" cxnId="{13C9E804-FA70-4F77-A98C-CF55BFC671B0}">
      <dgm:prSet/>
      <dgm:spPr/>
      <dgm:t>
        <a:bodyPr/>
        <a:lstStyle/>
        <a:p>
          <a:endParaRPr lang="el-GR"/>
        </a:p>
      </dgm:t>
    </dgm:pt>
    <dgm:pt modelId="{9483C838-9D36-488F-B4B8-CB16CF6F74B4}">
      <dgm:prSet phldrT="[Text]" custT="1"/>
      <dgm:spPr/>
      <dgm:t>
        <a:bodyPr/>
        <a:lstStyle/>
        <a:p>
          <a:r>
            <a:rPr lang="el-GR" sz="2000" b="1" dirty="0" smtClean="0"/>
            <a:t>Αλληλοεπικαλυπτόμενοι σκελετοί</a:t>
          </a:r>
          <a:endParaRPr lang="el-GR" sz="2000" b="1" dirty="0"/>
        </a:p>
      </dgm:t>
    </dgm:pt>
    <dgm:pt modelId="{3828E0EF-D28D-42AF-AB03-F6B56A50CEE1}" type="parTrans" cxnId="{45F194EE-D938-41D1-BD1F-E386A92280AC}">
      <dgm:prSet/>
      <dgm:spPr/>
      <dgm:t>
        <a:bodyPr/>
        <a:lstStyle/>
        <a:p>
          <a:endParaRPr lang="el-GR"/>
        </a:p>
      </dgm:t>
    </dgm:pt>
    <dgm:pt modelId="{35BCB610-88A6-4292-8A9B-99852DFFAC43}" type="sibTrans" cxnId="{45F194EE-D938-41D1-BD1F-E386A92280AC}">
      <dgm:prSet/>
      <dgm:spPr/>
      <dgm:t>
        <a:bodyPr/>
        <a:lstStyle/>
        <a:p>
          <a:endParaRPr lang="el-GR"/>
        </a:p>
      </dgm:t>
    </dgm:pt>
    <dgm:pt modelId="{ACF8B700-CA5E-4097-A053-C1A6A8B2E773}">
      <dgm:prSet phldrT="[Text]" custT="1"/>
      <dgm:spPr/>
      <dgm:t>
        <a:bodyPr/>
        <a:lstStyle/>
        <a:p>
          <a:r>
            <a:rPr lang="el-GR" sz="2000" b="1" dirty="0" smtClean="0"/>
            <a:t>Μη ανιχνεύσιμα </a:t>
          </a:r>
          <a:r>
            <a:rPr lang="en-US" sz="2000" b="1" dirty="0" smtClean="0"/>
            <a:t>Joints </a:t>
          </a:r>
          <a:endParaRPr lang="el-GR" sz="2000" b="1" dirty="0"/>
        </a:p>
      </dgm:t>
    </dgm:pt>
    <dgm:pt modelId="{E9753CFA-4C28-464F-A5E5-26A7AA72FE83}" type="parTrans" cxnId="{A9EEC58F-CAA3-4DA3-A4D9-9F56EEED6C66}">
      <dgm:prSet/>
      <dgm:spPr/>
      <dgm:t>
        <a:bodyPr/>
        <a:lstStyle/>
        <a:p>
          <a:endParaRPr lang="el-GR"/>
        </a:p>
      </dgm:t>
    </dgm:pt>
    <dgm:pt modelId="{8FFCA64C-54C8-4FBE-9520-1182DE7D669C}" type="sibTrans" cxnId="{A9EEC58F-CAA3-4DA3-A4D9-9F56EEED6C66}">
      <dgm:prSet/>
      <dgm:spPr/>
      <dgm:t>
        <a:bodyPr/>
        <a:lstStyle/>
        <a:p>
          <a:endParaRPr lang="el-GR"/>
        </a:p>
      </dgm:t>
    </dgm:pt>
    <dgm:pt modelId="{5C8D6014-0196-4E52-91BA-499378214119}">
      <dgm:prSet phldrT="[Text]" custT="1"/>
      <dgm:spPr/>
      <dgm:t>
        <a:bodyPr/>
        <a:lstStyle/>
        <a:p>
          <a:r>
            <a:rPr lang="el-GR" sz="2000" b="1" dirty="0" smtClean="0"/>
            <a:t>Σφάλματα Μηχανής</a:t>
          </a:r>
          <a:endParaRPr lang="el-GR" sz="2000" b="1" dirty="0"/>
        </a:p>
      </dgm:t>
    </dgm:pt>
    <dgm:pt modelId="{ECB431DC-50DE-402A-B4FD-578A1F2A48DC}" type="parTrans" cxnId="{24489867-FA68-45DD-ABE9-E485F57DE2CB}">
      <dgm:prSet/>
      <dgm:spPr/>
      <dgm:t>
        <a:bodyPr/>
        <a:lstStyle/>
        <a:p>
          <a:endParaRPr lang="el-GR"/>
        </a:p>
      </dgm:t>
    </dgm:pt>
    <dgm:pt modelId="{FA4E9B4A-4B1A-4C38-8D10-06D047F97A46}" type="sibTrans" cxnId="{24489867-FA68-45DD-ABE9-E485F57DE2CB}">
      <dgm:prSet/>
      <dgm:spPr/>
      <dgm:t>
        <a:bodyPr/>
        <a:lstStyle/>
        <a:p>
          <a:endParaRPr lang="el-GR"/>
        </a:p>
      </dgm:t>
    </dgm:pt>
    <dgm:pt modelId="{65AB34C1-D26A-44A5-98FC-955CD3440259}" type="pres">
      <dgm:prSet presAssocID="{F73F65CD-D05C-4607-AB6E-C0D717A22F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l-GR"/>
        </a:p>
      </dgm:t>
    </dgm:pt>
    <dgm:pt modelId="{71BB4E34-7D6E-4445-B495-D001D5C7AE31}" type="pres">
      <dgm:prSet presAssocID="{C1595A7D-DEF8-42E4-B4D5-A2837871204A}" presName="root1" presStyleCnt="0"/>
      <dgm:spPr/>
    </dgm:pt>
    <dgm:pt modelId="{DE18E93C-2D17-4600-BFAE-72EE1C9F0FBD}" type="pres">
      <dgm:prSet presAssocID="{C1595A7D-DEF8-42E4-B4D5-A2837871204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AB3A92F9-FAD7-4EC6-A4CD-B3D89C897A0B}" type="pres">
      <dgm:prSet presAssocID="{C1595A7D-DEF8-42E4-B4D5-A2837871204A}" presName="level2hierChild" presStyleCnt="0"/>
      <dgm:spPr/>
    </dgm:pt>
    <dgm:pt modelId="{2F287AE0-4276-4A3A-AC31-9A9E61C97109}" type="pres">
      <dgm:prSet presAssocID="{B355039A-1B4E-4FEA-81F1-C746A735DF26}" presName="conn2-1" presStyleLbl="parChTrans1D2" presStyleIdx="0" presStyleCnt="3"/>
      <dgm:spPr/>
      <dgm:t>
        <a:bodyPr/>
        <a:lstStyle/>
        <a:p>
          <a:endParaRPr lang="el-GR"/>
        </a:p>
      </dgm:t>
    </dgm:pt>
    <dgm:pt modelId="{C08BC89F-6F8E-45B7-AFFA-B379B3518843}" type="pres">
      <dgm:prSet presAssocID="{B355039A-1B4E-4FEA-81F1-C746A735DF26}" presName="connTx" presStyleLbl="parChTrans1D2" presStyleIdx="0" presStyleCnt="3"/>
      <dgm:spPr/>
      <dgm:t>
        <a:bodyPr/>
        <a:lstStyle/>
        <a:p>
          <a:endParaRPr lang="el-GR"/>
        </a:p>
      </dgm:t>
    </dgm:pt>
    <dgm:pt modelId="{544EF579-910E-45D6-8479-6DEBF1041B4B}" type="pres">
      <dgm:prSet presAssocID="{8773FACE-B803-4AAB-91DE-4864367EB957}" presName="root2" presStyleCnt="0"/>
      <dgm:spPr/>
    </dgm:pt>
    <dgm:pt modelId="{22314F14-72E3-4CC5-A31F-ABE11E18F3DB}" type="pres">
      <dgm:prSet presAssocID="{8773FACE-B803-4AAB-91DE-4864367EB957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CC476E43-A37C-4383-924E-AC6E553809A3}" type="pres">
      <dgm:prSet presAssocID="{8773FACE-B803-4AAB-91DE-4864367EB957}" presName="level3hierChild" presStyleCnt="0"/>
      <dgm:spPr/>
    </dgm:pt>
    <dgm:pt modelId="{8A1519CB-34F0-45A8-8BB5-995172C8809F}" type="pres">
      <dgm:prSet presAssocID="{3828E0EF-D28D-42AF-AB03-F6B56A50CEE1}" presName="conn2-1" presStyleLbl="parChTrans1D3" presStyleIdx="0" presStyleCnt="3"/>
      <dgm:spPr/>
      <dgm:t>
        <a:bodyPr/>
        <a:lstStyle/>
        <a:p>
          <a:endParaRPr lang="el-GR"/>
        </a:p>
      </dgm:t>
    </dgm:pt>
    <dgm:pt modelId="{A3368A1D-465F-49AA-BB44-0AF2F1086A34}" type="pres">
      <dgm:prSet presAssocID="{3828E0EF-D28D-42AF-AB03-F6B56A50CEE1}" presName="connTx" presStyleLbl="parChTrans1D3" presStyleIdx="0" presStyleCnt="3"/>
      <dgm:spPr/>
      <dgm:t>
        <a:bodyPr/>
        <a:lstStyle/>
        <a:p>
          <a:endParaRPr lang="el-GR"/>
        </a:p>
      </dgm:t>
    </dgm:pt>
    <dgm:pt modelId="{3303D3A7-B89D-490F-B137-C209554A468F}" type="pres">
      <dgm:prSet presAssocID="{9483C838-9D36-488F-B4B8-CB16CF6F74B4}" presName="root2" presStyleCnt="0"/>
      <dgm:spPr/>
    </dgm:pt>
    <dgm:pt modelId="{B6F8B5BB-22F9-4FB8-9347-10A64C19808C}" type="pres">
      <dgm:prSet presAssocID="{9483C838-9D36-488F-B4B8-CB16CF6F74B4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1BA114E8-1BFB-4B28-8482-C7DF01A47044}" type="pres">
      <dgm:prSet presAssocID="{9483C838-9D36-488F-B4B8-CB16CF6F74B4}" presName="level3hierChild" presStyleCnt="0"/>
      <dgm:spPr/>
    </dgm:pt>
    <dgm:pt modelId="{7B3CB4D7-6601-4490-AE29-8F95B182CBF1}" type="pres">
      <dgm:prSet presAssocID="{E9753CFA-4C28-464F-A5E5-26A7AA72FE83}" presName="conn2-1" presStyleLbl="parChTrans1D3" presStyleIdx="1" presStyleCnt="3"/>
      <dgm:spPr/>
      <dgm:t>
        <a:bodyPr/>
        <a:lstStyle/>
        <a:p>
          <a:endParaRPr lang="el-GR"/>
        </a:p>
      </dgm:t>
    </dgm:pt>
    <dgm:pt modelId="{3025E5AC-360D-4DE3-A3ED-C3A57FB8C1C8}" type="pres">
      <dgm:prSet presAssocID="{E9753CFA-4C28-464F-A5E5-26A7AA72FE83}" presName="connTx" presStyleLbl="parChTrans1D3" presStyleIdx="1" presStyleCnt="3"/>
      <dgm:spPr/>
      <dgm:t>
        <a:bodyPr/>
        <a:lstStyle/>
        <a:p>
          <a:endParaRPr lang="el-GR"/>
        </a:p>
      </dgm:t>
    </dgm:pt>
    <dgm:pt modelId="{FD6FF19D-4029-44C9-AA27-A7CFC7B3E896}" type="pres">
      <dgm:prSet presAssocID="{ACF8B700-CA5E-4097-A053-C1A6A8B2E773}" presName="root2" presStyleCnt="0"/>
      <dgm:spPr/>
    </dgm:pt>
    <dgm:pt modelId="{2149E9B9-443E-4B53-8676-2BE0189E93E3}" type="pres">
      <dgm:prSet presAssocID="{ACF8B700-CA5E-4097-A053-C1A6A8B2E77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4E836A1C-6C83-4AD6-96B9-EF551766A9B5}" type="pres">
      <dgm:prSet presAssocID="{ACF8B700-CA5E-4097-A053-C1A6A8B2E773}" presName="level3hierChild" presStyleCnt="0"/>
      <dgm:spPr/>
    </dgm:pt>
    <dgm:pt modelId="{47D76A53-5A19-4B5C-8E84-633C804F41B4}" type="pres">
      <dgm:prSet presAssocID="{ECB431DC-50DE-402A-B4FD-578A1F2A48DC}" presName="conn2-1" presStyleLbl="parChTrans1D3" presStyleIdx="2" presStyleCnt="3"/>
      <dgm:spPr/>
      <dgm:t>
        <a:bodyPr/>
        <a:lstStyle/>
        <a:p>
          <a:endParaRPr lang="el-GR"/>
        </a:p>
      </dgm:t>
    </dgm:pt>
    <dgm:pt modelId="{3F762F07-4F5B-4338-AF46-B3EB75725F99}" type="pres">
      <dgm:prSet presAssocID="{ECB431DC-50DE-402A-B4FD-578A1F2A48DC}" presName="connTx" presStyleLbl="parChTrans1D3" presStyleIdx="2" presStyleCnt="3"/>
      <dgm:spPr/>
      <dgm:t>
        <a:bodyPr/>
        <a:lstStyle/>
        <a:p>
          <a:endParaRPr lang="el-GR"/>
        </a:p>
      </dgm:t>
    </dgm:pt>
    <dgm:pt modelId="{2A2E96D0-8B8B-473F-9EBE-914204649954}" type="pres">
      <dgm:prSet presAssocID="{5C8D6014-0196-4E52-91BA-499378214119}" presName="root2" presStyleCnt="0"/>
      <dgm:spPr/>
    </dgm:pt>
    <dgm:pt modelId="{D54A641F-3081-4628-BB34-3FA0F3BDED0C}" type="pres">
      <dgm:prSet presAssocID="{5C8D6014-0196-4E52-91BA-499378214119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D715B3CC-1849-48D9-89DA-709C4C8F5BE9}" type="pres">
      <dgm:prSet presAssocID="{5C8D6014-0196-4E52-91BA-499378214119}" presName="level3hierChild" presStyleCnt="0"/>
      <dgm:spPr/>
    </dgm:pt>
    <dgm:pt modelId="{5ECD99E5-D6FE-4A11-BE7C-F5EFED4FCEC6}" type="pres">
      <dgm:prSet presAssocID="{7BD09F1B-36EF-40A8-B06A-A30ED33B6C74}" presName="conn2-1" presStyleLbl="parChTrans1D2" presStyleIdx="1" presStyleCnt="3"/>
      <dgm:spPr/>
      <dgm:t>
        <a:bodyPr/>
        <a:lstStyle/>
        <a:p>
          <a:endParaRPr lang="el-GR"/>
        </a:p>
      </dgm:t>
    </dgm:pt>
    <dgm:pt modelId="{3B017ABD-DC81-4EC8-B988-CEFAE93E3DA4}" type="pres">
      <dgm:prSet presAssocID="{7BD09F1B-36EF-40A8-B06A-A30ED33B6C74}" presName="connTx" presStyleLbl="parChTrans1D2" presStyleIdx="1" presStyleCnt="3"/>
      <dgm:spPr/>
      <dgm:t>
        <a:bodyPr/>
        <a:lstStyle/>
        <a:p>
          <a:endParaRPr lang="el-GR"/>
        </a:p>
      </dgm:t>
    </dgm:pt>
    <dgm:pt modelId="{4655C27C-325D-4B51-8E94-BED88ECF3C3B}" type="pres">
      <dgm:prSet presAssocID="{96D001B9-3779-447A-9316-EC312C079D23}" presName="root2" presStyleCnt="0"/>
      <dgm:spPr/>
    </dgm:pt>
    <dgm:pt modelId="{1FEA7548-8DE2-4477-80D7-48E78555D0DC}" type="pres">
      <dgm:prSet presAssocID="{96D001B9-3779-447A-9316-EC312C079D23}" presName="LevelTwoTextNode" presStyleLbl="node2" presStyleIdx="1" presStyleCnt="3" custScaleX="114455" custScaleY="93929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87B39E7E-BF92-491B-BBA7-DCDF2B0DBC2A}" type="pres">
      <dgm:prSet presAssocID="{96D001B9-3779-447A-9316-EC312C079D23}" presName="level3hierChild" presStyleCnt="0"/>
      <dgm:spPr/>
    </dgm:pt>
    <dgm:pt modelId="{05556869-DDA7-4A10-868A-A7474931A115}" type="pres">
      <dgm:prSet presAssocID="{D0967269-9EFB-46F0-AE1F-A37DBA2C052D}" presName="conn2-1" presStyleLbl="parChTrans1D2" presStyleIdx="2" presStyleCnt="3"/>
      <dgm:spPr/>
      <dgm:t>
        <a:bodyPr/>
        <a:lstStyle/>
        <a:p>
          <a:endParaRPr lang="el-GR"/>
        </a:p>
      </dgm:t>
    </dgm:pt>
    <dgm:pt modelId="{F27B0EA3-D7CF-4BCA-A85F-F9998F4126BA}" type="pres">
      <dgm:prSet presAssocID="{D0967269-9EFB-46F0-AE1F-A37DBA2C052D}" presName="connTx" presStyleLbl="parChTrans1D2" presStyleIdx="2" presStyleCnt="3"/>
      <dgm:spPr/>
      <dgm:t>
        <a:bodyPr/>
        <a:lstStyle/>
        <a:p>
          <a:endParaRPr lang="el-GR"/>
        </a:p>
      </dgm:t>
    </dgm:pt>
    <dgm:pt modelId="{341B127A-57E8-43FE-B9EE-DD89C8F6D6FD}" type="pres">
      <dgm:prSet presAssocID="{6631747A-35DB-4BA2-9B83-90083DFB2B80}" presName="root2" presStyleCnt="0"/>
      <dgm:spPr/>
    </dgm:pt>
    <dgm:pt modelId="{2DAAA0C8-0ECB-4C06-BFEC-64A9DA8B5826}" type="pres">
      <dgm:prSet presAssocID="{6631747A-35DB-4BA2-9B83-90083DFB2B80}" presName="LevelTwoTextNode" presStyleLbl="node2" presStyleIdx="2" presStyleCnt="3" custLinFactNeighborX="599" custLinFactNeighborY="-2269">
        <dgm:presLayoutVars>
          <dgm:chPref val="3"/>
        </dgm:presLayoutVars>
      </dgm:prSet>
      <dgm:spPr/>
      <dgm:t>
        <a:bodyPr/>
        <a:lstStyle/>
        <a:p>
          <a:endParaRPr lang="el-GR"/>
        </a:p>
      </dgm:t>
    </dgm:pt>
    <dgm:pt modelId="{D5C4B18D-755C-4651-8189-AAB13716AB82}" type="pres">
      <dgm:prSet presAssocID="{6631747A-35DB-4BA2-9B83-90083DFB2B80}" presName="level3hierChild" presStyleCnt="0"/>
      <dgm:spPr/>
    </dgm:pt>
  </dgm:ptLst>
  <dgm:cxnLst>
    <dgm:cxn modelId="{28675C6B-43BB-44AF-A295-29319094A87F}" type="presOf" srcId="{7BD09F1B-36EF-40A8-B06A-A30ED33B6C74}" destId="{5ECD99E5-D6FE-4A11-BE7C-F5EFED4FCEC6}" srcOrd="0" destOrd="0" presId="urn:microsoft.com/office/officeart/2005/8/layout/hierarchy2"/>
    <dgm:cxn modelId="{75F8D703-9C61-4F6F-A435-EA57A0ACAECC}" type="presOf" srcId="{B355039A-1B4E-4FEA-81F1-C746A735DF26}" destId="{C08BC89F-6F8E-45B7-AFFA-B379B3518843}" srcOrd="1" destOrd="0" presId="urn:microsoft.com/office/officeart/2005/8/layout/hierarchy2"/>
    <dgm:cxn modelId="{4DD99C78-7817-4045-9133-A8480EA0D34E}" srcId="{F73F65CD-D05C-4607-AB6E-C0D717A22F69}" destId="{C1595A7D-DEF8-42E4-B4D5-A2837871204A}" srcOrd="0" destOrd="0" parTransId="{BC7319F2-9329-4CC9-B723-C81E0577B72F}" sibTransId="{0C81E93C-E114-4937-A512-0AA1FF1EF303}"/>
    <dgm:cxn modelId="{AE378821-0345-4F1A-9C21-5F54D9FC0516}" type="presOf" srcId="{C1595A7D-DEF8-42E4-B4D5-A2837871204A}" destId="{DE18E93C-2D17-4600-BFAE-72EE1C9F0FBD}" srcOrd="0" destOrd="0" presId="urn:microsoft.com/office/officeart/2005/8/layout/hierarchy2"/>
    <dgm:cxn modelId="{2ED33A64-BEB5-43F3-AE60-81EA6A28DBFA}" type="presOf" srcId="{E9753CFA-4C28-464F-A5E5-26A7AA72FE83}" destId="{3025E5AC-360D-4DE3-A3ED-C3A57FB8C1C8}" srcOrd="1" destOrd="0" presId="urn:microsoft.com/office/officeart/2005/8/layout/hierarchy2"/>
    <dgm:cxn modelId="{7B1EE136-3170-498A-8D38-E24A2C63A402}" type="presOf" srcId="{3828E0EF-D28D-42AF-AB03-F6B56A50CEE1}" destId="{A3368A1D-465F-49AA-BB44-0AF2F1086A34}" srcOrd="1" destOrd="0" presId="urn:microsoft.com/office/officeart/2005/8/layout/hierarchy2"/>
    <dgm:cxn modelId="{8D7208D1-C998-43C9-8A21-5BCE2E76F0CD}" type="presOf" srcId="{3828E0EF-D28D-42AF-AB03-F6B56A50CEE1}" destId="{8A1519CB-34F0-45A8-8BB5-995172C8809F}" srcOrd="0" destOrd="0" presId="urn:microsoft.com/office/officeart/2005/8/layout/hierarchy2"/>
    <dgm:cxn modelId="{A9EEC58F-CAA3-4DA3-A4D9-9F56EEED6C66}" srcId="{8773FACE-B803-4AAB-91DE-4864367EB957}" destId="{ACF8B700-CA5E-4097-A053-C1A6A8B2E773}" srcOrd="1" destOrd="0" parTransId="{E9753CFA-4C28-464F-A5E5-26A7AA72FE83}" sibTransId="{8FFCA64C-54C8-4FBE-9520-1182DE7D669C}"/>
    <dgm:cxn modelId="{E77DF8E5-83FA-4CDA-AE4E-C325589BB99C}" type="presOf" srcId="{E9753CFA-4C28-464F-A5E5-26A7AA72FE83}" destId="{7B3CB4D7-6601-4490-AE29-8F95B182CBF1}" srcOrd="0" destOrd="0" presId="urn:microsoft.com/office/officeart/2005/8/layout/hierarchy2"/>
    <dgm:cxn modelId="{24489867-FA68-45DD-ABE9-E485F57DE2CB}" srcId="{8773FACE-B803-4AAB-91DE-4864367EB957}" destId="{5C8D6014-0196-4E52-91BA-499378214119}" srcOrd="2" destOrd="0" parTransId="{ECB431DC-50DE-402A-B4FD-578A1F2A48DC}" sibTransId="{FA4E9B4A-4B1A-4C38-8D10-06D047F97A46}"/>
    <dgm:cxn modelId="{13C9E804-FA70-4F77-A98C-CF55BFC671B0}" srcId="{C1595A7D-DEF8-42E4-B4D5-A2837871204A}" destId="{6631747A-35DB-4BA2-9B83-90083DFB2B80}" srcOrd="2" destOrd="0" parTransId="{D0967269-9EFB-46F0-AE1F-A37DBA2C052D}" sibTransId="{7ADEA320-A000-4719-BA29-91E2E49BB200}"/>
    <dgm:cxn modelId="{FE90F81A-0DED-4528-86D8-1717AAC572F7}" type="presOf" srcId="{96D001B9-3779-447A-9316-EC312C079D23}" destId="{1FEA7548-8DE2-4477-80D7-48E78555D0DC}" srcOrd="0" destOrd="0" presId="urn:microsoft.com/office/officeart/2005/8/layout/hierarchy2"/>
    <dgm:cxn modelId="{8E3A51FA-5ECD-45EE-A5BB-ED42F3155F97}" type="presOf" srcId="{6631747A-35DB-4BA2-9B83-90083DFB2B80}" destId="{2DAAA0C8-0ECB-4C06-BFEC-64A9DA8B5826}" srcOrd="0" destOrd="0" presId="urn:microsoft.com/office/officeart/2005/8/layout/hierarchy2"/>
    <dgm:cxn modelId="{DAD0FF73-46DC-4CA5-B874-BEC6ADCF75C9}" type="presOf" srcId="{D0967269-9EFB-46F0-AE1F-A37DBA2C052D}" destId="{05556869-DDA7-4A10-868A-A7474931A115}" srcOrd="0" destOrd="0" presId="urn:microsoft.com/office/officeart/2005/8/layout/hierarchy2"/>
    <dgm:cxn modelId="{45F194EE-D938-41D1-BD1F-E386A92280AC}" srcId="{8773FACE-B803-4AAB-91DE-4864367EB957}" destId="{9483C838-9D36-488F-B4B8-CB16CF6F74B4}" srcOrd="0" destOrd="0" parTransId="{3828E0EF-D28D-42AF-AB03-F6B56A50CEE1}" sibTransId="{35BCB610-88A6-4292-8A9B-99852DFFAC43}"/>
    <dgm:cxn modelId="{7FB6C2FD-2C9B-43A0-ACCB-51B3B4A898BF}" type="presOf" srcId="{D0967269-9EFB-46F0-AE1F-A37DBA2C052D}" destId="{F27B0EA3-D7CF-4BCA-A85F-F9998F4126BA}" srcOrd="1" destOrd="0" presId="urn:microsoft.com/office/officeart/2005/8/layout/hierarchy2"/>
    <dgm:cxn modelId="{502C38D6-A18B-4F08-AAC5-906382961E98}" type="presOf" srcId="{F73F65CD-D05C-4607-AB6E-C0D717A22F69}" destId="{65AB34C1-D26A-44A5-98FC-955CD3440259}" srcOrd="0" destOrd="0" presId="urn:microsoft.com/office/officeart/2005/8/layout/hierarchy2"/>
    <dgm:cxn modelId="{E2991CB0-1F02-4204-B6E9-4A74FA4E8F41}" type="presOf" srcId="{B355039A-1B4E-4FEA-81F1-C746A735DF26}" destId="{2F287AE0-4276-4A3A-AC31-9A9E61C97109}" srcOrd="0" destOrd="0" presId="urn:microsoft.com/office/officeart/2005/8/layout/hierarchy2"/>
    <dgm:cxn modelId="{823FB6DA-31BD-4A79-B9E6-EE41EECAAA02}" type="presOf" srcId="{8773FACE-B803-4AAB-91DE-4864367EB957}" destId="{22314F14-72E3-4CC5-A31F-ABE11E18F3DB}" srcOrd="0" destOrd="0" presId="urn:microsoft.com/office/officeart/2005/8/layout/hierarchy2"/>
    <dgm:cxn modelId="{6039ED41-DC83-4466-B5D4-01E72544AE27}" type="presOf" srcId="{ECB431DC-50DE-402A-B4FD-578A1F2A48DC}" destId="{47D76A53-5A19-4B5C-8E84-633C804F41B4}" srcOrd="0" destOrd="0" presId="urn:microsoft.com/office/officeart/2005/8/layout/hierarchy2"/>
    <dgm:cxn modelId="{17783EA8-1ACB-4D17-BD82-1470E236DB12}" srcId="{C1595A7D-DEF8-42E4-B4D5-A2837871204A}" destId="{96D001B9-3779-447A-9316-EC312C079D23}" srcOrd="1" destOrd="0" parTransId="{7BD09F1B-36EF-40A8-B06A-A30ED33B6C74}" sibTransId="{52BCB0C7-314F-45CD-AFA0-9FD4938DD9ED}"/>
    <dgm:cxn modelId="{2EFB28CC-8DB9-48BF-9868-66A0194C10BE}" type="presOf" srcId="{7BD09F1B-36EF-40A8-B06A-A30ED33B6C74}" destId="{3B017ABD-DC81-4EC8-B988-CEFAE93E3DA4}" srcOrd="1" destOrd="0" presId="urn:microsoft.com/office/officeart/2005/8/layout/hierarchy2"/>
    <dgm:cxn modelId="{7E9F971F-6446-47BA-9491-237DDD6A70C9}" srcId="{C1595A7D-DEF8-42E4-B4D5-A2837871204A}" destId="{8773FACE-B803-4AAB-91DE-4864367EB957}" srcOrd="0" destOrd="0" parTransId="{B355039A-1B4E-4FEA-81F1-C746A735DF26}" sibTransId="{23903276-1E3F-4FBD-B32F-EB171B4BC6EE}"/>
    <dgm:cxn modelId="{20F3662B-914D-4DD6-AC3B-C4A6F79C723C}" type="presOf" srcId="{ECB431DC-50DE-402A-B4FD-578A1F2A48DC}" destId="{3F762F07-4F5B-4338-AF46-B3EB75725F99}" srcOrd="1" destOrd="0" presId="urn:microsoft.com/office/officeart/2005/8/layout/hierarchy2"/>
    <dgm:cxn modelId="{3DD05C6F-10E4-41C6-9060-B6AF3962BA03}" type="presOf" srcId="{9483C838-9D36-488F-B4B8-CB16CF6F74B4}" destId="{B6F8B5BB-22F9-4FB8-9347-10A64C19808C}" srcOrd="0" destOrd="0" presId="urn:microsoft.com/office/officeart/2005/8/layout/hierarchy2"/>
    <dgm:cxn modelId="{D533304E-0BAC-4A60-82F3-E5B7A5862AD2}" type="presOf" srcId="{5C8D6014-0196-4E52-91BA-499378214119}" destId="{D54A641F-3081-4628-BB34-3FA0F3BDED0C}" srcOrd="0" destOrd="0" presId="urn:microsoft.com/office/officeart/2005/8/layout/hierarchy2"/>
    <dgm:cxn modelId="{60650B74-4125-4677-814B-2DEC4DF0DC2B}" type="presOf" srcId="{ACF8B700-CA5E-4097-A053-C1A6A8B2E773}" destId="{2149E9B9-443E-4B53-8676-2BE0189E93E3}" srcOrd="0" destOrd="0" presId="urn:microsoft.com/office/officeart/2005/8/layout/hierarchy2"/>
    <dgm:cxn modelId="{47760177-31C8-497B-B3C6-39650F0C1F30}" type="presParOf" srcId="{65AB34C1-D26A-44A5-98FC-955CD3440259}" destId="{71BB4E34-7D6E-4445-B495-D001D5C7AE31}" srcOrd="0" destOrd="0" presId="urn:microsoft.com/office/officeart/2005/8/layout/hierarchy2"/>
    <dgm:cxn modelId="{468565BC-8BAF-4A67-8E63-DE984910B0B0}" type="presParOf" srcId="{71BB4E34-7D6E-4445-B495-D001D5C7AE31}" destId="{DE18E93C-2D17-4600-BFAE-72EE1C9F0FBD}" srcOrd="0" destOrd="0" presId="urn:microsoft.com/office/officeart/2005/8/layout/hierarchy2"/>
    <dgm:cxn modelId="{1C3EF134-3AB5-498B-984B-6159DE9B7654}" type="presParOf" srcId="{71BB4E34-7D6E-4445-B495-D001D5C7AE31}" destId="{AB3A92F9-FAD7-4EC6-A4CD-B3D89C897A0B}" srcOrd="1" destOrd="0" presId="urn:microsoft.com/office/officeart/2005/8/layout/hierarchy2"/>
    <dgm:cxn modelId="{61C20EA1-1ED9-4FD7-92C4-9D6D6CCACCEF}" type="presParOf" srcId="{AB3A92F9-FAD7-4EC6-A4CD-B3D89C897A0B}" destId="{2F287AE0-4276-4A3A-AC31-9A9E61C97109}" srcOrd="0" destOrd="0" presId="urn:microsoft.com/office/officeart/2005/8/layout/hierarchy2"/>
    <dgm:cxn modelId="{70EFCAC7-5F76-4D11-AE5C-BEE2BA972B62}" type="presParOf" srcId="{2F287AE0-4276-4A3A-AC31-9A9E61C97109}" destId="{C08BC89F-6F8E-45B7-AFFA-B379B3518843}" srcOrd="0" destOrd="0" presId="urn:microsoft.com/office/officeart/2005/8/layout/hierarchy2"/>
    <dgm:cxn modelId="{4A42F64C-5613-4875-B5D4-8D36638752E9}" type="presParOf" srcId="{AB3A92F9-FAD7-4EC6-A4CD-B3D89C897A0B}" destId="{544EF579-910E-45D6-8479-6DEBF1041B4B}" srcOrd="1" destOrd="0" presId="urn:microsoft.com/office/officeart/2005/8/layout/hierarchy2"/>
    <dgm:cxn modelId="{31F95870-9BC2-4687-AC59-AD9FBE99A62B}" type="presParOf" srcId="{544EF579-910E-45D6-8479-6DEBF1041B4B}" destId="{22314F14-72E3-4CC5-A31F-ABE11E18F3DB}" srcOrd="0" destOrd="0" presId="urn:microsoft.com/office/officeart/2005/8/layout/hierarchy2"/>
    <dgm:cxn modelId="{A52834AE-8D5B-4AC9-ADA8-C12AF3671AEC}" type="presParOf" srcId="{544EF579-910E-45D6-8479-6DEBF1041B4B}" destId="{CC476E43-A37C-4383-924E-AC6E553809A3}" srcOrd="1" destOrd="0" presId="urn:microsoft.com/office/officeart/2005/8/layout/hierarchy2"/>
    <dgm:cxn modelId="{E57353C7-EFFC-4359-BC37-3E8731B8B3C6}" type="presParOf" srcId="{CC476E43-A37C-4383-924E-AC6E553809A3}" destId="{8A1519CB-34F0-45A8-8BB5-995172C8809F}" srcOrd="0" destOrd="0" presId="urn:microsoft.com/office/officeart/2005/8/layout/hierarchy2"/>
    <dgm:cxn modelId="{40EFD033-311B-4E0A-AC46-B9FCE8D399BB}" type="presParOf" srcId="{8A1519CB-34F0-45A8-8BB5-995172C8809F}" destId="{A3368A1D-465F-49AA-BB44-0AF2F1086A34}" srcOrd="0" destOrd="0" presId="urn:microsoft.com/office/officeart/2005/8/layout/hierarchy2"/>
    <dgm:cxn modelId="{0E5445E1-6A81-44AC-8C99-1211D8184275}" type="presParOf" srcId="{CC476E43-A37C-4383-924E-AC6E553809A3}" destId="{3303D3A7-B89D-490F-B137-C209554A468F}" srcOrd="1" destOrd="0" presId="urn:microsoft.com/office/officeart/2005/8/layout/hierarchy2"/>
    <dgm:cxn modelId="{C51834CF-A301-4277-A478-979C455E187B}" type="presParOf" srcId="{3303D3A7-B89D-490F-B137-C209554A468F}" destId="{B6F8B5BB-22F9-4FB8-9347-10A64C19808C}" srcOrd="0" destOrd="0" presId="urn:microsoft.com/office/officeart/2005/8/layout/hierarchy2"/>
    <dgm:cxn modelId="{BCDCB379-E2DC-447C-B729-164A8E633D55}" type="presParOf" srcId="{3303D3A7-B89D-490F-B137-C209554A468F}" destId="{1BA114E8-1BFB-4B28-8482-C7DF01A47044}" srcOrd="1" destOrd="0" presId="urn:microsoft.com/office/officeart/2005/8/layout/hierarchy2"/>
    <dgm:cxn modelId="{6804CC70-71DD-4DFF-A729-EF70841F69BD}" type="presParOf" srcId="{CC476E43-A37C-4383-924E-AC6E553809A3}" destId="{7B3CB4D7-6601-4490-AE29-8F95B182CBF1}" srcOrd="2" destOrd="0" presId="urn:microsoft.com/office/officeart/2005/8/layout/hierarchy2"/>
    <dgm:cxn modelId="{D14D7D4B-A72A-49F2-98A8-76B616A09E96}" type="presParOf" srcId="{7B3CB4D7-6601-4490-AE29-8F95B182CBF1}" destId="{3025E5AC-360D-4DE3-A3ED-C3A57FB8C1C8}" srcOrd="0" destOrd="0" presId="urn:microsoft.com/office/officeart/2005/8/layout/hierarchy2"/>
    <dgm:cxn modelId="{00C27E6E-6FFB-4D36-9E5F-221E890C83A3}" type="presParOf" srcId="{CC476E43-A37C-4383-924E-AC6E553809A3}" destId="{FD6FF19D-4029-44C9-AA27-A7CFC7B3E896}" srcOrd="3" destOrd="0" presId="urn:microsoft.com/office/officeart/2005/8/layout/hierarchy2"/>
    <dgm:cxn modelId="{243BC93D-3285-44DA-A17E-DD9FF227F197}" type="presParOf" srcId="{FD6FF19D-4029-44C9-AA27-A7CFC7B3E896}" destId="{2149E9B9-443E-4B53-8676-2BE0189E93E3}" srcOrd="0" destOrd="0" presId="urn:microsoft.com/office/officeart/2005/8/layout/hierarchy2"/>
    <dgm:cxn modelId="{9E7C7C0B-E18F-4DE4-9B24-9FB3BA9F70DD}" type="presParOf" srcId="{FD6FF19D-4029-44C9-AA27-A7CFC7B3E896}" destId="{4E836A1C-6C83-4AD6-96B9-EF551766A9B5}" srcOrd="1" destOrd="0" presId="urn:microsoft.com/office/officeart/2005/8/layout/hierarchy2"/>
    <dgm:cxn modelId="{14345964-F7C0-4764-AF52-9D9B6FA92A54}" type="presParOf" srcId="{CC476E43-A37C-4383-924E-AC6E553809A3}" destId="{47D76A53-5A19-4B5C-8E84-633C804F41B4}" srcOrd="4" destOrd="0" presId="urn:microsoft.com/office/officeart/2005/8/layout/hierarchy2"/>
    <dgm:cxn modelId="{310F2954-4E5B-4BAF-A310-ED1FECFF106D}" type="presParOf" srcId="{47D76A53-5A19-4B5C-8E84-633C804F41B4}" destId="{3F762F07-4F5B-4338-AF46-B3EB75725F99}" srcOrd="0" destOrd="0" presId="urn:microsoft.com/office/officeart/2005/8/layout/hierarchy2"/>
    <dgm:cxn modelId="{E5EF763B-19CD-458B-86A2-4F8E38A26A37}" type="presParOf" srcId="{CC476E43-A37C-4383-924E-AC6E553809A3}" destId="{2A2E96D0-8B8B-473F-9EBE-914204649954}" srcOrd="5" destOrd="0" presId="urn:microsoft.com/office/officeart/2005/8/layout/hierarchy2"/>
    <dgm:cxn modelId="{8E0C9791-B30E-4C19-A719-ECEC467B5B92}" type="presParOf" srcId="{2A2E96D0-8B8B-473F-9EBE-914204649954}" destId="{D54A641F-3081-4628-BB34-3FA0F3BDED0C}" srcOrd="0" destOrd="0" presId="urn:microsoft.com/office/officeart/2005/8/layout/hierarchy2"/>
    <dgm:cxn modelId="{64B43BB5-965C-4E60-BF1E-70199C84DF5D}" type="presParOf" srcId="{2A2E96D0-8B8B-473F-9EBE-914204649954}" destId="{D715B3CC-1849-48D9-89DA-709C4C8F5BE9}" srcOrd="1" destOrd="0" presId="urn:microsoft.com/office/officeart/2005/8/layout/hierarchy2"/>
    <dgm:cxn modelId="{2A73514F-9E4D-4713-8926-64E8A38DFCF1}" type="presParOf" srcId="{AB3A92F9-FAD7-4EC6-A4CD-B3D89C897A0B}" destId="{5ECD99E5-D6FE-4A11-BE7C-F5EFED4FCEC6}" srcOrd="2" destOrd="0" presId="urn:microsoft.com/office/officeart/2005/8/layout/hierarchy2"/>
    <dgm:cxn modelId="{DF403CB8-DCD1-47CC-A564-BAA797C86D19}" type="presParOf" srcId="{5ECD99E5-D6FE-4A11-BE7C-F5EFED4FCEC6}" destId="{3B017ABD-DC81-4EC8-B988-CEFAE93E3DA4}" srcOrd="0" destOrd="0" presId="urn:microsoft.com/office/officeart/2005/8/layout/hierarchy2"/>
    <dgm:cxn modelId="{8DCCC10A-C636-4266-A10C-4F8A1821AF6C}" type="presParOf" srcId="{AB3A92F9-FAD7-4EC6-A4CD-B3D89C897A0B}" destId="{4655C27C-325D-4B51-8E94-BED88ECF3C3B}" srcOrd="3" destOrd="0" presId="urn:microsoft.com/office/officeart/2005/8/layout/hierarchy2"/>
    <dgm:cxn modelId="{00633356-8C78-41A5-AA32-A039B67E571F}" type="presParOf" srcId="{4655C27C-325D-4B51-8E94-BED88ECF3C3B}" destId="{1FEA7548-8DE2-4477-80D7-48E78555D0DC}" srcOrd="0" destOrd="0" presId="urn:microsoft.com/office/officeart/2005/8/layout/hierarchy2"/>
    <dgm:cxn modelId="{3D573B0B-C71E-49D6-BD94-6D3271B70E45}" type="presParOf" srcId="{4655C27C-325D-4B51-8E94-BED88ECF3C3B}" destId="{87B39E7E-BF92-491B-BBA7-DCDF2B0DBC2A}" srcOrd="1" destOrd="0" presId="urn:microsoft.com/office/officeart/2005/8/layout/hierarchy2"/>
    <dgm:cxn modelId="{58248731-BA4F-42C4-964A-168DBC925469}" type="presParOf" srcId="{AB3A92F9-FAD7-4EC6-A4CD-B3D89C897A0B}" destId="{05556869-DDA7-4A10-868A-A7474931A115}" srcOrd="4" destOrd="0" presId="urn:microsoft.com/office/officeart/2005/8/layout/hierarchy2"/>
    <dgm:cxn modelId="{A173CB3F-2063-41B9-9FDC-D0E18AC6D17C}" type="presParOf" srcId="{05556869-DDA7-4A10-868A-A7474931A115}" destId="{F27B0EA3-D7CF-4BCA-A85F-F9998F4126BA}" srcOrd="0" destOrd="0" presId="urn:microsoft.com/office/officeart/2005/8/layout/hierarchy2"/>
    <dgm:cxn modelId="{AB4AFBB6-8EE1-4C91-8223-98C98CFB266B}" type="presParOf" srcId="{AB3A92F9-FAD7-4EC6-A4CD-B3D89C897A0B}" destId="{341B127A-57E8-43FE-B9EE-DD89C8F6D6FD}" srcOrd="5" destOrd="0" presId="urn:microsoft.com/office/officeart/2005/8/layout/hierarchy2"/>
    <dgm:cxn modelId="{0E1CE7E3-9CC6-4A51-8C13-DEC7C56D4F5F}" type="presParOf" srcId="{341B127A-57E8-43FE-B9EE-DD89C8F6D6FD}" destId="{2DAAA0C8-0ECB-4C06-BFEC-64A9DA8B5826}" srcOrd="0" destOrd="0" presId="urn:microsoft.com/office/officeart/2005/8/layout/hierarchy2"/>
    <dgm:cxn modelId="{3CF94DFF-89E5-480D-9B8E-F68F455F7244}" type="presParOf" srcId="{341B127A-57E8-43FE-B9EE-DD89C8F6D6FD}" destId="{D5C4B18D-755C-4651-8189-AAB13716AB8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9D50A4-0323-436C-ACF2-38459671A1BC}">
      <dsp:nvSpPr>
        <dsp:cNvPr id="0" name=""/>
        <dsp:cNvSpPr/>
      </dsp:nvSpPr>
      <dsp:spPr>
        <a:xfrm>
          <a:off x="4119479" y="2006174"/>
          <a:ext cx="381114" cy="1981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006"/>
              </a:lnTo>
              <a:lnTo>
                <a:pt x="381114" y="19810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B3BAD-3DDD-41DB-ABDC-8A94E14B52C6}">
      <dsp:nvSpPr>
        <dsp:cNvPr id="0" name=""/>
        <dsp:cNvSpPr/>
      </dsp:nvSpPr>
      <dsp:spPr>
        <a:xfrm>
          <a:off x="4119479" y="2006174"/>
          <a:ext cx="407643" cy="774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408"/>
              </a:lnTo>
              <a:lnTo>
                <a:pt x="407643" y="77440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90FBD0-6B22-4ED5-80A7-579966C09572}">
      <dsp:nvSpPr>
        <dsp:cNvPr id="0" name=""/>
        <dsp:cNvSpPr/>
      </dsp:nvSpPr>
      <dsp:spPr>
        <a:xfrm>
          <a:off x="3606274" y="762967"/>
          <a:ext cx="1600253" cy="350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14"/>
              </a:lnTo>
              <a:lnTo>
                <a:pt x="1600253" y="175914"/>
              </a:lnTo>
              <a:lnTo>
                <a:pt x="1600253" y="350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2FD54-4A56-4766-B390-10879132EFE5}">
      <dsp:nvSpPr>
        <dsp:cNvPr id="0" name=""/>
        <dsp:cNvSpPr/>
      </dsp:nvSpPr>
      <dsp:spPr>
        <a:xfrm>
          <a:off x="979500" y="2068873"/>
          <a:ext cx="419897" cy="1943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506"/>
              </a:lnTo>
              <a:lnTo>
                <a:pt x="419897" y="19435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170C7-6C18-4831-895E-2F6958911C6E}">
      <dsp:nvSpPr>
        <dsp:cNvPr id="0" name=""/>
        <dsp:cNvSpPr/>
      </dsp:nvSpPr>
      <dsp:spPr>
        <a:xfrm>
          <a:off x="979500" y="2068873"/>
          <a:ext cx="419897" cy="7641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4113"/>
              </a:lnTo>
              <a:lnTo>
                <a:pt x="419897" y="7641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4237E-FFC4-4083-91DA-54DEA1BD1DF1}">
      <dsp:nvSpPr>
        <dsp:cNvPr id="0" name=""/>
        <dsp:cNvSpPr/>
      </dsp:nvSpPr>
      <dsp:spPr>
        <a:xfrm>
          <a:off x="2099226" y="762967"/>
          <a:ext cx="1507048" cy="350331"/>
        </a:xfrm>
        <a:custGeom>
          <a:avLst/>
          <a:gdLst/>
          <a:ahLst/>
          <a:cxnLst/>
          <a:rect l="0" t="0" r="0" b="0"/>
          <a:pathLst>
            <a:path>
              <a:moveTo>
                <a:pt x="1507048" y="0"/>
              </a:moveTo>
              <a:lnTo>
                <a:pt x="1507048" y="175914"/>
              </a:lnTo>
              <a:lnTo>
                <a:pt x="0" y="175914"/>
              </a:lnTo>
              <a:lnTo>
                <a:pt x="0" y="350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45EEF-121A-455C-9DE6-580CBB52E61A}">
      <dsp:nvSpPr>
        <dsp:cNvPr id="0" name=""/>
        <dsp:cNvSpPr/>
      </dsp:nvSpPr>
      <dsp:spPr>
        <a:xfrm>
          <a:off x="2000265" y="0"/>
          <a:ext cx="3212018" cy="762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omic Sans MS" pitchFamily="66" charset="0"/>
            </a:rPr>
            <a:t>Machine /Statistical Learning</a:t>
          </a:r>
          <a:endParaRPr lang="el-GR" sz="2000" b="1" kern="1200" dirty="0">
            <a:latin typeface="Comic Sans MS" pitchFamily="66" charset="0"/>
          </a:endParaRPr>
        </a:p>
      </dsp:txBody>
      <dsp:txXfrm>
        <a:off x="2000265" y="0"/>
        <a:ext cx="3212018" cy="762967"/>
      </dsp:txXfrm>
    </dsp:sp>
    <dsp:sp modelId="{E7FB4ECD-3DDC-451B-ABF2-2CB004F5195F}">
      <dsp:nvSpPr>
        <dsp:cNvPr id="0" name=""/>
        <dsp:cNvSpPr/>
      </dsp:nvSpPr>
      <dsp:spPr>
        <a:xfrm>
          <a:off x="699569" y="1113299"/>
          <a:ext cx="2799313" cy="9555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omic Sans MS" pitchFamily="66" charset="0"/>
            </a:rPr>
            <a:t>Supervised Learning</a:t>
          </a:r>
          <a:endParaRPr lang="el-GR" sz="2000" b="1" kern="1200" dirty="0" smtClean="0">
            <a:latin typeface="Comic Sans MS" pitchFamily="66" charset="0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Comic Sans MS" pitchFamily="66" charset="0"/>
            </a:rPr>
            <a:t>(</a:t>
          </a:r>
          <a:r>
            <a:rPr lang="el-GR" sz="2000" b="1" kern="1200" dirty="0" smtClean="0">
              <a:latin typeface="Comic Sans MS" pitchFamily="66" charset="0"/>
            </a:rPr>
            <a:t>Επιβλεπόμενη Μάθηση</a:t>
          </a:r>
          <a:r>
            <a:rPr lang="el-GR" sz="900" b="1" kern="1200" dirty="0" smtClean="0">
              <a:latin typeface="Comic Sans MS" pitchFamily="66" charset="0"/>
            </a:rPr>
            <a:t>)</a:t>
          </a:r>
          <a:endParaRPr lang="el-GR" sz="900" b="1" kern="1200" dirty="0">
            <a:latin typeface="Comic Sans MS" pitchFamily="66" charset="0"/>
          </a:endParaRPr>
        </a:p>
      </dsp:txBody>
      <dsp:txXfrm>
        <a:off x="699569" y="1113299"/>
        <a:ext cx="2799313" cy="955573"/>
      </dsp:txXfrm>
    </dsp:sp>
    <dsp:sp modelId="{FAA4496E-652E-4DA1-8B9A-6069540BD817}">
      <dsp:nvSpPr>
        <dsp:cNvPr id="0" name=""/>
        <dsp:cNvSpPr/>
      </dsp:nvSpPr>
      <dsp:spPr>
        <a:xfrm>
          <a:off x="1399397" y="2417707"/>
          <a:ext cx="1661116" cy="830558"/>
        </a:xfrm>
        <a:prstGeom prst="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accent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omic Sans MS" pitchFamily="66" charset="0"/>
            </a:rPr>
            <a:t>Classification</a:t>
          </a:r>
          <a:endParaRPr lang="el-GR" sz="1800" b="1" kern="1200" dirty="0" smtClean="0">
            <a:latin typeface="Comic Sans MS" pitchFamily="66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omic Sans MS" pitchFamily="66" charset="0"/>
            </a:rPr>
            <a:t>(</a:t>
          </a:r>
          <a:r>
            <a:rPr lang="el-GR" sz="1800" b="1" kern="1200" dirty="0" smtClean="0">
              <a:latin typeface="Comic Sans MS" pitchFamily="66" charset="0"/>
            </a:rPr>
            <a:t>Ταξινόμηση</a:t>
          </a:r>
          <a:r>
            <a:rPr lang="el-GR" sz="1800" kern="1200" dirty="0" smtClean="0"/>
            <a:t>)</a:t>
          </a:r>
          <a:endParaRPr lang="el-GR" sz="1800" kern="1200" dirty="0"/>
        </a:p>
      </dsp:txBody>
      <dsp:txXfrm>
        <a:off x="1399397" y="2417707"/>
        <a:ext cx="1661116" cy="830558"/>
      </dsp:txXfrm>
    </dsp:sp>
    <dsp:sp modelId="{F7D29054-96F6-4946-BE48-7DCE54579932}">
      <dsp:nvSpPr>
        <dsp:cNvPr id="0" name=""/>
        <dsp:cNvSpPr/>
      </dsp:nvSpPr>
      <dsp:spPr>
        <a:xfrm>
          <a:off x="1399397" y="3597100"/>
          <a:ext cx="1661116" cy="830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omic Sans MS" pitchFamily="66" charset="0"/>
            </a:rPr>
            <a:t>Regression</a:t>
          </a:r>
          <a:endParaRPr lang="el-GR" sz="1800" b="1" kern="1200" dirty="0" smtClean="0">
            <a:latin typeface="Comic Sans MS" pitchFamily="66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800" b="1" kern="1200" dirty="0" smtClean="0">
              <a:latin typeface="Comic Sans MS" pitchFamily="66" charset="0"/>
            </a:rPr>
            <a:t>(</a:t>
          </a:r>
          <a:r>
            <a:rPr lang="el-GR" sz="1600" b="1" kern="1200" dirty="0" smtClean="0">
              <a:latin typeface="Comic Sans MS" pitchFamily="66" charset="0"/>
            </a:rPr>
            <a:t>Παλινδρόμηση)</a:t>
          </a:r>
          <a:endParaRPr lang="el-GR" sz="1600" b="1" kern="1200" dirty="0">
            <a:latin typeface="Comic Sans MS" pitchFamily="66" charset="0"/>
          </a:endParaRPr>
        </a:p>
      </dsp:txBody>
      <dsp:txXfrm>
        <a:off x="1399397" y="3597100"/>
        <a:ext cx="1661116" cy="830558"/>
      </dsp:txXfrm>
    </dsp:sp>
    <dsp:sp modelId="{6613E1C2-3003-4DE7-A85A-182ABBD76929}">
      <dsp:nvSpPr>
        <dsp:cNvPr id="0" name=""/>
        <dsp:cNvSpPr/>
      </dsp:nvSpPr>
      <dsp:spPr>
        <a:xfrm>
          <a:off x="3847717" y="1113299"/>
          <a:ext cx="2717620" cy="892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omic Sans MS" pitchFamily="66" charset="0"/>
            </a:rPr>
            <a:t>Unsupervised learning (</a:t>
          </a:r>
          <a:r>
            <a:rPr lang="el-GR" sz="1800" b="1" kern="1200" dirty="0" smtClean="0">
              <a:latin typeface="Comic Sans MS" pitchFamily="66" charset="0"/>
            </a:rPr>
            <a:t>Μη Επιβλεπόμενη Μάθηση)</a:t>
          </a:r>
          <a:endParaRPr lang="el-GR" sz="1800" b="1" kern="1200" dirty="0">
            <a:latin typeface="Comic Sans MS" pitchFamily="66" charset="0"/>
          </a:endParaRPr>
        </a:p>
      </dsp:txBody>
      <dsp:txXfrm>
        <a:off x="3847717" y="1113299"/>
        <a:ext cx="2717620" cy="892875"/>
      </dsp:txXfrm>
    </dsp:sp>
    <dsp:sp modelId="{1FDCA962-B67C-4790-B6B8-864947FD8FB2}">
      <dsp:nvSpPr>
        <dsp:cNvPr id="0" name=""/>
        <dsp:cNvSpPr/>
      </dsp:nvSpPr>
      <dsp:spPr>
        <a:xfrm>
          <a:off x="4527122" y="2355008"/>
          <a:ext cx="2059983" cy="851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omic Sans MS" pitchFamily="66" charset="0"/>
            </a:rPr>
            <a:t>Clustering</a:t>
          </a:r>
          <a:endParaRPr lang="el-GR" sz="1800" b="1" kern="1200" dirty="0" smtClean="0">
            <a:latin typeface="Comic Sans MS" pitchFamily="66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800" b="1" kern="1200" dirty="0" smtClean="0">
              <a:latin typeface="Comic Sans MS" pitchFamily="66" charset="0"/>
            </a:rPr>
            <a:t>(Ομαδοποίηση)</a:t>
          </a:r>
          <a:endParaRPr lang="el-GR" sz="1800" b="1" kern="1200" dirty="0">
            <a:latin typeface="Comic Sans MS" pitchFamily="66" charset="0"/>
          </a:endParaRPr>
        </a:p>
      </dsp:txBody>
      <dsp:txXfrm>
        <a:off x="4527122" y="2355008"/>
        <a:ext cx="2059983" cy="851147"/>
      </dsp:txXfrm>
    </dsp:sp>
    <dsp:sp modelId="{91AB051B-81A3-4727-8EA7-D9E5DDAAE493}">
      <dsp:nvSpPr>
        <dsp:cNvPr id="0" name=""/>
        <dsp:cNvSpPr/>
      </dsp:nvSpPr>
      <dsp:spPr>
        <a:xfrm>
          <a:off x="4500594" y="3571901"/>
          <a:ext cx="1661116" cy="8305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Comic Sans MS" pitchFamily="66" charset="0"/>
            </a:rPr>
            <a:t>Association</a:t>
          </a:r>
          <a:endParaRPr lang="el-GR" sz="1800" b="1" kern="1200" dirty="0" smtClean="0">
            <a:latin typeface="Comic Sans MS" pitchFamily="66" charset="0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800" b="1" kern="1200" dirty="0" smtClean="0">
              <a:latin typeface="Comic Sans MS" pitchFamily="66" charset="0"/>
            </a:rPr>
            <a:t>(Συσχέτιση)</a:t>
          </a:r>
          <a:endParaRPr lang="el-GR" sz="1100" b="1" kern="1200" dirty="0">
            <a:latin typeface="Comic Sans MS" pitchFamily="66" charset="0"/>
          </a:endParaRPr>
        </a:p>
      </dsp:txBody>
      <dsp:txXfrm>
        <a:off x="4500594" y="3571901"/>
        <a:ext cx="1661116" cy="83055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18E93C-2D17-4600-BFAE-72EE1C9F0FBD}">
      <dsp:nvSpPr>
        <dsp:cNvPr id="0" name=""/>
        <dsp:cNvSpPr/>
      </dsp:nvSpPr>
      <dsp:spPr>
        <a:xfrm>
          <a:off x="1047942" y="1957726"/>
          <a:ext cx="1723187" cy="861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800" b="1" kern="1200" dirty="0" smtClean="0"/>
            <a:t>Ιδανικά Εργαστηριακά Δεδομένα</a:t>
          </a:r>
          <a:endParaRPr lang="el-GR" sz="1800" b="1" kern="1200" dirty="0"/>
        </a:p>
      </dsp:txBody>
      <dsp:txXfrm>
        <a:off x="1047942" y="1957726"/>
        <a:ext cx="1723187" cy="861593"/>
      </dsp:txXfrm>
    </dsp:sp>
    <dsp:sp modelId="{2F287AE0-4276-4A3A-AC31-9A9E61C97109}">
      <dsp:nvSpPr>
        <dsp:cNvPr id="0" name=""/>
        <dsp:cNvSpPr/>
      </dsp:nvSpPr>
      <dsp:spPr>
        <a:xfrm rot="18332776">
          <a:off x="2522955" y="1885703"/>
          <a:ext cx="1185624" cy="40960"/>
        </a:xfrm>
        <a:custGeom>
          <a:avLst/>
          <a:gdLst/>
          <a:ahLst/>
          <a:cxnLst/>
          <a:rect l="0" t="0" r="0" b="0"/>
          <a:pathLst>
            <a:path>
              <a:moveTo>
                <a:pt x="0" y="20480"/>
              </a:moveTo>
              <a:lnTo>
                <a:pt x="1185624" y="204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500" kern="1200"/>
        </a:p>
      </dsp:txBody>
      <dsp:txXfrm rot="18332776">
        <a:off x="3086127" y="1876543"/>
        <a:ext cx="59281" cy="59281"/>
      </dsp:txXfrm>
    </dsp:sp>
    <dsp:sp modelId="{22314F14-72E3-4CC5-A31F-ABE11E18F3DB}">
      <dsp:nvSpPr>
        <dsp:cNvPr id="0" name=""/>
        <dsp:cNvSpPr/>
      </dsp:nvSpPr>
      <dsp:spPr>
        <a:xfrm>
          <a:off x="3460405" y="993047"/>
          <a:ext cx="1723187" cy="861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000" b="1" kern="1200" dirty="0" smtClean="0"/>
            <a:t>Όχι </a:t>
          </a:r>
          <a:r>
            <a:rPr lang="en-US" sz="2000" b="1" kern="1200" dirty="0" smtClean="0"/>
            <a:t>Noises</a:t>
          </a:r>
          <a:endParaRPr lang="el-GR" sz="2000" b="1" kern="1200" dirty="0"/>
        </a:p>
      </dsp:txBody>
      <dsp:txXfrm>
        <a:off x="3460405" y="993047"/>
        <a:ext cx="1723187" cy="861593"/>
      </dsp:txXfrm>
    </dsp:sp>
    <dsp:sp modelId="{8A1519CB-34F0-45A8-8BB5-995172C8809F}">
      <dsp:nvSpPr>
        <dsp:cNvPr id="0" name=""/>
        <dsp:cNvSpPr/>
      </dsp:nvSpPr>
      <dsp:spPr>
        <a:xfrm rot="18289469">
          <a:off x="4924730" y="907947"/>
          <a:ext cx="1207000" cy="40960"/>
        </a:xfrm>
        <a:custGeom>
          <a:avLst/>
          <a:gdLst/>
          <a:ahLst/>
          <a:cxnLst/>
          <a:rect l="0" t="0" r="0" b="0"/>
          <a:pathLst>
            <a:path>
              <a:moveTo>
                <a:pt x="0" y="20480"/>
              </a:moveTo>
              <a:lnTo>
                <a:pt x="1207000" y="204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500" kern="1200"/>
        </a:p>
      </dsp:txBody>
      <dsp:txXfrm rot="18289469">
        <a:off x="5498055" y="898252"/>
        <a:ext cx="60350" cy="60350"/>
      </dsp:txXfrm>
    </dsp:sp>
    <dsp:sp modelId="{B6F8B5BB-22F9-4FB8-9347-10A64C19808C}">
      <dsp:nvSpPr>
        <dsp:cNvPr id="0" name=""/>
        <dsp:cNvSpPr/>
      </dsp:nvSpPr>
      <dsp:spPr>
        <a:xfrm>
          <a:off x="5872867" y="2214"/>
          <a:ext cx="1723187" cy="861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000" b="1" kern="1200" dirty="0" smtClean="0"/>
            <a:t>Αλληλοεπικαλυπτόμενοι σκελετοί</a:t>
          </a:r>
          <a:endParaRPr lang="el-GR" sz="2000" b="1" kern="1200" dirty="0"/>
        </a:p>
      </dsp:txBody>
      <dsp:txXfrm>
        <a:off x="5872867" y="2214"/>
        <a:ext cx="1723187" cy="861593"/>
      </dsp:txXfrm>
    </dsp:sp>
    <dsp:sp modelId="{7B3CB4D7-6601-4490-AE29-8F95B182CBF1}">
      <dsp:nvSpPr>
        <dsp:cNvPr id="0" name=""/>
        <dsp:cNvSpPr/>
      </dsp:nvSpPr>
      <dsp:spPr>
        <a:xfrm>
          <a:off x="5183592" y="1403363"/>
          <a:ext cx="689274" cy="40960"/>
        </a:xfrm>
        <a:custGeom>
          <a:avLst/>
          <a:gdLst/>
          <a:ahLst/>
          <a:cxnLst/>
          <a:rect l="0" t="0" r="0" b="0"/>
          <a:pathLst>
            <a:path>
              <a:moveTo>
                <a:pt x="0" y="20480"/>
              </a:moveTo>
              <a:lnTo>
                <a:pt x="689274" y="204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500" kern="1200"/>
        </a:p>
      </dsp:txBody>
      <dsp:txXfrm>
        <a:off x="5510998" y="1406612"/>
        <a:ext cx="34463" cy="34463"/>
      </dsp:txXfrm>
    </dsp:sp>
    <dsp:sp modelId="{2149E9B9-443E-4B53-8676-2BE0189E93E3}">
      <dsp:nvSpPr>
        <dsp:cNvPr id="0" name=""/>
        <dsp:cNvSpPr/>
      </dsp:nvSpPr>
      <dsp:spPr>
        <a:xfrm>
          <a:off x="5872867" y="993047"/>
          <a:ext cx="1723187" cy="861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000" b="1" kern="1200" dirty="0" smtClean="0"/>
            <a:t>Μη ανιχνεύσιμα </a:t>
          </a:r>
          <a:r>
            <a:rPr lang="en-US" sz="2000" b="1" kern="1200" dirty="0" smtClean="0"/>
            <a:t>Joints </a:t>
          </a:r>
          <a:endParaRPr lang="el-GR" sz="2000" b="1" kern="1200" dirty="0"/>
        </a:p>
      </dsp:txBody>
      <dsp:txXfrm>
        <a:off x="5872867" y="993047"/>
        <a:ext cx="1723187" cy="861593"/>
      </dsp:txXfrm>
    </dsp:sp>
    <dsp:sp modelId="{47D76A53-5A19-4B5C-8E84-633C804F41B4}">
      <dsp:nvSpPr>
        <dsp:cNvPr id="0" name=""/>
        <dsp:cNvSpPr/>
      </dsp:nvSpPr>
      <dsp:spPr>
        <a:xfrm rot="3310531">
          <a:off x="4924730" y="1898780"/>
          <a:ext cx="1207000" cy="40960"/>
        </a:xfrm>
        <a:custGeom>
          <a:avLst/>
          <a:gdLst/>
          <a:ahLst/>
          <a:cxnLst/>
          <a:rect l="0" t="0" r="0" b="0"/>
          <a:pathLst>
            <a:path>
              <a:moveTo>
                <a:pt x="0" y="20480"/>
              </a:moveTo>
              <a:lnTo>
                <a:pt x="1207000" y="2048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500" kern="1200"/>
        </a:p>
      </dsp:txBody>
      <dsp:txXfrm rot="3310531">
        <a:off x="5498055" y="1889085"/>
        <a:ext cx="60350" cy="60350"/>
      </dsp:txXfrm>
    </dsp:sp>
    <dsp:sp modelId="{D54A641F-3081-4628-BB34-3FA0F3BDED0C}">
      <dsp:nvSpPr>
        <dsp:cNvPr id="0" name=""/>
        <dsp:cNvSpPr/>
      </dsp:nvSpPr>
      <dsp:spPr>
        <a:xfrm>
          <a:off x="5872867" y="1983880"/>
          <a:ext cx="1723187" cy="861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000" b="1" kern="1200" dirty="0" smtClean="0"/>
            <a:t>Σφάλματα Μηχανής</a:t>
          </a:r>
          <a:endParaRPr lang="el-GR" sz="2000" b="1" kern="1200" dirty="0"/>
        </a:p>
      </dsp:txBody>
      <dsp:txXfrm>
        <a:off x="5872867" y="1983880"/>
        <a:ext cx="1723187" cy="861593"/>
      </dsp:txXfrm>
    </dsp:sp>
    <dsp:sp modelId="{5ECD99E5-D6FE-4A11-BE7C-F5EFED4FCEC6}">
      <dsp:nvSpPr>
        <dsp:cNvPr id="0" name=""/>
        <dsp:cNvSpPr/>
      </dsp:nvSpPr>
      <dsp:spPr>
        <a:xfrm>
          <a:off x="2771130" y="2368042"/>
          <a:ext cx="689274" cy="40960"/>
        </a:xfrm>
        <a:custGeom>
          <a:avLst/>
          <a:gdLst/>
          <a:ahLst/>
          <a:cxnLst/>
          <a:rect l="0" t="0" r="0" b="0"/>
          <a:pathLst>
            <a:path>
              <a:moveTo>
                <a:pt x="0" y="20480"/>
              </a:moveTo>
              <a:lnTo>
                <a:pt x="689274" y="204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500" kern="1200"/>
        </a:p>
      </dsp:txBody>
      <dsp:txXfrm>
        <a:off x="3098535" y="2371291"/>
        <a:ext cx="34463" cy="34463"/>
      </dsp:txXfrm>
    </dsp:sp>
    <dsp:sp modelId="{1FEA7548-8DE2-4477-80D7-48E78555D0DC}">
      <dsp:nvSpPr>
        <dsp:cNvPr id="0" name=""/>
        <dsp:cNvSpPr/>
      </dsp:nvSpPr>
      <dsp:spPr>
        <a:xfrm>
          <a:off x="3460405" y="1983880"/>
          <a:ext cx="1972274" cy="8092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2000" b="1" kern="1200" dirty="0" smtClean="0">
              <a:latin typeface="+mj-lt"/>
            </a:rPr>
            <a:t>Ανομοιογένεια Σκελετών</a:t>
          </a:r>
          <a:endParaRPr lang="el-GR" sz="2000" b="1" kern="1200" dirty="0">
            <a:latin typeface="+mj-lt"/>
          </a:endParaRPr>
        </a:p>
      </dsp:txBody>
      <dsp:txXfrm>
        <a:off x="3460405" y="1983880"/>
        <a:ext cx="1972274" cy="809286"/>
      </dsp:txXfrm>
    </dsp:sp>
    <dsp:sp modelId="{05556869-DDA7-4A10-868A-A7474931A115}">
      <dsp:nvSpPr>
        <dsp:cNvPr id="0" name=""/>
        <dsp:cNvSpPr/>
      </dsp:nvSpPr>
      <dsp:spPr>
        <a:xfrm rot="3209441">
          <a:off x="2532986" y="2840607"/>
          <a:ext cx="1175885" cy="40960"/>
        </a:xfrm>
        <a:custGeom>
          <a:avLst/>
          <a:gdLst/>
          <a:ahLst/>
          <a:cxnLst/>
          <a:rect l="0" t="0" r="0" b="0"/>
          <a:pathLst>
            <a:path>
              <a:moveTo>
                <a:pt x="0" y="20480"/>
              </a:moveTo>
              <a:lnTo>
                <a:pt x="1175885" y="204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500" kern="1200"/>
        </a:p>
      </dsp:txBody>
      <dsp:txXfrm rot="3209441">
        <a:off x="3091531" y="2831691"/>
        <a:ext cx="58794" cy="58794"/>
      </dsp:txXfrm>
    </dsp:sp>
    <dsp:sp modelId="{2DAAA0C8-0ECB-4C06-BFEC-64A9DA8B5826}">
      <dsp:nvSpPr>
        <dsp:cNvPr id="0" name=""/>
        <dsp:cNvSpPr/>
      </dsp:nvSpPr>
      <dsp:spPr>
        <a:xfrm>
          <a:off x="3470727" y="2902856"/>
          <a:ext cx="1723187" cy="8615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800" b="1" kern="1200" dirty="0" smtClean="0"/>
            <a:t>Μη ύπαρξη συγγένειας</a:t>
          </a:r>
          <a:endParaRPr lang="el-GR" sz="1800" b="1" kern="1200" dirty="0"/>
        </a:p>
      </dsp:txBody>
      <dsp:txXfrm>
        <a:off x="3470727" y="2902856"/>
        <a:ext cx="1723187" cy="861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84C9E-EDF1-4B3F-9553-89AC1F7C72DC}" type="datetimeFigureOut">
              <a:rPr lang="el-GR" smtClean="0"/>
              <a:pPr/>
              <a:t>26/4/2017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EC34E-F79E-4258-985E-C26052085E35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Στόχος</a:t>
            </a:r>
            <a:r>
              <a:rPr lang="el-GR" baseline="0" dirty="0" smtClean="0"/>
              <a:t> της εργασίας είναι η δημιουργία, εκπαίδευση τριών </a:t>
            </a:r>
            <a:r>
              <a:rPr lang="en-US" baseline="0" dirty="0" smtClean="0"/>
              <a:t>machine learning </a:t>
            </a:r>
            <a:r>
              <a:rPr lang="el-GR" baseline="0" dirty="0" smtClean="0"/>
              <a:t>αλγορίθμων που επιτυγχάνουν την ταξινόμηση προσώπων βάση σκελετικών δεδομένων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0F8A-7569-4C7A-AE77-1E31DE85C589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 err="1" smtClean="0"/>
              <a:t>stoxos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0F8A-7569-4C7A-AE77-1E31DE85C589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Για την τελική επιλογή στηριχτήκαμε στη βιβλιογραφία όπου έγιναν στατιστικά τεστ σημαντικότητας, αφαιρούνται</a:t>
            </a:r>
            <a:r>
              <a:rPr lang="el-GR" baseline="0" dirty="0" smtClean="0"/>
              <a:t> τα άκρα γιατί συχνά δεν ανιχνεύονται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0F8A-7569-4C7A-AE77-1E31DE85C589}" type="slidenum">
              <a:rPr lang="el-GR" smtClean="0"/>
              <a:pPr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Ως </a:t>
            </a:r>
            <a:r>
              <a:rPr lang="en-US" dirty="0" smtClean="0"/>
              <a:t>noises</a:t>
            </a:r>
            <a:r>
              <a:rPr lang="en-US" baseline="0" dirty="0" smtClean="0"/>
              <a:t> </a:t>
            </a:r>
            <a:r>
              <a:rPr lang="el-GR" baseline="0" dirty="0" smtClean="0"/>
              <a:t>θεωρήθηκαν οι τιμές που δεν έχουν καταγραφεί ΝΑ και τα παράτυπα σημεία (τυπική απόκλιση &gt; 2 από το μέσο όρο). Τότε αφαιρείται όλο το </a:t>
            </a:r>
            <a:r>
              <a:rPr lang="en-US" baseline="0" dirty="0" smtClean="0"/>
              <a:t>frame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7C0F8A-7569-4C7A-AE77-1E31DE85C589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-livinglabs.com/datasets/20161017-SkeletonSize.xlsx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8382000" cy="2895600"/>
          </a:xfrm>
        </p:spPr>
        <p:txBody>
          <a:bodyPr>
            <a:normAutofit/>
          </a:bodyPr>
          <a:lstStyle/>
          <a:p>
            <a:r>
              <a:rPr lang="el-GR" b="1" dirty="0" smtClean="0">
                <a:latin typeface="Comic Sans MS" pitchFamily="66" charset="0"/>
              </a:rPr>
              <a:t>Ανάπτυξη </a:t>
            </a:r>
            <a:r>
              <a:rPr lang="en-US" b="1" dirty="0" smtClean="0">
                <a:latin typeface="Comic Sans MS" pitchFamily="66" charset="0"/>
              </a:rPr>
              <a:t>N</a:t>
            </a:r>
            <a:r>
              <a:rPr lang="el-GR" b="1" dirty="0" smtClean="0">
                <a:latin typeface="Comic Sans MS" pitchFamily="66" charset="0"/>
              </a:rPr>
              <a:t>ευρωνικών Δικτύων για αναγνώριση σκελετικών δεδομένων ζωντανού εργαστηρίου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200400"/>
            <a:ext cx="6317456" cy="2397920"/>
          </a:xfrm>
        </p:spPr>
        <p:txBody>
          <a:bodyPr>
            <a:normAutofit/>
          </a:bodyPr>
          <a:lstStyle/>
          <a:p>
            <a:r>
              <a:rPr lang="el-GR" b="1" dirty="0">
                <a:latin typeface="Comic Sans MS" pitchFamily="66" charset="0"/>
              </a:rPr>
              <a:t> </a:t>
            </a:r>
          </a:p>
          <a:p>
            <a:r>
              <a:rPr lang="el-GR" b="1" dirty="0">
                <a:latin typeface="Comic Sans MS" pitchFamily="66" charset="0"/>
              </a:rPr>
              <a:t>Κοφτερού Μαρία</a:t>
            </a:r>
          </a:p>
          <a:p>
            <a:r>
              <a:rPr lang="el-GR" b="1" dirty="0" smtClean="0">
                <a:latin typeface="Comic Sans MS" pitchFamily="66" charset="0"/>
              </a:rPr>
              <a:t>Ζαβαροπούλου </a:t>
            </a:r>
            <a:r>
              <a:rPr lang="el-GR" b="1" dirty="0">
                <a:latin typeface="Comic Sans MS" pitchFamily="66" charset="0"/>
              </a:rPr>
              <a:t>Αλίκη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1</a:t>
            </a:fld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32706"/>
          </a:xfrm>
        </p:spPr>
        <p:txBody>
          <a:bodyPr>
            <a:normAutofit/>
          </a:bodyPr>
          <a:lstStyle/>
          <a:p>
            <a:r>
              <a:rPr lang="el-GR" sz="4000" dirty="0" smtClean="0"/>
              <a:t>Ταξινόμηση ή Κατηγοριοποίηση</a:t>
            </a:r>
            <a:endParaRPr lang="el-G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83208"/>
          </a:xfrm>
        </p:spPr>
        <p:txBody>
          <a:bodyPr>
            <a:normAutofit fontScale="70000" lnSpcReduction="20000"/>
          </a:bodyPr>
          <a:lstStyle/>
          <a:p>
            <a:r>
              <a:rPr lang="el-GR" dirty="0" smtClean="0">
                <a:latin typeface="Comic Sans MS" pitchFamily="66" charset="0"/>
              </a:rPr>
              <a:t>Ανάπτυξη ενός μοντέλου, το οποίο αργότερα θα μπορεί να χρησιμοποιηθεί για την κατηγοριοποίηση μελλοντικών δεδομένων. </a:t>
            </a:r>
          </a:p>
          <a:p>
            <a:r>
              <a:rPr lang="el-GR" dirty="0" smtClean="0">
                <a:latin typeface="Comic Sans MS" pitchFamily="66" charset="0"/>
              </a:rPr>
              <a:t>Π.χ. Φίλτρα </a:t>
            </a:r>
            <a:r>
              <a:rPr lang="en-US" dirty="0" smtClean="0">
                <a:latin typeface="Comic Sans MS" pitchFamily="66" charset="0"/>
              </a:rPr>
              <a:t>spam </a:t>
            </a:r>
            <a:r>
              <a:rPr lang="el-GR" dirty="0" smtClean="0">
                <a:latin typeface="Comic Sans MS" pitchFamily="66" charset="0"/>
              </a:rPr>
              <a:t>emails, κατηγοριοποίηση πελατών μιας τράπεζας ανάλογα με την πιστωτική τους ικανότητα</a:t>
            </a:r>
          </a:p>
          <a:p>
            <a:r>
              <a:rPr lang="el-GR" dirty="0" smtClean="0">
                <a:latin typeface="Comic Sans MS" pitchFamily="66" charset="0"/>
              </a:rPr>
              <a:t>Διαδικασία Κατηγοριοποίησης :</a:t>
            </a:r>
          </a:p>
          <a:p>
            <a:pPr>
              <a:buNone/>
            </a:pPr>
            <a:r>
              <a:rPr lang="el-GR" b="1" dirty="0" smtClean="0">
                <a:latin typeface="Comic Sans MS" pitchFamily="66" charset="0"/>
              </a:rPr>
              <a:t>	1)Επιλογή Αλγορίθμου Ταξινόμησης </a:t>
            </a:r>
            <a:r>
              <a:rPr lang="el-GR" dirty="0" smtClean="0">
                <a:latin typeface="Comic Sans MS" pitchFamily="66" charset="0"/>
              </a:rPr>
              <a:t>για αναλύση με βάση ένα σύνολο προκατηγοριοποιημένων παραδειγμάτων,το Σύνολο Εκαπίδευσης, προκειμένου να σχηματιστεί το μοντέλο</a:t>
            </a:r>
          </a:p>
          <a:p>
            <a:pPr>
              <a:buNone/>
            </a:pPr>
            <a:r>
              <a:rPr lang="el-GR" b="1" dirty="0" smtClean="0">
                <a:latin typeface="Comic Sans MS" pitchFamily="66" charset="0"/>
              </a:rPr>
              <a:t> 	2)Εκμάθηση(Learning)</a:t>
            </a:r>
            <a:r>
              <a:rPr lang="el-GR" dirty="0" smtClean="0">
                <a:latin typeface="Comic Sans MS" pitchFamily="66" charset="0"/>
              </a:rPr>
              <a:t>:Επιλογή των κατάλληλων παραμέτρων για το μοντέλο, βάση της παραπάνω ανάλυσης.</a:t>
            </a:r>
          </a:p>
          <a:p>
            <a:pPr>
              <a:buNone/>
            </a:pPr>
            <a:r>
              <a:rPr lang="el-GR" b="1" dirty="0" smtClean="0">
                <a:latin typeface="Comic Sans MS" pitchFamily="66" charset="0"/>
              </a:rPr>
              <a:t> 	3)Kατηγοριοποίηση(Classification)</a:t>
            </a:r>
          </a:p>
          <a:p>
            <a:pPr>
              <a:buNone/>
            </a:pPr>
            <a:r>
              <a:rPr lang="el-GR" b="1" dirty="0" smtClean="0">
                <a:latin typeface="Comic Sans MS" pitchFamily="66" charset="0"/>
              </a:rPr>
              <a:t>	4)</a:t>
            </a:r>
            <a:r>
              <a:rPr lang="el-GR" dirty="0" smtClean="0">
                <a:latin typeface="Comic Sans MS" pitchFamily="66" charset="0"/>
              </a:rPr>
              <a:t> </a:t>
            </a:r>
            <a:r>
              <a:rPr lang="el-GR" b="1" dirty="0" smtClean="0">
                <a:latin typeface="Comic Sans MS" pitchFamily="66" charset="0"/>
              </a:rPr>
              <a:t>Αξιολόγηση του Μοντέλου </a:t>
            </a:r>
            <a:r>
              <a:rPr lang="el-GR" dirty="0" smtClean="0">
                <a:latin typeface="Comic Sans MS" pitchFamily="66" charset="0"/>
              </a:rPr>
              <a:t>: Υπολογισμός της ακρίβειας του με χρήση του Συνόλου Ελέγχου.Η ακρίβεια του μοντέλου υπολογίζεται από το ποσοστό των δειγμάτων δοκιμής που κατηγοριοποιήθηκαν σωστά σε σχέση με το υπό εκπαίδευση μοντέλο.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>
            <a:normAutofit/>
          </a:bodyPr>
          <a:lstStyle/>
          <a:p>
            <a:r>
              <a:rPr lang="el-GR" dirty="0" smtClean="0"/>
              <a:t>Νευρωνικά Δίκτυα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88008"/>
          </a:xfrm>
        </p:spPr>
        <p:txBody>
          <a:bodyPr/>
          <a:lstStyle/>
          <a:p>
            <a:r>
              <a:rPr lang="el-GR" sz="2800" dirty="0" smtClean="0">
                <a:latin typeface="Comic Sans MS" pitchFamily="66" charset="0"/>
              </a:rPr>
              <a:t>Προσομοίωση του μοντέλου μάθησης του ανθρώπινου εγκεφάλου</a:t>
            </a:r>
            <a:endParaRPr lang="en-US" sz="2800" dirty="0" smtClean="0">
              <a:latin typeface="Comic Sans MS" pitchFamily="66" charset="0"/>
            </a:endParaRPr>
          </a:p>
          <a:p>
            <a:r>
              <a:rPr lang="el-GR" dirty="0" smtClean="0">
                <a:latin typeface="Comic Sans MS" pitchFamily="66" charset="0"/>
              </a:rPr>
              <a:t>Παράδειγμα ενός Νευρώνα</a:t>
            </a:r>
            <a:endParaRPr lang="en-US" dirty="0" smtClean="0">
              <a:latin typeface="Comic Sans MS" pitchFamily="66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l-G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11</a:t>
            </a:fld>
            <a:endParaRPr lang="el-GR"/>
          </a:p>
        </p:txBody>
      </p:sp>
      <p:pic>
        <p:nvPicPr>
          <p:cNvPr id="4" name="Picture 3" descr="image0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590800"/>
            <a:ext cx="7500990" cy="3064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Line Callout 1 4"/>
          <p:cNvSpPr/>
          <p:nvPr/>
        </p:nvSpPr>
        <p:spPr>
          <a:xfrm>
            <a:off x="285720" y="4929198"/>
            <a:ext cx="1928826" cy="1714512"/>
          </a:xfrm>
          <a:prstGeom prst="borderCallout1">
            <a:avLst>
              <a:gd name="adj1" fmla="val -104875"/>
              <a:gd name="adj2" fmla="val 84293"/>
              <a:gd name="adj3" fmla="val 6379"/>
              <a:gd name="adj4" fmla="val 48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Xj</a:t>
            </a:r>
            <a:r>
              <a:rPr lang="en-US" b="1" dirty="0" smtClean="0"/>
              <a:t> : </a:t>
            </a:r>
            <a:r>
              <a:rPr lang="el-GR" b="1" dirty="0" smtClean="0"/>
              <a:t>τα δεδομένα εισόδου στο Νευρώνα-Πρότυπα Εκπαίδευσης</a:t>
            </a:r>
            <a:endParaRPr lang="el-GR" b="1" dirty="0"/>
          </a:p>
        </p:txBody>
      </p:sp>
      <p:sp>
        <p:nvSpPr>
          <p:cNvPr id="6" name="Line Callout 1 5"/>
          <p:cNvSpPr/>
          <p:nvPr/>
        </p:nvSpPr>
        <p:spPr>
          <a:xfrm>
            <a:off x="2285984" y="5714992"/>
            <a:ext cx="3810016" cy="1143008"/>
          </a:xfrm>
          <a:prstGeom prst="borderCallout1">
            <a:avLst>
              <a:gd name="adj1" fmla="val -66419"/>
              <a:gd name="adj2" fmla="val 29868"/>
              <a:gd name="adj3" fmla="val 255"/>
              <a:gd name="adj4" fmla="val 29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Wi</a:t>
            </a:r>
            <a:r>
              <a:rPr lang="en-US" b="1" dirty="0" smtClean="0"/>
              <a:t> : </a:t>
            </a:r>
            <a:r>
              <a:rPr lang="el-GR" b="1" dirty="0" smtClean="0"/>
              <a:t>τα βάρη που αντιστοιχούν σε κάθε </a:t>
            </a:r>
            <a:r>
              <a:rPr lang="en-US" b="1" dirty="0" smtClean="0"/>
              <a:t>xi</a:t>
            </a:r>
            <a:r>
              <a:rPr lang="el-GR" b="1" dirty="0" smtClean="0"/>
              <a:t>-Το ποσοστό πληροφορίας που μεταφέρεται</a:t>
            </a:r>
            <a:endParaRPr lang="el-GR" b="1" dirty="0"/>
          </a:p>
        </p:txBody>
      </p:sp>
      <p:sp>
        <p:nvSpPr>
          <p:cNvPr id="8" name="Line Callout 1 7"/>
          <p:cNvSpPr/>
          <p:nvPr/>
        </p:nvSpPr>
        <p:spPr>
          <a:xfrm>
            <a:off x="6858016" y="5357826"/>
            <a:ext cx="2285984" cy="1214446"/>
          </a:xfrm>
          <a:prstGeom prst="borderCallout1">
            <a:avLst>
              <a:gd name="adj1" fmla="val -2100"/>
              <a:gd name="adj2" fmla="val 33513"/>
              <a:gd name="adj3" fmla="val -85580"/>
              <a:gd name="adj4" fmla="val 17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Yi: </a:t>
            </a:r>
            <a:r>
              <a:rPr lang="el-GR" b="1" dirty="0" smtClean="0"/>
              <a:t>Έξοδος Νευρώνα</a:t>
            </a:r>
          </a:p>
          <a:p>
            <a:pPr algn="ctr"/>
            <a:r>
              <a:rPr lang="el-GR" b="1" dirty="0" smtClean="0"/>
              <a:t>Δίτιμη Έξοδος</a:t>
            </a:r>
            <a:endParaRPr lang="el-GR" b="1" dirty="0"/>
          </a:p>
        </p:txBody>
      </p:sp>
      <p:sp>
        <p:nvSpPr>
          <p:cNvPr id="9" name="Line Callout 1 8"/>
          <p:cNvSpPr/>
          <p:nvPr/>
        </p:nvSpPr>
        <p:spPr>
          <a:xfrm>
            <a:off x="6429388" y="2214554"/>
            <a:ext cx="2714612" cy="1357322"/>
          </a:xfrm>
          <a:prstGeom prst="borderCallout1">
            <a:avLst>
              <a:gd name="adj1" fmla="val 50257"/>
              <a:gd name="adj2" fmla="val 1215"/>
              <a:gd name="adj3" fmla="val 114918"/>
              <a:gd name="adj4" fmla="val -45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Ο αλγόριθμος εκπαίδευσης-</a:t>
            </a:r>
            <a:r>
              <a:rPr lang="en-US" b="1" dirty="0" smtClean="0"/>
              <a:t>Objective Function:</a:t>
            </a:r>
            <a:r>
              <a:rPr lang="el-GR" b="1" dirty="0" smtClean="0"/>
              <a:t>Βρίσκει τα βέλτιστα </a:t>
            </a:r>
            <a:r>
              <a:rPr lang="en-US" b="1" dirty="0" err="1" smtClean="0"/>
              <a:t>Wi</a:t>
            </a:r>
            <a:endParaRPr lang="el-GR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80306"/>
          </a:xfrm>
        </p:spPr>
        <p:txBody>
          <a:bodyPr/>
          <a:lstStyle/>
          <a:p>
            <a:r>
              <a:rPr lang="el-GR" dirty="0" smtClean="0"/>
              <a:t>Νευρωνικά Δίκτυα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5608"/>
          </a:xfrm>
        </p:spPr>
        <p:txBody>
          <a:bodyPr>
            <a:normAutofit/>
          </a:bodyPr>
          <a:lstStyle/>
          <a:p>
            <a:r>
              <a:rPr lang="el-GR" sz="2800" dirty="0" smtClean="0">
                <a:latin typeface="Comic Sans MS" pitchFamily="66" charset="0"/>
              </a:rPr>
              <a:t>Μάθηση:Ομαδοποίηση προτύπων-Εξαγωγή χαρακτηριστικών-Γενίκευση και Λήψη Αποφάσεων</a:t>
            </a:r>
          </a:p>
          <a:p>
            <a:r>
              <a:rPr lang="el-GR" sz="2800" dirty="0" smtClean="0">
                <a:latin typeface="Comic Sans MS" pitchFamily="66" charset="0"/>
              </a:rPr>
              <a:t>Εκπαίδευση Ν.Δ.: Επαναληπτική διαδικασία σταδιακής αναπροσαρμογής των παραμέτρων του δικτύου</a:t>
            </a:r>
          </a:p>
          <a:p>
            <a:endParaRPr lang="el-GR" dirty="0"/>
          </a:p>
        </p:txBody>
      </p:sp>
      <p:pic>
        <p:nvPicPr>
          <p:cNvPr id="4" name="Picture 3" descr="image01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793980"/>
            <a:ext cx="7500990" cy="3064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99032"/>
          </a:xfrm>
        </p:spPr>
        <p:txBody>
          <a:bodyPr/>
          <a:lstStyle/>
          <a:p>
            <a:r>
              <a:rPr lang="el-GR" dirty="0" smtClean="0"/>
              <a:t>Εφαρμογή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792"/>
            <a:ext cx="8229600" cy="5083208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omic Sans MS" pitchFamily="66" charset="0"/>
              </a:rPr>
              <a:t>Rstudio</a:t>
            </a:r>
            <a:r>
              <a:rPr lang="el-GR" dirty="0" smtClean="0">
                <a:latin typeface="Comic Sans MS" pitchFamily="66" charset="0"/>
              </a:rPr>
              <a:t> με χρήση έτοιμων βιβλιοθηκών</a:t>
            </a:r>
          </a:p>
          <a:p>
            <a:r>
              <a:rPr lang="el-GR" dirty="0" smtClean="0">
                <a:latin typeface="Comic Sans MS" pitchFamily="66" charset="0"/>
              </a:rPr>
              <a:t>Επιλογή παραμέτρων των μοντέλων βάση:</a:t>
            </a:r>
          </a:p>
          <a:p>
            <a:pPr lvl="1"/>
            <a:r>
              <a:rPr lang="el-GR" dirty="0" smtClean="0">
                <a:latin typeface="Comic Sans MS" pitchFamily="66" charset="0"/>
              </a:rPr>
              <a:t>Βιβλιογραφίας Νευρωνικών Δικτύων</a:t>
            </a:r>
          </a:p>
          <a:p>
            <a:pPr lvl="1"/>
            <a:r>
              <a:rPr lang="el-GR" dirty="0" smtClean="0">
                <a:latin typeface="Comic Sans MS" pitchFamily="66" charset="0"/>
              </a:rPr>
              <a:t>Προηγούμενων μελετών πάνω στην σκελετική αναγνώριση</a:t>
            </a:r>
          </a:p>
          <a:p>
            <a:pPr lvl="1"/>
            <a:r>
              <a:rPr lang="el-GR" dirty="0" smtClean="0">
                <a:latin typeface="Comic Sans MS" pitchFamily="66" charset="0"/>
              </a:rPr>
              <a:t>Πειραματικών Δοκιμών</a:t>
            </a:r>
            <a:endParaRPr lang="en-US" dirty="0" smtClean="0">
              <a:latin typeface="Comic Sans MS" pitchFamily="66" charset="0"/>
            </a:endParaRPr>
          </a:p>
          <a:p>
            <a:r>
              <a:rPr lang="el-GR" dirty="0" smtClean="0">
                <a:latin typeface="Comic Sans MS" pitchFamily="66" charset="0"/>
              </a:rPr>
              <a:t>Παρουσίαση Αποτελεσμάτων: Τελικό Μοντέλο(βέλτιστο) και συγκριτικοί πίνακες με αλλαγή μιας παραμέτρου τη φορά</a:t>
            </a:r>
            <a:endParaRPr lang="el-G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Support Vector Machines(SVM)</a:t>
            </a:r>
            <a:r>
              <a:rPr lang="el-GR" sz="3600" dirty="0" smtClean="0"/>
              <a:t/>
            </a:r>
            <a:br>
              <a:rPr lang="el-GR" sz="3600" dirty="0" smtClean="0"/>
            </a:br>
            <a:r>
              <a:rPr lang="el-GR" sz="3600" dirty="0" smtClean="0"/>
              <a:t>			Εισαγωγικά</a:t>
            </a:r>
            <a:endParaRPr lang="el-GR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7403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l-GR" sz="2800" dirty="0" smtClean="0">
              <a:latin typeface="Comic Sans MS" pitchFamily="66" charset="0"/>
            </a:endParaRPr>
          </a:p>
          <a:p>
            <a:r>
              <a:rPr lang="el-GR" sz="2800" dirty="0" smtClean="0">
                <a:latin typeface="Comic Sans MS" pitchFamily="66" charset="0"/>
              </a:rPr>
              <a:t>Πυρήνας:Συνάρτηση προβολής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l-GR" sz="2800" dirty="0" smtClean="0">
                <a:latin typeface="Comic Sans MS" pitchFamily="66" charset="0"/>
              </a:rPr>
              <a:t>χώρο μεγαλύτερης διάστασης</a:t>
            </a:r>
          </a:p>
          <a:p>
            <a:r>
              <a:rPr lang="el-GR" sz="2800" dirty="0" smtClean="0">
                <a:latin typeface="Comic Sans MS" pitchFamily="66" charset="0"/>
              </a:rPr>
              <a:t>Εξασφαλίζει γραμμικότητα</a:t>
            </a:r>
          </a:p>
          <a:p>
            <a:r>
              <a:rPr lang="en-US" sz="2800" dirty="0" smtClean="0">
                <a:latin typeface="Comic Sans MS" pitchFamily="66" charset="0"/>
              </a:rPr>
              <a:t>“</a:t>
            </a:r>
            <a:r>
              <a:rPr lang="en-US" sz="2800" dirty="0" smtClean="0">
                <a:latin typeface="Comic Sans MS" pitchFamily="66" charset="0"/>
              </a:rPr>
              <a:t>one-against-one” </a:t>
            </a:r>
            <a:r>
              <a:rPr lang="en-US" sz="2800" dirty="0" smtClean="0">
                <a:latin typeface="Comic Sans MS" pitchFamily="66" charset="0"/>
              </a:rPr>
              <a:t>multiclass </a:t>
            </a:r>
            <a:r>
              <a:rPr lang="el-GR" sz="2800" dirty="0" smtClean="0">
                <a:latin typeface="Comic Sans MS" pitchFamily="66" charset="0"/>
              </a:rPr>
              <a:t>ταξινόμηση</a:t>
            </a:r>
          </a:p>
          <a:p>
            <a:r>
              <a:rPr lang="el-GR" sz="2800" dirty="0" smtClean="0">
                <a:latin typeface="Comic Sans MS" pitchFamily="66" charset="0"/>
              </a:rPr>
              <a:t>Προβολή σημείων συνόλου εκπαίδευσης </a:t>
            </a:r>
            <a:r>
              <a:rPr lang="en-US" sz="2800" dirty="0" smtClean="0">
                <a:latin typeface="Comic Sans MS" pitchFamily="66" charset="0"/>
              </a:rPr>
              <a:t>(frame </a:t>
            </a:r>
            <a:r>
              <a:rPr lang="el-GR" sz="2800" dirty="0" smtClean="0">
                <a:latin typeface="Comic Sans MS" pitchFamily="66" charset="0"/>
              </a:rPr>
              <a:t>σκελετών) </a:t>
            </a:r>
            <a:r>
              <a:rPr lang="en-US" sz="2800" dirty="0" smtClean="0">
                <a:latin typeface="Comic Sans MS" pitchFamily="66" charset="0"/>
              </a:rPr>
              <a:t>Xi </a:t>
            </a:r>
            <a:r>
              <a:rPr lang="el-GR" sz="2800" dirty="0" smtClean="0">
                <a:latin typeface="Comic Sans MS" pitchFamily="66" charset="0"/>
              </a:rPr>
              <a:t>από 14-διάστατο χώρο </a:t>
            </a:r>
            <a:r>
              <a:rPr lang="en-US" sz="2800" dirty="0" smtClean="0">
                <a:latin typeface="Comic Sans MS" pitchFamily="66" charset="0"/>
              </a:rPr>
              <a:t>(</a:t>
            </a:r>
            <a:r>
              <a:rPr lang="el-GR" sz="2800" dirty="0" smtClean="0">
                <a:latin typeface="Comic Sans MS" pitchFamily="66" charset="0"/>
              </a:rPr>
              <a:t>14 </a:t>
            </a:r>
            <a:r>
              <a:rPr lang="en-US" sz="2800" dirty="0" smtClean="0">
                <a:latin typeface="Comic Sans MS" pitchFamily="66" charset="0"/>
              </a:rPr>
              <a:t>features)</a:t>
            </a: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sz="2800" dirty="0" smtClean="0">
                <a:latin typeface="Comic Sans MS" pitchFamily="66" charset="0"/>
              </a:rPr>
              <a:t>  	σε χώρο </a:t>
            </a:r>
            <a:r>
              <a:rPr lang="en-US" sz="2800" dirty="0" smtClean="0">
                <a:latin typeface="Comic Sans MS" pitchFamily="66" charset="0"/>
              </a:rPr>
              <a:t>Hilbert </a:t>
            </a:r>
            <a:r>
              <a:rPr lang="el-GR" sz="2800" dirty="0" smtClean="0">
                <a:latin typeface="Comic Sans MS" pitchFamily="66" charset="0"/>
              </a:rPr>
              <a:t>απείρων διαστάσεων</a:t>
            </a:r>
          </a:p>
          <a:p>
            <a:pPr>
              <a:buNone/>
            </a:pP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sz="2800" dirty="0" smtClean="0">
                <a:latin typeface="Comic Sans MS" pitchFamily="66" charset="0"/>
              </a:rPr>
              <a:t>	</a:t>
            </a:r>
          </a:p>
          <a:p>
            <a:pPr>
              <a:buNone/>
            </a:pPr>
            <a:r>
              <a:rPr lang="el-GR" sz="2800" dirty="0" smtClean="0">
                <a:latin typeface="Comic Sans MS" pitchFamily="66" charset="0"/>
              </a:rPr>
              <a:t>Δημιουργία Διανυσμάτων Υποστήριξης(</a:t>
            </a:r>
            <a:r>
              <a:rPr lang="en-US" sz="2800" dirty="0" smtClean="0">
                <a:latin typeface="Comic Sans MS" pitchFamily="66" charset="0"/>
              </a:rPr>
              <a:t>SV)</a:t>
            </a: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sz="2800" dirty="0" smtClean="0">
                <a:latin typeface="Comic Sans MS" pitchFamily="66" charset="0"/>
              </a:rPr>
              <a:t>	Βέλτιστο Υπερεπίπεδο Διαχωρισμού Κλάσεων</a:t>
            </a:r>
          </a:p>
          <a:p>
            <a:pPr>
              <a:buNone/>
            </a:pPr>
            <a:endParaRPr lang="el-GR" sz="2800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14</a:t>
            </a:fld>
            <a:endParaRPr lang="el-GR"/>
          </a:p>
        </p:txBody>
      </p:sp>
      <p:sp>
        <p:nvSpPr>
          <p:cNvPr id="6" name="Down Arrow 5"/>
          <p:cNvSpPr/>
          <p:nvPr/>
        </p:nvSpPr>
        <p:spPr>
          <a:xfrm>
            <a:off x="3581400" y="3962400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Down Arrow 7"/>
          <p:cNvSpPr/>
          <p:nvPr/>
        </p:nvSpPr>
        <p:spPr>
          <a:xfrm>
            <a:off x="3581400" y="5029200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6124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Support Vector</a:t>
            </a:r>
            <a:r>
              <a:rPr lang="el-GR" sz="3600" dirty="0" smtClean="0"/>
              <a:t> </a:t>
            </a:r>
            <a:r>
              <a:rPr lang="en-US" sz="3600" dirty="0" smtClean="0"/>
              <a:t>Machines(SVM)</a:t>
            </a:r>
            <a:r>
              <a:rPr lang="el-GR" sz="3600" dirty="0" smtClean="0"/>
              <a:t/>
            </a:r>
            <a:br>
              <a:rPr lang="el-GR" sz="3600" dirty="0" smtClean="0"/>
            </a:br>
            <a:r>
              <a:rPr lang="el-GR" sz="3600" dirty="0" smtClean="0"/>
              <a:t>			Εισαγωγικά</a:t>
            </a:r>
            <a:endParaRPr lang="el-GR" sz="3600" dirty="0"/>
          </a:p>
        </p:txBody>
      </p:sp>
      <p:pic>
        <p:nvPicPr>
          <p:cNvPr id="6" name="Content Placeholder 5" descr="optimal-hyperplan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00233" y="2040246"/>
            <a:ext cx="4357717" cy="4299615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15</a:t>
            </a:fld>
            <a:endParaRPr lang="el-GR"/>
          </a:p>
        </p:txBody>
      </p:sp>
      <p:sp>
        <p:nvSpPr>
          <p:cNvPr id="7" name="Line Callout 1 6"/>
          <p:cNvSpPr/>
          <p:nvPr/>
        </p:nvSpPr>
        <p:spPr>
          <a:xfrm>
            <a:off x="6857984" y="1857364"/>
            <a:ext cx="2286016" cy="1071570"/>
          </a:xfrm>
          <a:prstGeom prst="borderCallout1">
            <a:avLst>
              <a:gd name="adj1" fmla="val 38442"/>
              <a:gd name="adj2" fmla="val -948"/>
              <a:gd name="adj3" fmla="val 59988"/>
              <a:gd name="adj4" fmla="val -56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Κατηγορία Α</a:t>
            </a:r>
          </a:p>
          <a:p>
            <a:pPr algn="ctr"/>
            <a:r>
              <a:rPr lang="el-GR" b="1" dirty="0" smtClean="0"/>
              <a:t>(Π.χ. Άτομο ενδιαφέροντος)</a:t>
            </a:r>
            <a:endParaRPr lang="el-GR" b="1" dirty="0"/>
          </a:p>
        </p:txBody>
      </p:sp>
      <p:sp>
        <p:nvSpPr>
          <p:cNvPr id="8" name="Line Callout 1 7"/>
          <p:cNvSpPr/>
          <p:nvPr/>
        </p:nvSpPr>
        <p:spPr>
          <a:xfrm>
            <a:off x="0" y="5715016"/>
            <a:ext cx="2428892" cy="928694"/>
          </a:xfrm>
          <a:prstGeom prst="borderCallout1">
            <a:avLst>
              <a:gd name="adj1" fmla="val 12354"/>
              <a:gd name="adj2" fmla="val 95920"/>
              <a:gd name="adj3" fmla="val -40578"/>
              <a:gd name="adj4" fmla="val 1180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b="1" dirty="0" smtClean="0"/>
              <a:t>Κατηγορία Β</a:t>
            </a:r>
          </a:p>
          <a:p>
            <a:pPr algn="ctr"/>
            <a:r>
              <a:rPr lang="el-GR" b="1" dirty="0" smtClean="0"/>
              <a:t>(Π.Χ. Όχι άτομο ενδιαφέροντος)</a:t>
            </a:r>
            <a:endParaRPr lang="el-G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14414" y="1428736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b="1" dirty="0" smtClean="0"/>
              <a:t>Ευθεία Διαχωρισμού σε 2 Διαστάσεις</a:t>
            </a:r>
            <a:endParaRPr lang="el-GR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Support Vector Machine(SVM)</a:t>
            </a:r>
            <a:endParaRPr lang="el-G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l-GR" sz="3200" dirty="0" smtClean="0"/>
              <a:t>	</a:t>
            </a:r>
            <a:r>
              <a:rPr lang="el-GR" sz="3200" dirty="0" smtClean="0">
                <a:latin typeface="Comic Sans MS" pitchFamily="66" charset="0"/>
              </a:rPr>
              <a:t>	</a:t>
            </a:r>
            <a:r>
              <a:rPr lang="el-GR" sz="3200" b="1" u="sng" dirty="0" smtClean="0">
                <a:latin typeface="Comic Sans MS" pitchFamily="66" charset="0"/>
              </a:rPr>
              <a:t>Τελικό Μοντέλο</a:t>
            </a:r>
            <a:r>
              <a:rPr lang="el-GR" sz="3200" b="1" u="sng" dirty="0" smtClean="0">
                <a:latin typeface="Comic Sans MS" pitchFamily="66" charset="0"/>
              </a:rPr>
              <a:t>: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l-GR" sz="3200" dirty="0" smtClean="0">
                <a:latin typeface="Comic Sans MS" pitchFamily="66" charset="0"/>
              </a:rPr>
              <a:t>Ταξινόμηση </a:t>
            </a:r>
            <a:r>
              <a:rPr lang="el-GR" sz="3200" dirty="0" smtClean="0">
                <a:latin typeface="Comic Sans MS" pitchFamily="66" charset="0"/>
              </a:rPr>
              <a:t>με </a:t>
            </a:r>
            <a:r>
              <a:rPr lang="en-US" sz="3200" dirty="0" smtClean="0">
                <a:latin typeface="Comic Sans MS" pitchFamily="66" charset="0"/>
              </a:rPr>
              <a:t>C-SVM</a:t>
            </a:r>
          </a:p>
          <a:p>
            <a:r>
              <a:rPr lang="el-GR" sz="3200" dirty="0" smtClean="0">
                <a:latin typeface="Comic Sans MS" pitchFamily="66" charset="0"/>
              </a:rPr>
              <a:t>Κόστος</a:t>
            </a:r>
            <a:r>
              <a:rPr lang="en-US" sz="3200" dirty="0" smtClean="0">
                <a:latin typeface="Comic Sans MS" pitchFamily="66" charset="0"/>
              </a:rPr>
              <a:t> </a:t>
            </a:r>
            <a:r>
              <a:rPr lang="en-US" sz="3200" b="1" dirty="0" smtClean="0">
                <a:latin typeface="Comic Sans MS" pitchFamily="66" charset="0"/>
              </a:rPr>
              <a:t>C = 25 </a:t>
            </a:r>
          </a:p>
          <a:p>
            <a:r>
              <a:rPr lang="el-GR" sz="3200" dirty="0" smtClean="0">
                <a:latin typeface="Comic Sans MS" pitchFamily="66" charset="0"/>
              </a:rPr>
              <a:t>Συνάρτηση Πυρήνα:</a:t>
            </a:r>
            <a:r>
              <a:rPr lang="en-US" sz="3200" b="1" dirty="0" smtClean="0">
                <a:latin typeface="Comic Sans MS" pitchFamily="66" charset="0"/>
              </a:rPr>
              <a:t>Gaussian Radial Basis </a:t>
            </a:r>
            <a:endParaRPr lang="el-GR" sz="3200" b="1" dirty="0" smtClean="0">
              <a:latin typeface="Comic Sans MS" pitchFamily="66" charset="0"/>
            </a:endParaRPr>
          </a:p>
          <a:p>
            <a:r>
              <a:rPr lang="el-GR" sz="3200" dirty="0" smtClean="0">
                <a:latin typeface="Comic Sans MS" pitchFamily="66" charset="0"/>
              </a:rPr>
              <a:t>Υπερπαράμετρος</a:t>
            </a:r>
            <a:r>
              <a:rPr lang="en-US" sz="3200" dirty="0" smtClean="0">
                <a:latin typeface="Comic Sans MS" pitchFamily="66" charset="0"/>
              </a:rPr>
              <a:t>: </a:t>
            </a:r>
            <a:r>
              <a:rPr lang="en-US" sz="3200" b="1" dirty="0" smtClean="0">
                <a:latin typeface="Comic Sans MS" pitchFamily="66" charset="0"/>
              </a:rPr>
              <a:t>sigma =  0.05  </a:t>
            </a:r>
          </a:p>
          <a:p>
            <a:r>
              <a:rPr lang="el-GR" sz="3200" dirty="0" smtClean="0">
                <a:latin typeface="Comic Sans MS" pitchFamily="66" charset="0"/>
              </a:rPr>
              <a:t>Πλήθος </a:t>
            </a:r>
            <a:r>
              <a:rPr lang="en-US" sz="3200" dirty="0" smtClean="0">
                <a:latin typeface="Comic Sans MS" pitchFamily="66" charset="0"/>
              </a:rPr>
              <a:t>Support Vectors : </a:t>
            </a:r>
            <a:r>
              <a:rPr lang="en-US" sz="3200" b="1" dirty="0" smtClean="0">
                <a:latin typeface="Comic Sans MS" pitchFamily="66" charset="0"/>
              </a:rPr>
              <a:t>40  </a:t>
            </a:r>
          </a:p>
          <a:p>
            <a:r>
              <a:rPr lang="el-GR" sz="3200" dirty="0" smtClean="0">
                <a:latin typeface="Comic Sans MS" pitchFamily="66" charset="0"/>
              </a:rPr>
              <a:t>Τιμή Αντικειμενικής Συνάρτησης</a:t>
            </a:r>
            <a:r>
              <a:rPr lang="en-US" sz="3200" dirty="0" smtClean="0">
                <a:latin typeface="Comic Sans MS" pitchFamily="66" charset="0"/>
              </a:rPr>
              <a:t>: -</a:t>
            </a:r>
            <a:r>
              <a:rPr lang="en-US" sz="3200" b="1" dirty="0" smtClean="0">
                <a:latin typeface="Comic Sans MS" pitchFamily="66" charset="0"/>
              </a:rPr>
              <a:t>136.8556</a:t>
            </a:r>
          </a:p>
          <a:p>
            <a:r>
              <a:rPr lang="en-US" sz="3200" dirty="0" smtClean="0">
                <a:latin typeface="Comic Sans MS" pitchFamily="66" charset="0"/>
              </a:rPr>
              <a:t>5-fold cross validation </a:t>
            </a:r>
            <a:r>
              <a:rPr lang="el-GR" sz="3200" dirty="0" smtClean="0">
                <a:latin typeface="Comic Sans MS" pitchFamily="66" charset="0"/>
              </a:rPr>
              <a:t>έλεγχος στο σύνολο εκπαίδευσης</a:t>
            </a:r>
            <a:endParaRPr lang="en-US" sz="3200" dirty="0" smtClean="0">
              <a:latin typeface="Comic Sans MS" pitchFamily="66" charset="0"/>
            </a:endParaRPr>
          </a:p>
          <a:p>
            <a:r>
              <a:rPr lang="en-US" sz="3200" dirty="0" smtClean="0">
                <a:latin typeface="Comic Sans MS" pitchFamily="66" charset="0"/>
              </a:rPr>
              <a:t>Cross validation error</a:t>
            </a:r>
            <a:r>
              <a:rPr lang="el-GR" sz="3200" dirty="0" smtClean="0">
                <a:latin typeface="Comic Sans MS" pitchFamily="66" charset="0"/>
              </a:rPr>
              <a:t> : 0.062069 </a:t>
            </a:r>
            <a:endParaRPr lang="en-US" sz="3200" dirty="0" smtClean="0">
              <a:latin typeface="Comic Sans MS" pitchFamily="66" charset="0"/>
            </a:endParaRPr>
          </a:p>
          <a:p>
            <a:pPr>
              <a:buNone/>
            </a:pP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Support Vector Machine(SVM)</a:t>
            </a:r>
            <a:endParaRPr lang="el-GR" dirty="0"/>
          </a:p>
        </p:txBody>
      </p:sp>
      <p:pic>
        <p:nvPicPr>
          <p:cNvPr id="4" name="Content Placeholder 3" descr="sv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380240"/>
            <a:ext cx="7162799" cy="54608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Myltilayer</a:t>
            </a:r>
            <a:r>
              <a:rPr lang="en-US" dirty="0" smtClean="0"/>
              <a:t> </a:t>
            </a:r>
            <a:r>
              <a:rPr lang="en-US" dirty="0" err="1" smtClean="0"/>
              <a:t>Perceptron</a:t>
            </a:r>
            <a:r>
              <a:rPr lang="en-US" dirty="0" smtClean="0"/>
              <a:t>(MLP)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600" dirty="0" smtClean="0">
                <a:latin typeface="Comic Sans MS" pitchFamily="66" charset="0"/>
              </a:rPr>
              <a:t>Πολυστρωματικό Νευρωνικό Δίκτυο</a:t>
            </a:r>
          </a:p>
          <a:p>
            <a:r>
              <a:rPr lang="el-GR" sz="2600" dirty="0" smtClean="0">
                <a:latin typeface="Comic Sans MS" pitchFamily="66" charset="0"/>
              </a:rPr>
              <a:t>Πλήρως συνδεδεμένο και </a:t>
            </a:r>
            <a:r>
              <a:rPr lang="en-US" sz="2600" dirty="0" smtClean="0">
                <a:latin typeface="Comic Sans MS" pitchFamily="66" charset="0"/>
              </a:rPr>
              <a:t>feed-forward</a:t>
            </a:r>
            <a:endParaRPr lang="el-GR" sz="2600" dirty="0" smtClean="0">
              <a:latin typeface="Comic Sans MS" pitchFamily="66" charset="0"/>
            </a:endParaRPr>
          </a:p>
          <a:p>
            <a:r>
              <a:rPr lang="el-GR" sz="2600" dirty="0" smtClean="0">
                <a:latin typeface="Comic Sans MS" pitchFamily="66" charset="0"/>
              </a:rPr>
              <a:t>Γραμμικά και μη γραμμικά δεδομένα</a:t>
            </a:r>
          </a:p>
          <a:p>
            <a:r>
              <a:rPr lang="el-GR" sz="2600" dirty="0" smtClean="0">
                <a:latin typeface="Comic Sans MS" pitchFamily="66" charset="0"/>
              </a:rPr>
              <a:t>Διαχωριστικά υπερεπίπεδα μεταξύ των κλάσεων</a:t>
            </a:r>
          </a:p>
          <a:p>
            <a:r>
              <a:rPr lang="en-US" sz="2600" dirty="0" smtClean="0">
                <a:latin typeface="Comic Sans MS" pitchFamily="66" charset="0"/>
              </a:rPr>
              <a:t>Back-propagation – </a:t>
            </a:r>
            <a:r>
              <a:rPr lang="el-GR" sz="2600" dirty="0" smtClean="0">
                <a:latin typeface="Comic Sans MS" pitchFamily="66" charset="0"/>
              </a:rPr>
              <a:t>προς τα πίσω ανατροφοδότηση: υπολογισμός των βέλτιστων </a:t>
            </a:r>
            <a:r>
              <a:rPr lang="el-GR" sz="2600" dirty="0" err="1" smtClean="0">
                <a:latin typeface="Comic Sans MS" pitchFamily="66" charset="0"/>
              </a:rPr>
              <a:t>συναπτικών</a:t>
            </a:r>
            <a:r>
              <a:rPr lang="el-GR" sz="2600" dirty="0" smtClean="0">
                <a:latin typeface="Comic Sans MS" pitchFamily="66" charset="0"/>
              </a:rPr>
              <a:t> βαρών</a:t>
            </a:r>
          </a:p>
          <a:p>
            <a:r>
              <a:rPr lang="el-GR" sz="2600" dirty="0" smtClean="0">
                <a:latin typeface="Comic Sans MS" pitchFamily="66" charset="0"/>
              </a:rPr>
              <a:t>Συνθήκη τερματισμού: ελαχιστοποίηση του μέσου τετραγωνικού σφάλματος προσέγγισης</a:t>
            </a:r>
            <a:endParaRPr lang="el-GR" sz="26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</a:t>
            </a:r>
            <a:r>
              <a:rPr lang="en-US" dirty="0" err="1" smtClean="0"/>
              <a:t>Perceptron</a:t>
            </a:r>
            <a:r>
              <a:rPr lang="en-US" dirty="0" smtClean="0"/>
              <a:t> (MLP)</a:t>
            </a:r>
            <a:endParaRPr lang="el-G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dirty="0" smtClean="0"/>
              <a:t>		</a:t>
            </a:r>
            <a:r>
              <a:rPr lang="el-GR" sz="2400" dirty="0" smtClean="0">
                <a:latin typeface="Comic Sans MS" pitchFamily="66" charset="0"/>
              </a:rPr>
              <a:t>	</a:t>
            </a:r>
            <a:r>
              <a:rPr lang="el-GR" sz="2400" b="1" u="sng" dirty="0" smtClean="0">
                <a:latin typeface="Comic Sans MS" pitchFamily="66" charset="0"/>
              </a:rPr>
              <a:t>Τελικό Μοντέλο:</a:t>
            </a:r>
          </a:p>
          <a:p>
            <a:r>
              <a:rPr lang="el-GR" sz="2400" dirty="0" smtClean="0">
                <a:latin typeface="Comic Sans MS" pitchFamily="66" charset="0"/>
              </a:rPr>
              <a:t>3 Στρωμάτων</a:t>
            </a:r>
          </a:p>
          <a:p>
            <a:r>
              <a:rPr lang="el-GR" sz="2400" dirty="0" smtClean="0">
                <a:latin typeface="Comic Sans MS" pitchFamily="66" charset="0"/>
              </a:rPr>
              <a:t>24 συνολικούς νευρώνες(14 Νευρώνες Εισόδου,5 κρυφούς και 5 Νευρώνες Εξόδου) και 95 συνδέσεις </a:t>
            </a:r>
          </a:p>
          <a:p>
            <a:r>
              <a:rPr lang="el-GR" sz="2400" dirty="0" smtClean="0">
                <a:latin typeface="Comic Sans MS" pitchFamily="66" charset="0"/>
              </a:rPr>
              <a:t>13 εποχές εκπαίδευσης.</a:t>
            </a:r>
          </a:p>
          <a:p>
            <a:r>
              <a:rPr lang="el-GR" sz="2400" dirty="0" smtClean="0">
                <a:latin typeface="Comic Sans MS" pitchFamily="66" charset="0"/>
              </a:rPr>
              <a:t>Συνάρτηση Ενεργοποίησης Νευρώνων Εισόδου: </a:t>
            </a:r>
            <a:r>
              <a:rPr lang="el-GR" sz="2400" b="1" dirty="0" smtClean="0">
                <a:latin typeface="Comic Sans MS" pitchFamily="66" charset="0"/>
              </a:rPr>
              <a:t>Randomize_Weights</a:t>
            </a:r>
          </a:p>
          <a:p>
            <a:r>
              <a:rPr lang="el-GR" sz="2400" dirty="0" smtClean="0">
                <a:latin typeface="Comic Sans MS" pitchFamily="66" charset="0"/>
              </a:rPr>
              <a:t>Συνάρτηση Μάθησης: Std_Backpropagation</a:t>
            </a:r>
          </a:p>
          <a:p>
            <a:pPr>
              <a:buNone/>
            </a:pPr>
            <a:r>
              <a:rPr lang="el-GR" sz="2400" dirty="0" smtClean="0">
                <a:latin typeface="Comic Sans MS" pitchFamily="66" charset="0"/>
              </a:rPr>
              <a:t>		</a:t>
            </a:r>
            <a:r>
              <a:rPr lang="el-GR" sz="2400" b="1" i="1" dirty="0" smtClean="0">
                <a:latin typeface="Comic Sans MS" pitchFamily="66" charset="0"/>
              </a:rPr>
              <a:t>Βήμα:0.01  Μέγιστο περιθώριο:0.1</a:t>
            </a:r>
          </a:p>
          <a:p>
            <a:r>
              <a:rPr lang="el-GR" sz="2400" dirty="0" smtClean="0">
                <a:latin typeface="Comic Sans MS" pitchFamily="66" charset="0"/>
              </a:rPr>
              <a:t>Συνάρτηση Ενεργοποίησης Κρυφών Νευρώνων: </a:t>
            </a:r>
            <a:r>
              <a:rPr lang="el-GR" sz="2400" b="1" dirty="0" smtClean="0">
                <a:latin typeface="Comic Sans MS" pitchFamily="66" charset="0"/>
              </a:rPr>
              <a:t>Αct_Signum(Σιγμοειδής)</a:t>
            </a:r>
          </a:p>
          <a:p>
            <a:r>
              <a:rPr lang="el-GR" sz="2400" dirty="0" smtClean="0">
                <a:latin typeface="Comic Sans MS" pitchFamily="66" charset="0"/>
              </a:rPr>
              <a:t>Συνάρτηση ενεργοποίησης Νευρώνων Εξόδου: </a:t>
            </a:r>
            <a:r>
              <a:rPr lang="en-US" sz="2400" b="1" dirty="0" smtClean="0">
                <a:latin typeface="Comic Sans MS" pitchFamily="66" charset="0"/>
              </a:rPr>
              <a:t>logistic</a:t>
            </a:r>
            <a:r>
              <a:rPr lang="el-GR" sz="2400" dirty="0" smtClean="0">
                <a:latin typeface="Comic Sans MS" pitchFamily="66" charset="0"/>
              </a:rPr>
              <a:t>(αντί </a:t>
            </a:r>
            <a:r>
              <a:rPr lang="en-US" sz="2400" dirty="0" smtClean="0">
                <a:latin typeface="Comic Sans MS" pitchFamily="66" charset="0"/>
              </a:rPr>
              <a:t>linear</a:t>
            </a:r>
            <a:r>
              <a:rPr lang="el-GR" sz="2400" dirty="0" smtClean="0">
                <a:latin typeface="Comic Sans MS" pitchFamily="66" charset="0"/>
              </a:rPr>
              <a:t>)</a:t>
            </a:r>
            <a:endParaRPr lang="el-GR" sz="24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στο πρόβλημα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736"/>
            <a:ext cx="8501122" cy="5143536"/>
          </a:xfrm>
        </p:spPr>
        <p:txBody>
          <a:bodyPr>
            <a:normAutofit fontScale="92500" lnSpcReduction="10000"/>
          </a:bodyPr>
          <a:lstStyle/>
          <a:p>
            <a:r>
              <a:rPr lang="el-GR" sz="2400" i="1" dirty="0" smtClean="0">
                <a:latin typeface="Comic Sans MS" pitchFamily="66" charset="0"/>
              </a:rPr>
              <a:t>Ζωντανό Εργαστήριο </a:t>
            </a:r>
            <a:r>
              <a:rPr lang="en-US" sz="2400" i="1" dirty="0" smtClean="0">
                <a:latin typeface="Comic Sans MS" pitchFamily="66" charset="0"/>
              </a:rPr>
              <a:t>Thessaloniki</a:t>
            </a:r>
            <a:r>
              <a:rPr lang="el-GR" sz="2400" i="1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Active</a:t>
            </a:r>
            <a:r>
              <a:rPr lang="el-GR" sz="2400" i="1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and</a:t>
            </a:r>
            <a:r>
              <a:rPr lang="el-GR" sz="2400" i="1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Healthy</a:t>
            </a:r>
            <a:r>
              <a:rPr lang="el-GR" sz="2400" i="1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Ageing</a:t>
            </a:r>
            <a:r>
              <a:rPr lang="el-GR" sz="2400" i="1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Living</a:t>
            </a:r>
            <a:r>
              <a:rPr lang="el-GR" sz="2400" i="1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Lab</a:t>
            </a:r>
          </a:p>
          <a:p>
            <a:r>
              <a:rPr lang="el-GR" sz="2400" dirty="0" smtClean="0">
                <a:latin typeface="Comic Sans MS" pitchFamily="66" charset="0"/>
              </a:rPr>
              <a:t>Παρακολούθηση ατόμων στο σπίτι σε πραγματικό χρόνο</a:t>
            </a:r>
          </a:p>
          <a:p>
            <a:endParaRPr lang="el-GR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sz="2400" dirty="0" smtClean="0">
                <a:latin typeface="Comic Sans MS" pitchFamily="66" charset="0"/>
              </a:rPr>
              <a:t>		</a:t>
            </a:r>
          </a:p>
          <a:p>
            <a:pPr>
              <a:buNone/>
            </a:pPr>
            <a:r>
              <a:rPr lang="el-GR" sz="2400" dirty="0" smtClean="0">
                <a:latin typeface="Comic Sans MS" pitchFamily="66" charset="0"/>
              </a:rPr>
              <a:t>Συλλογή δεδομένων</a:t>
            </a:r>
          </a:p>
          <a:p>
            <a:pPr>
              <a:buNone/>
            </a:pPr>
            <a:endParaRPr lang="el-GR" sz="2400" dirty="0" smtClean="0">
              <a:latin typeface="Comic Sans MS" pitchFamily="66" charset="0"/>
            </a:endParaRPr>
          </a:p>
          <a:p>
            <a:pPr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>
              <a:buNone/>
            </a:pPr>
            <a:endParaRPr lang="el-GR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sz="2400" dirty="0" smtClean="0">
                <a:latin typeface="Comic Sans MS" pitchFamily="66" charset="0"/>
              </a:rPr>
              <a:t>Μελέτη κινησιολογικών και συμπεριφορικών συνηθειών</a:t>
            </a:r>
          </a:p>
          <a:p>
            <a:pPr>
              <a:buNone/>
            </a:pPr>
            <a:endParaRPr lang="el-GR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sz="2400" dirty="0" smtClean="0">
                <a:latin typeface="Comic Sans MS" pitchFamily="66" charset="0"/>
              </a:rPr>
              <a:t>	</a:t>
            </a:r>
          </a:p>
          <a:p>
            <a:pPr>
              <a:buNone/>
            </a:pPr>
            <a:r>
              <a:rPr lang="el-GR" sz="2400" dirty="0" smtClean="0">
                <a:latin typeface="Comic Sans MS" pitchFamily="66" charset="0"/>
              </a:rPr>
              <a:t>Πρόβλεψη ψυχικών και σωματικών ασθενειών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2</a:t>
            </a:fld>
            <a:endParaRPr lang="el-GR"/>
          </a:p>
        </p:txBody>
      </p:sp>
      <p:sp>
        <p:nvSpPr>
          <p:cNvPr id="5" name="Down Arrow 4"/>
          <p:cNvSpPr/>
          <p:nvPr/>
        </p:nvSpPr>
        <p:spPr>
          <a:xfrm>
            <a:off x="1785918" y="2500306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Down Arrow 6"/>
          <p:cNvSpPr/>
          <p:nvPr/>
        </p:nvSpPr>
        <p:spPr>
          <a:xfrm>
            <a:off x="1857356" y="3857628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Down Arrow 7"/>
          <p:cNvSpPr/>
          <p:nvPr/>
        </p:nvSpPr>
        <p:spPr>
          <a:xfrm>
            <a:off x="1857356" y="5072074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9" name="Picture 8" descr="Thess-AHALL-logos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c="http://schemas.openxmlformats.org/markup-compatibility/2006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214942" y="2643182"/>
            <a:ext cx="3047689" cy="2177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Multilayer </a:t>
            </a:r>
            <a:r>
              <a:rPr lang="en-US" dirty="0" err="1" smtClean="0"/>
              <a:t>Perceptron</a:t>
            </a:r>
            <a:r>
              <a:rPr lang="en-US" dirty="0" smtClean="0"/>
              <a:t> (MLP)</a:t>
            </a:r>
            <a:endParaRPr lang="el-GR" dirty="0"/>
          </a:p>
        </p:txBody>
      </p:sp>
      <p:pic>
        <p:nvPicPr>
          <p:cNvPr id="4" name="Content Placeholder 3" descr="ml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4370" y="1447800"/>
            <a:ext cx="7581429" cy="53614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Basis Function NN(RBF)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2600" dirty="0" smtClean="0">
                <a:latin typeface="Comic Sans MS" pitchFamily="66" charset="0"/>
              </a:rPr>
              <a:t>Ίδια φιλοσοφία με τον </a:t>
            </a:r>
            <a:r>
              <a:rPr lang="en-US" sz="2600" dirty="0" smtClean="0">
                <a:latin typeface="Comic Sans MS" pitchFamily="66" charset="0"/>
              </a:rPr>
              <a:t>MLP</a:t>
            </a:r>
            <a:endParaRPr lang="el-GR" sz="2600" dirty="0" smtClean="0">
              <a:latin typeface="Comic Sans MS" pitchFamily="66" charset="0"/>
            </a:endParaRPr>
          </a:p>
          <a:p>
            <a:r>
              <a:rPr lang="el-GR" sz="2600" dirty="0" smtClean="0">
                <a:latin typeface="Comic Sans MS" pitchFamily="66" charset="0"/>
              </a:rPr>
              <a:t>Συνάρτηση ταξινόμησης: </a:t>
            </a:r>
            <a:r>
              <a:rPr lang="en-US" sz="2600" dirty="0" smtClean="0">
                <a:latin typeface="Comic Sans MS" pitchFamily="66" charset="0"/>
              </a:rPr>
              <a:t>radial basis </a:t>
            </a:r>
            <a:r>
              <a:rPr lang="el-GR" sz="2600" dirty="0" smtClean="0">
                <a:latin typeface="Comic Sans MS" pitchFamily="66" charset="0"/>
              </a:rPr>
              <a:t>συνάρτηση γύρω από ένα κέντρο</a:t>
            </a:r>
            <a:endParaRPr lang="en-US" sz="2600" dirty="0" smtClean="0">
              <a:latin typeface="Comic Sans MS" pitchFamily="66" charset="0"/>
            </a:endParaRPr>
          </a:p>
          <a:p>
            <a:r>
              <a:rPr lang="el-GR" sz="2600" dirty="0" smtClean="0">
                <a:latin typeface="Comic Sans MS" pitchFamily="66" charset="0"/>
              </a:rPr>
              <a:t>Επιφάνειες διαχωρισμού: ελλειψοειδή</a:t>
            </a:r>
            <a:endParaRPr lang="en-US" sz="2600" dirty="0" smtClean="0">
              <a:latin typeface="Comic Sans MS" pitchFamily="66" charset="0"/>
            </a:endParaRPr>
          </a:p>
          <a:p>
            <a:r>
              <a:rPr lang="el-GR" sz="2600" dirty="0" smtClean="0">
                <a:latin typeface="Comic Sans MS" pitchFamily="66" charset="0"/>
              </a:rPr>
              <a:t>Δυνατότητα αναγνώρισης αδυναμίας κατηγοριοποίησης</a:t>
            </a:r>
          </a:p>
          <a:p>
            <a:r>
              <a:rPr lang="el-GR" sz="2600" dirty="0" smtClean="0">
                <a:latin typeface="Comic Sans MS" pitchFamily="66" charset="0"/>
              </a:rPr>
              <a:t>Ποικίλοι αλγόριθμοι για την επιλογή των κέντρων</a:t>
            </a:r>
          </a:p>
          <a:p>
            <a:r>
              <a:rPr lang="el-GR" sz="2600" dirty="0" smtClean="0">
                <a:latin typeface="Comic Sans MS" pitchFamily="66" charset="0"/>
              </a:rPr>
              <a:t>Εκπαίδευση πιο εύκολη και γρήγορη από τον </a:t>
            </a:r>
            <a:r>
              <a:rPr lang="en-US" sz="2600" dirty="0" smtClean="0">
                <a:latin typeface="Comic Sans MS" pitchFamily="66" charset="0"/>
              </a:rPr>
              <a:t>MLP</a:t>
            </a:r>
            <a:endParaRPr lang="el-GR" sz="2600" dirty="0" smtClean="0">
              <a:latin typeface="Comic Sans MS" pitchFamily="66" charset="0"/>
            </a:endParaRPr>
          </a:p>
          <a:p>
            <a:r>
              <a:rPr lang="el-GR" sz="2600" dirty="0" smtClean="0">
                <a:latin typeface="Comic Sans MS" pitchFamily="66" charset="0"/>
              </a:rPr>
              <a:t>Μεγάλη ευαισθησία στις μεταβολές των παραμέτρων</a:t>
            </a:r>
          </a:p>
          <a:p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r>
              <a:rPr lang="en-US" dirty="0" smtClean="0"/>
              <a:t>Radial Basis Function NN(RBF)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18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l-GR" dirty="0" smtClean="0"/>
              <a:t>			</a:t>
            </a:r>
            <a:r>
              <a:rPr lang="el-GR" b="1" u="sng" dirty="0" smtClean="0"/>
              <a:t>Τελικό Μοντέλο: </a:t>
            </a:r>
          </a:p>
          <a:p>
            <a:r>
              <a:rPr lang="el-GR" dirty="0" smtClean="0">
                <a:latin typeface="Comic Sans MS" pitchFamily="66" charset="0"/>
              </a:rPr>
              <a:t>3 Στρωμάτων</a:t>
            </a:r>
          </a:p>
          <a:p>
            <a:r>
              <a:rPr lang="el-GR" dirty="0" smtClean="0">
                <a:latin typeface="Comic Sans MS" pitchFamily="66" charset="0"/>
              </a:rPr>
              <a:t>34 συνολικούς νευρώνες(14 Νευρώνες Εισόδου,15 κρυφούς και 5 Νευρώνες Εξόδου)  και 285 συνδέσεις </a:t>
            </a:r>
          </a:p>
          <a:p>
            <a:r>
              <a:rPr lang="el-GR" dirty="0" smtClean="0">
                <a:latin typeface="Comic Sans MS" pitchFamily="66" charset="0"/>
              </a:rPr>
              <a:t>80 εποχές εκπαίδευσης</a:t>
            </a:r>
          </a:p>
          <a:p>
            <a:r>
              <a:rPr lang="el-GR" dirty="0" smtClean="0">
                <a:latin typeface="Comic Sans MS" pitchFamily="66" charset="0"/>
              </a:rPr>
              <a:t>Συνάρτηση Ενεργοποίησης Νευρώνων Εισόδου: </a:t>
            </a:r>
            <a:r>
              <a:rPr lang="el-GR" b="1" dirty="0" smtClean="0">
                <a:latin typeface="Comic Sans MS" pitchFamily="66" charset="0"/>
              </a:rPr>
              <a:t>RBF_Weights</a:t>
            </a:r>
          </a:p>
          <a:p>
            <a:r>
              <a:rPr lang="el-GR" dirty="0" smtClean="0">
                <a:latin typeface="Comic Sans MS" pitchFamily="66" charset="0"/>
              </a:rPr>
              <a:t>Συνάρτηση Μάθησης</a:t>
            </a:r>
            <a:r>
              <a:rPr lang="en-US" dirty="0" smtClean="0">
                <a:latin typeface="Comic Sans MS" pitchFamily="66" charset="0"/>
              </a:rPr>
              <a:t>: </a:t>
            </a:r>
            <a:r>
              <a:rPr lang="en-US" b="1" dirty="0" err="1" smtClean="0">
                <a:latin typeface="Comic Sans MS" pitchFamily="66" charset="0"/>
              </a:rPr>
              <a:t>RadialBasisLearning</a:t>
            </a:r>
            <a:r>
              <a:rPr lang="en-US" dirty="0" smtClean="0">
                <a:latin typeface="Comic Sans MS" pitchFamily="66" charset="0"/>
              </a:rPr>
              <a:t>(k-means)</a:t>
            </a:r>
            <a:endParaRPr lang="el-GR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i="1" dirty="0" smtClean="0">
                <a:latin typeface="Comic Sans MS" pitchFamily="66" charset="0"/>
              </a:rPr>
              <a:t>    </a:t>
            </a:r>
            <a:r>
              <a:rPr lang="en-US" sz="2400" b="1" i="1" u="sng" dirty="0" smtClean="0">
                <a:latin typeface="Comic Sans MS" pitchFamily="66" charset="0"/>
              </a:rPr>
              <a:t>centers: </a:t>
            </a:r>
            <a:r>
              <a:rPr lang="en-US" sz="2400" b="1" dirty="0" smtClean="0">
                <a:latin typeface="Comic Sans MS" pitchFamily="66" charset="0"/>
              </a:rPr>
              <a:t>1e-05  </a:t>
            </a:r>
            <a:r>
              <a:rPr lang="en-US" sz="2400" b="1" i="1" u="sng" dirty="0" smtClean="0">
                <a:latin typeface="Comic Sans MS" pitchFamily="66" charset="0"/>
              </a:rPr>
              <a:t>bias </a:t>
            </a:r>
            <a:r>
              <a:rPr lang="en-US" sz="2400" b="1" i="1" dirty="0" smtClean="0">
                <a:latin typeface="Comic Sans MS" pitchFamily="66" charset="0"/>
              </a:rPr>
              <a:t>p</a:t>
            </a:r>
            <a:r>
              <a:rPr lang="en-US" sz="2400" b="1" dirty="0" smtClean="0">
                <a:latin typeface="Comic Sans MS" pitchFamily="66" charset="0"/>
              </a:rPr>
              <a:t>:0  </a:t>
            </a:r>
            <a:r>
              <a:rPr lang="en-US" sz="2400" b="1" i="1" u="sng" dirty="0" smtClean="0">
                <a:latin typeface="Comic Sans MS" pitchFamily="66" charset="0"/>
              </a:rPr>
              <a:t>weights</a:t>
            </a:r>
            <a:r>
              <a:rPr lang="en-US" sz="2400" b="1" dirty="0" smtClean="0">
                <a:latin typeface="Comic Sans MS" pitchFamily="66" charset="0"/>
              </a:rPr>
              <a:t>: 1e-05 </a:t>
            </a:r>
            <a:r>
              <a:rPr lang="en-US" sz="2400" b="1" i="1" u="sng" dirty="0" smtClean="0">
                <a:latin typeface="Comic Sans MS" pitchFamily="66" charset="0"/>
              </a:rPr>
              <a:t>delta max</a:t>
            </a:r>
            <a:r>
              <a:rPr lang="en-US" sz="2400" b="1" i="1" dirty="0" smtClean="0">
                <a:latin typeface="Comic Sans MS" pitchFamily="66" charset="0"/>
              </a:rPr>
              <a:t>.</a:t>
            </a:r>
            <a:r>
              <a:rPr lang="en-US" sz="2400" b="1" dirty="0" smtClean="0">
                <a:latin typeface="Comic Sans MS" pitchFamily="66" charset="0"/>
              </a:rPr>
              <a:t>: 0.1     </a:t>
            </a:r>
            <a:r>
              <a:rPr lang="en-US" sz="2400" b="1" i="1" u="sng" dirty="0" smtClean="0">
                <a:latin typeface="Comic Sans MS" pitchFamily="66" charset="0"/>
              </a:rPr>
              <a:t>momentum</a:t>
            </a:r>
            <a:r>
              <a:rPr lang="en-US" sz="2400" b="1" dirty="0" smtClean="0">
                <a:latin typeface="Comic Sans MS" pitchFamily="66" charset="0"/>
              </a:rPr>
              <a:t>:0.8</a:t>
            </a:r>
            <a:endParaRPr lang="el-GR" sz="2400" b="1" dirty="0" smtClean="0">
              <a:latin typeface="Comic Sans MS" pitchFamily="66" charset="0"/>
            </a:endParaRPr>
          </a:p>
          <a:p>
            <a:r>
              <a:rPr lang="el-GR" dirty="0" smtClean="0">
                <a:latin typeface="Comic Sans MS" pitchFamily="66" charset="0"/>
              </a:rPr>
              <a:t>Συνάρτηση ενεργοποίησης Νευρώνων Εξόδου: </a:t>
            </a:r>
            <a:r>
              <a:rPr lang="en-US" b="1" dirty="0" smtClean="0">
                <a:latin typeface="Comic Sans MS" pitchFamily="66" charset="0"/>
              </a:rPr>
              <a:t>logistic</a:t>
            </a:r>
            <a:r>
              <a:rPr lang="el-GR" dirty="0" smtClean="0">
                <a:latin typeface="Comic Sans MS" pitchFamily="66" charset="0"/>
              </a:rPr>
              <a:t>(αντί </a:t>
            </a:r>
            <a:r>
              <a:rPr lang="en-US" dirty="0" smtClean="0">
                <a:latin typeface="Comic Sans MS" pitchFamily="66" charset="0"/>
              </a:rPr>
              <a:t>linear</a:t>
            </a:r>
            <a:r>
              <a:rPr lang="el-GR" dirty="0" smtClean="0">
                <a:latin typeface="Comic Sans MS" pitchFamily="66" charset="0"/>
              </a:rPr>
              <a:t>)</a:t>
            </a:r>
            <a:endParaRPr lang="el-GR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951706"/>
          </a:xfrm>
        </p:spPr>
        <p:txBody>
          <a:bodyPr/>
          <a:lstStyle/>
          <a:p>
            <a:r>
              <a:rPr lang="en-US" dirty="0" smtClean="0"/>
              <a:t>Radial Basis Function NN(RBF)</a:t>
            </a:r>
            <a:endParaRPr lang="el-GR" dirty="0"/>
          </a:p>
        </p:txBody>
      </p:sp>
      <p:pic>
        <p:nvPicPr>
          <p:cNvPr id="4" name="Content Placeholder 3" descr="rb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143000"/>
            <a:ext cx="7447213" cy="5235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	Περιορισμοί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229600" cy="5357850"/>
          </a:xfrm>
        </p:spPr>
        <p:txBody>
          <a:bodyPr/>
          <a:lstStyle/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24</a:t>
            </a:fld>
            <a:endParaRPr lang="el-GR"/>
          </a:p>
        </p:txBody>
      </p:sp>
      <p:graphicFrame>
        <p:nvGraphicFramePr>
          <p:cNvPr id="5" name="Diagram 4"/>
          <p:cNvGraphicFramePr/>
          <p:nvPr/>
        </p:nvGraphicFramePr>
        <p:xfrm>
          <a:off x="0" y="857232"/>
          <a:ext cx="8643998" cy="3786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/>
          <p:cNvSpPr/>
          <p:nvPr/>
        </p:nvSpPr>
        <p:spPr>
          <a:xfrm>
            <a:off x="1428728" y="4143380"/>
            <a:ext cx="785818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ounded Rectangle 8"/>
          <p:cNvSpPr/>
          <p:nvPr/>
        </p:nvSpPr>
        <p:spPr>
          <a:xfrm>
            <a:off x="714348" y="5286388"/>
            <a:ext cx="3214710" cy="100013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l-GR" sz="2000" b="1" dirty="0" smtClean="0">
                <a:solidFill>
                  <a:schemeClr val="tx1"/>
                </a:solidFill>
              </a:rPr>
              <a:t>Τα δεδομένα δεν ήταν </a:t>
            </a:r>
            <a:r>
              <a:rPr lang="en-US" sz="2000" b="1" dirty="0" smtClean="0">
                <a:solidFill>
                  <a:schemeClr val="tx1"/>
                </a:solidFill>
              </a:rPr>
              <a:t>live streaming</a:t>
            </a:r>
            <a:endParaRPr lang="el-GR" sz="2000" b="1" dirty="0">
              <a:solidFill>
                <a:schemeClr val="tx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071934" y="5500702"/>
            <a:ext cx="1357322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Rounded Rectangle 10"/>
          <p:cNvSpPr/>
          <p:nvPr/>
        </p:nvSpPr>
        <p:spPr>
          <a:xfrm>
            <a:off x="5572132" y="4357694"/>
            <a:ext cx="3286148" cy="214314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r>
              <a:rPr lang="el-GR" b="1" dirty="0" smtClean="0"/>
              <a:t>Μικρότερες απαιτήσεις μνήμης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l-GR" b="1" dirty="0" smtClean="0"/>
              <a:t>Χαμηλότερα επίπεδα πολυπλοκότητας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l-GR" b="1" dirty="0" smtClean="0"/>
              <a:t>Συντομότερη επεξεργασία</a:t>
            </a:r>
            <a:endParaRPr lang="el-GR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9" grpId="0" animBg="1"/>
      <p:bldP spid="10" grpId="0" animBg="1"/>
      <p:bldP spid="11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99306"/>
          </a:xfrm>
        </p:spPr>
        <p:txBody>
          <a:bodyPr>
            <a:normAutofit/>
          </a:bodyPr>
          <a:lstStyle/>
          <a:p>
            <a:r>
              <a:rPr lang="el-GR" dirty="0" smtClean="0"/>
              <a:t>Συμπεράσματα: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908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omic Sans MS" pitchFamily="66" charset="0"/>
              </a:rPr>
              <a:t>Ο </a:t>
            </a:r>
            <a:r>
              <a:rPr lang="en-US" sz="2400" dirty="0" smtClean="0">
                <a:latin typeface="Comic Sans MS" pitchFamily="66" charset="0"/>
              </a:rPr>
              <a:t>SVM </a:t>
            </a:r>
            <a:r>
              <a:rPr lang="el-GR" sz="2400" dirty="0" smtClean="0">
                <a:latin typeface="Comic Sans MS" pitchFamily="66" charset="0"/>
              </a:rPr>
              <a:t>το πιο επιτυχές μοντέλο με το </a:t>
            </a:r>
            <a:r>
              <a:rPr lang="en-US" sz="2400" dirty="0" smtClean="0">
                <a:latin typeface="Comic Sans MS" pitchFamily="66" charset="0"/>
              </a:rPr>
              <a:t>RBF </a:t>
            </a:r>
            <a:r>
              <a:rPr lang="el-GR" sz="2400" dirty="0" smtClean="0">
                <a:latin typeface="Comic Sans MS" pitchFamily="66" charset="0"/>
              </a:rPr>
              <a:t>Νευρωνικό δίκτυο να ακολουθεί με μόλις 1.53% χαμηλότερη απόδοση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omic Sans MS" pitchFamily="66" charset="0"/>
              </a:rPr>
              <a:t>Ο </a:t>
            </a:r>
            <a:r>
              <a:rPr lang="en-US" sz="2400" dirty="0" smtClean="0">
                <a:latin typeface="Comic Sans MS" pitchFamily="66" charset="0"/>
              </a:rPr>
              <a:t>RBF </a:t>
            </a:r>
            <a:r>
              <a:rPr lang="el-GR" sz="2400" dirty="0" smtClean="0">
                <a:latin typeface="Comic Sans MS" pitchFamily="66" charset="0"/>
              </a:rPr>
              <a:t>δαπανά λιγότερο από το μισό χρόνο εκτέλεσης από ότι ο </a:t>
            </a:r>
            <a:r>
              <a:rPr lang="en-US" sz="2400" dirty="0" smtClean="0">
                <a:latin typeface="Comic Sans MS" pitchFamily="66" charset="0"/>
              </a:rPr>
              <a:t>SVM</a:t>
            </a:r>
            <a:r>
              <a:rPr lang="el-GR" sz="2400" dirty="0" smtClean="0">
                <a:latin typeface="Comic Sans MS" pitchFamily="66" charset="0"/>
              </a:rPr>
              <a:t> και είναι το μοντέλο με τη γρηγορότερη εκπαίδευση .</a:t>
            </a:r>
          </a:p>
          <a:p>
            <a:pPr>
              <a:buFont typeface="Arial" pitchFamily="34" charset="0"/>
              <a:buChar char="•"/>
            </a:pPr>
            <a:r>
              <a:rPr lang="el-GR" sz="2400" dirty="0" smtClean="0">
                <a:latin typeface="Comic Sans MS" pitchFamily="66" charset="0"/>
              </a:rPr>
              <a:t>Το </a:t>
            </a:r>
            <a:r>
              <a:rPr lang="en-US" sz="2400" dirty="0" smtClean="0">
                <a:latin typeface="Comic Sans MS" pitchFamily="66" charset="0"/>
              </a:rPr>
              <a:t>RBF </a:t>
            </a:r>
            <a:r>
              <a:rPr lang="el-GR" sz="2400" dirty="0" smtClean="0">
                <a:latin typeface="Comic Sans MS" pitchFamily="66" charset="0"/>
              </a:rPr>
              <a:t>είναι το μόνο εκ των τριών που μπορεί να εκφράσει αδυναμία αναγνώρισης μετά την προσθήκη αγνώστου ατόμου στο σύνολο ελέγχου.</a:t>
            </a:r>
            <a:endParaRPr lang="el-GR" sz="2400" dirty="0">
              <a:latin typeface="Comic Sans MS" pitchFamily="66" charset="0"/>
            </a:endParaRPr>
          </a:p>
        </p:txBody>
      </p:sp>
      <p:pic>
        <p:nvPicPr>
          <p:cNvPr id="7" name="Content Placeholder 6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6168984" cy="9144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Περαιτέρω Έρευνα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8"/>
            <a:ext cx="8229600" cy="5500702"/>
          </a:xfrm>
        </p:spPr>
        <p:txBody>
          <a:bodyPr/>
          <a:lstStyle/>
          <a:p>
            <a:r>
              <a:rPr lang="el-GR" dirty="0" smtClean="0">
                <a:latin typeface="Comic Sans MS" pitchFamily="66" charset="0"/>
              </a:rPr>
              <a:t>Ανάλυση Κύριων Συνιστωσών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l-GR" dirty="0" smtClean="0">
                <a:latin typeface="Comic Sans MS" pitchFamily="66" charset="0"/>
              </a:rPr>
              <a:t>(</a:t>
            </a:r>
            <a:r>
              <a:rPr lang="en-US" dirty="0" smtClean="0">
                <a:latin typeface="Comic Sans MS" pitchFamily="66" charset="0"/>
              </a:rPr>
              <a:t>PCA) </a:t>
            </a:r>
            <a:endParaRPr lang="el-GR" dirty="0" smtClean="0">
              <a:latin typeface="Comic Sans MS" pitchFamily="66" charset="0"/>
            </a:endParaRPr>
          </a:p>
          <a:p>
            <a:r>
              <a:rPr lang="el-GR" dirty="0" smtClean="0">
                <a:latin typeface="Comic Sans MS" pitchFamily="66" charset="0"/>
              </a:rPr>
              <a:t>Εφαρμογή σε πραγματικά δεδομένα</a:t>
            </a:r>
          </a:p>
          <a:p>
            <a:r>
              <a:rPr lang="el-GR" dirty="0" smtClean="0">
                <a:latin typeface="Comic Sans MS" pitchFamily="66" charset="0"/>
              </a:rPr>
              <a:t>Εφαρμογή σε </a:t>
            </a:r>
            <a:r>
              <a:rPr lang="en-US" dirty="0" smtClean="0">
                <a:latin typeface="Comic Sans MS" pitchFamily="66" charset="0"/>
              </a:rPr>
              <a:t>live streaming </a:t>
            </a:r>
            <a:r>
              <a:rPr lang="el-GR" dirty="0" smtClean="0">
                <a:latin typeface="Comic Sans MS" pitchFamily="66" charset="0"/>
              </a:rPr>
              <a:t>δεδομένα</a:t>
            </a:r>
          </a:p>
          <a:p>
            <a:r>
              <a:rPr lang="el-GR" dirty="0" smtClean="0">
                <a:latin typeface="Comic Sans MS" pitchFamily="66" charset="0"/>
              </a:rPr>
              <a:t>Δημιουργία ανοιχτής διαδικτυακής βάσης πειραματικών σκελετικών δεδομένων </a:t>
            </a:r>
            <a:endParaRPr lang="el-GR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26</a:t>
            </a:fld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Βάση Δεδομένων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800" dirty="0" smtClean="0">
                <a:latin typeface="Comic Sans MS" pitchFamily="66" charset="0"/>
              </a:rPr>
              <a:t>Η συλλογή δεδομένων μας είναι ελεύθερα προσβάσιμη στο σύνδεσμο</a:t>
            </a:r>
            <a:r>
              <a:rPr lang="el-GR" sz="2800" dirty="0" smtClean="0"/>
              <a:t>:</a:t>
            </a:r>
          </a:p>
          <a:p>
            <a:pPr>
              <a:buNone/>
            </a:pPr>
            <a:r>
              <a:rPr lang="en-US" sz="2400" b="1" u="sng" dirty="0" smtClean="0">
                <a:hlinkClick r:id="rId2"/>
              </a:rPr>
              <a:t>https</a:t>
            </a:r>
            <a:r>
              <a:rPr lang="el-GR" sz="2400" b="1" u="sng" dirty="0" smtClean="0">
                <a:hlinkClick r:id="rId2"/>
              </a:rPr>
              <a:t>://</a:t>
            </a:r>
            <a:r>
              <a:rPr lang="en-US" sz="2400" b="1" u="sng" dirty="0" smtClean="0">
                <a:hlinkClick r:id="rId2"/>
              </a:rPr>
              <a:t>www</a:t>
            </a:r>
            <a:r>
              <a:rPr lang="el-GR" sz="2400" b="1" u="sng" dirty="0" smtClean="0">
                <a:hlinkClick r:id="rId2"/>
              </a:rPr>
              <a:t>.aha-livinglabs.com/datasets/20161017-SkeletonSize.xlsx</a:t>
            </a:r>
            <a:endParaRPr lang="el-GR" sz="2400" b="1" u="sng" dirty="0" smtClean="0"/>
          </a:p>
          <a:p>
            <a:pPr>
              <a:buNone/>
            </a:pPr>
            <a:r>
              <a:rPr lang="el-GR" sz="2800" dirty="0" smtClean="0">
                <a:latin typeface="Comic Sans MS" pitchFamily="66" charset="0"/>
              </a:rPr>
              <a:t>με στόχο </a:t>
            </a:r>
            <a:r>
              <a:rPr lang="el-GR" sz="2800" smtClean="0">
                <a:latin typeface="Comic Sans MS" pitchFamily="66" charset="0"/>
              </a:rPr>
              <a:t>την παρότρυνση και τη διευκόλυνση </a:t>
            </a:r>
            <a:r>
              <a:rPr lang="el-GR" sz="2800" dirty="0" smtClean="0">
                <a:latin typeface="Comic Sans MS" pitchFamily="66" charset="0"/>
              </a:rPr>
              <a:t>τόσο </a:t>
            </a:r>
            <a:r>
              <a:rPr lang="el-GR" sz="2800" smtClean="0">
                <a:latin typeface="Comic Sans MS" pitchFamily="66" charset="0"/>
              </a:rPr>
              <a:t>άλλων φοιτητών θετικών </a:t>
            </a:r>
            <a:r>
              <a:rPr lang="el-GR" sz="2800" dirty="0" smtClean="0">
                <a:latin typeface="Comic Sans MS" pitchFamily="66" charset="0"/>
              </a:rPr>
              <a:t>επιστημών όσο και ερευνητών να ασχοληθούν </a:t>
            </a:r>
            <a:r>
              <a:rPr lang="el-GR" sz="2800" smtClean="0">
                <a:latin typeface="Comic Sans MS" pitchFamily="66" charset="0"/>
              </a:rPr>
              <a:t>με το αντικείμενο.</a:t>
            </a:r>
            <a:endParaRPr lang="el-GR" sz="28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27</a:t>
            </a:fld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Βασική Βιβλιογραφία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97510"/>
          </a:xfrm>
        </p:spPr>
        <p:txBody>
          <a:bodyPr/>
          <a:lstStyle/>
          <a:p>
            <a:r>
              <a:rPr lang="en-US" sz="2000" dirty="0" err="1" smtClean="0">
                <a:latin typeface="Comic Sans MS" pitchFamily="66" charset="0"/>
              </a:rPr>
              <a:t>Andersson</a:t>
            </a:r>
            <a:r>
              <a:rPr lang="en-US" sz="2000" dirty="0" smtClean="0">
                <a:latin typeface="Comic Sans MS" pitchFamily="66" charset="0"/>
              </a:rPr>
              <a:t>, V., &amp; </a:t>
            </a:r>
            <a:r>
              <a:rPr lang="en-US" sz="2000" dirty="0" err="1" smtClean="0">
                <a:latin typeface="Comic Sans MS" pitchFamily="66" charset="0"/>
              </a:rPr>
              <a:t>Araujo</a:t>
            </a:r>
            <a:r>
              <a:rPr lang="en-US" sz="2000" dirty="0" smtClean="0">
                <a:latin typeface="Comic Sans MS" pitchFamily="66" charset="0"/>
              </a:rPr>
              <a:t>, R. (2015). Person identification using anthropometric and gait data from </a:t>
            </a:r>
            <a:r>
              <a:rPr lang="en-US" sz="2000" dirty="0" err="1" smtClean="0">
                <a:latin typeface="Comic Sans MS" pitchFamily="66" charset="0"/>
              </a:rPr>
              <a:t>kinect</a:t>
            </a:r>
            <a:r>
              <a:rPr lang="en-US" sz="2000" dirty="0" smtClean="0">
                <a:latin typeface="Comic Sans MS" pitchFamily="66" charset="0"/>
              </a:rPr>
              <a:t> sensor. </a:t>
            </a:r>
            <a:r>
              <a:rPr lang="en-US" sz="2000" i="1" dirty="0" smtClean="0">
                <a:latin typeface="Comic Sans MS" pitchFamily="66" charset="0"/>
              </a:rPr>
              <a:t>Twenty-Ninth AAAI Conference on Artificial Intelligence</a:t>
            </a:r>
            <a:r>
              <a:rPr lang="en-US" sz="2000" dirty="0" smtClean="0">
                <a:latin typeface="Comic Sans MS" pitchFamily="66" charset="0"/>
              </a:rPr>
              <a:t>. </a:t>
            </a:r>
            <a:endParaRPr lang="el-GR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Andersson</a:t>
            </a:r>
            <a:r>
              <a:rPr lang="en-US" sz="2000" dirty="0" smtClean="0">
                <a:latin typeface="Comic Sans MS" pitchFamily="66" charset="0"/>
              </a:rPr>
              <a:t>, V. O., &amp; </a:t>
            </a:r>
            <a:r>
              <a:rPr lang="en-US" sz="2000" dirty="0" err="1" smtClean="0">
                <a:latin typeface="Comic Sans MS" pitchFamily="66" charset="0"/>
              </a:rPr>
              <a:t>Araujo</a:t>
            </a:r>
            <a:r>
              <a:rPr lang="en-US" sz="2000" dirty="0" smtClean="0">
                <a:latin typeface="Comic Sans MS" pitchFamily="66" charset="0"/>
              </a:rPr>
              <a:t>, R. M. (2014). Full Body Person Identification Using the </a:t>
            </a:r>
            <a:r>
              <a:rPr lang="en-US" sz="2000" dirty="0" err="1" smtClean="0">
                <a:latin typeface="Comic Sans MS" pitchFamily="66" charset="0"/>
              </a:rPr>
              <a:t>Kinect</a:t>
            </a:r>
            <a:r>
              <a:rPr lang="en-US" sz="2000" dirty="0" smtClean="0">
                <a:latin typeface="Comic Sans MS" pitchFamily="66" charset="0"/>
              </a:rPr>
              <a:t> Sensor. In </a:t>
            </a:r>
            <a:r>
              <a:rPr lang="en-US" sz="2000" i="1" dirty="0" smtClean="0">
                <a:latin typeface="Comic Sans MS" pitchFamily="66" charset="0"/>
              </a:rPr>
              <a:t>2014 IEEE 26th International Conference on Tools with Artificial Intelligence</a:t>
            </a:r>
            <a:r>
              <a:rPr lang="en-US" sz="2000" dirty="0" smtClean="0">
                <a:latin typeface="Comic Sans MS" pitchFamily="66" charset="0"/>
              </a:rPr>
              <a:t> </a:t>
            </a:r>
            <a:endParaRPr lang="el-GR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Araujo</a:t>
            </a:r>
            <a:r>
              <a:rPr lang="en-US" sz="2000" dirty="0" smtClean="0">
                <a:latin typeface="Comic Sans MS" pitchFamily="66" charset="0"/>
              </a:rPr>
              <a:t>, R. M., </a:t>
            </a:r>
            <a:r>
              <a:rPr lang="en-US" sz="2000" dirty="0" err="1" smtClean="0">
                <a:latin typeface="Comic Sans MS" pitchFamily="66" charset="0"/>
              </a:rPr>
              <a:t>Graña</a:t>
            </a:r>
            <a:r>
              <a:rPr lang="en-US" sz="2000" dirty="0" smtClean="0">
                <a:latin typeface="Comic Sans MS" pitchFamily="66" charset="0"/>
              </a:rPr>
              <a:t>, G., &amp; </a:t>
            </a:r>
            <a:r>
              <a:rPr lang="en-US" sz="2000" dirty="0" err="1" smtClean="0">
                <a:latin typeface="Comic Sans MS" pitchFamily="66" charset="0"/>
              </a:rPr>
              <a:t>Andersson</a:t>
            </a:r>
            <a:r>
              <a:rPr lang="en-US" sz="2000" dirty="0" smtClean="0">
                <a:latin typeface="Comic Sans MS" pitchFamily="66" charset="0"/>
              </a:rPr>
              <a:t>, V. (2013). Towards skeleton biometric identification using the </a:t>
            </a:r>
            <a:r>
              <a:rPr lang="en-US" sz="2000" dirty="0" err="1" smtClean="0">
                <a:latin typeface="Comic Sans MS" pitchFamily="66" charset="0"/>
              </a:rPr>
              <a:t>microsoft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kinect</a:t>
            </a:r>
            <a:r>
              <a:rPr lang="en-US" sz="2000" dirty="0" smtClean="0">
                <a:latin typeface="Comic Sans MS" pitchFamily="66" charset="0"/>
              </a:rPr>
              <a:t> sensor. In </a:t>
            </a:r>
            <a:r>
              <a:rPr lang="en-US" sz="2000" i="1" dirty="0" smtClean="0">
                <a:latin typeface="Comic Sans MS" pitchFamily="66" charset="0"/>
              </a:rPr>
              <a:t>Proceedings of the 28th Annual ACM Symposium on Applied Computing - SAC ’13</a:t>
            </a:r>
            <a:r>
              <a:rPr lang="en-US" sz="2000" dirty="0" smtClean="0">
                <a:latin typeface="Comic Sans MS" pitchFamily="66" charset="0"/>
              </a:rPr>
              <a:t> (p. 21).</a:t>
            </a:r>
            <a:endParaRPr lang="el-GR" sz="2000" dirty="0" smtClean="0">
              <a:latin typeface="Comic Sans MS" pitchFamily="66" charset="0"/>
            </a:endParaRPr>
          </a:p>
          <a:p>
            <a:r>
              <a:rPr lang="en-US" sz="2000" dirty="0" err="1" smtClean="0">
                <a:latin typeface="Comic Sans MS" pitchFamily="66" charset="0"/>
              </a:rPr>
              <a:t>Konstantinidis</a:t>
            </a:r>
            <a:r>
              <a:rPr lang="en-US" sz="2000" dirty="0" smtClean="0">
                <a:latin typeface="Comic Sans MS" pitchFamily="66" charset="0"/>
              </a:rPr>
              <a:t>, E. I., &amp; </a:t>
            </a:r>
            <a:r>
              <a:rPr lang="en-US" sz="2000" dirty="0" err="1" smtClean="0">
                <a:latin typeface="Comic Sans MS" pitchFamily="66" charset="0"/>
              </a:rPr>
              <a:t>Bamidis</a:t>
            </a:r>
            <a:r>
              <a:rPr lang="en-US" sz="2000" dirty="0" smtClean="0">
                <a:latin typeface="Comic Sans MS" pitchFamily="66" charset="0"/>
              </a:rPr>
              <a:t>, P. D. (2015). Density based clustering on indoor </a:t>
            </a:r>
            <a:r>
              <a:rPr lang="en-US" sz="2000" dirty="0" err="1" smtClean="0">
                <a:latin typeface="Comic Sans MS" pitchFamily="66" charset="0"/>
              </a:rPr>
              <a:t>kinect</a:t>
            </a:r>
            <a:r>
              <a:rPr lang="en-US" sz="2000" dirty="0" smtClean="0">
                <a:latin typeface="Comic Sans MS" pitchFamily="66" charset="0"/>
              </a:rPr>
              <a:t> location tracking: A new way to exploit active and healthy aging living lab datasets. In </a:t>
            </a:r>
            <a:r>
              <a:rPr lang="en-US" sz="2000" i="1" dirty="0" smtClean="0">
                <a:latin typeface="Comic Sans MS" pitchFamily="66" charset="0"/>
              </a:rPr>
              <a:t>2015 IEEE 15th International Conference on Bioinformatics and Bioengineering (BIBE)</a:t>
            </a:r>
            <a:r>
              <a:rPr lang="en-US" sz="2000" dirty="0" smtClean="0">
                <a:latin typeface="Comic Sans MS" pitchFamily="66" charset="0"/>
              </a:rPr>
              <a:t> (pp. 1–6). Belgrade, Serbia: IEEE.</a:t>
            </a:r>
            <a:endParaRPr lang="el-GR" sz="2000" dirty="0"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28</a:t>
            </a:fld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399032"/>
          </a:xfrm>
        </p:spPr>
        <p:txBody>
          <a:bodyPr/>
          <a:lstStyle/>
          <a:p>
            <a:r>
              <a:rPr lang="el-GR" dirty="0" smtClean="0"/>
              <a:t>Βασική Βιβλιογραφία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143536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Comic Sans MS" pitchFamily="66" charset="0"/>
              </a:rPr>
              <a:t>Sinha</a:t>
            </a:r>
            <a:r>
              <a:rPr lang="en-US" sz="2000" dirty="0" smtClean="0">
                <a:latin typeface="Comic Sans MS" pitchFamily="66" charset="0"/>
              </a:rPr>
              <a:t>, A., </a:t>
            </a:r>
            <a:r>
              <a:rPr lang="en-US" sz="2000" dirty="0" err="1" smtClean="0">
                <a:latin typeface="Comic Sans MS" pitchFamily="66" charset="0"/>
              </a:rPr>
              <a:t>Chakravarty</a:t>
            </a:r>
            <a:r>
              <a:rPr lang="en-US" sz="2000" dirty="0" smtClean="0">
                <a:latin typeface="Comic Sans MS" pitchFamily="66" charset="0"/>
              </a:rPr>
              <a:t>, K., &amp; </a:t>
            </a:r>
            <a:r>
              <a:rPr lang="en-US" sz="2000" dirty="0" err="1" smtClean="0">
                <a:latin typeface="Comic Sans MS" pitchFamily="66" charset="0"/>
              </a:rPr>
              <a:t>Bhowmick</a:t>
            </a:r>
            <a:r>
              <a:rPr lang="en-US" sz="2000" dirty="0" smtClean="0">
                <a:latin typeface="Comic Sans MS" pitchFamily="66" charset="0"/>
              </a:rPr>
              <a:t>, B. (2013). Person identification using skeleton information from </a:t>
            </a:r>
            <a:r>
              <a:rPr lang="en-US" sz="2000" dirty="0" err="1" smtClean="0">
                <a:latin typeface="Comic Sans MS" pitchFamily="66" charset="0"/>
              </a:rPr>
              <a:t>kinect</a:t>
            </a:r>
            <a:r>
              <a:rPr lang="en-US" sz="2000" dirty="0" smtClean="0">
                <a:latin typeface="Comic Sans MS" pitchFamily="66" charset="0"/>
              </a:rPr>
              <a:t>. </a:t>
            </a:r>
            <a:r>
              <a:rPr lang="en-US" sz="2000" i="1" dirty="0" smtClean="0">
                <a:latin typeface="Comic Sans MS" pitchFamily="66" charset="0"/>
              </a:rPr>
              <a:t>ACHI 2013, The Sixth …</a:t>
            </a:r>
            <a:r>
              <a:rPr lang="en-US" sz="2000" dirty="0" smtClean="0">
                <a:latin typeface="Comic Sans MS" pitchFamily="66" charset="0"/>
              </a:rPr>
              <a:t>, (c), 101–108.</a:t>
            </a:r>
            <a:endParaRPr lang="el-GR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Stone, E. E., &amp; </a:t>
            </a:r>
            <a:r>
              <a:rPr lang="en-US" sz="2000" dirty="0" err="1" smtClean="0">
                <a:latin typeface="Comic Sans MS" pitchFamily="66" charset="0"/>
              </a:rPr>
              <a:t>Skubic</a:t>
            </a:r>
            <a:r>
              <a:rPr lang="en-US" sz="2000" dirty="0" smtClean="0">
                <a:latin typeface="Comic Sans MS" pitchFamily="66" charset="0"/>
              </a:rPr>
              <a:t>, M. (2013). Unobtrusive, Continuous, In-Home Gait Measurement Using the Microsoft </a:t>
            </a:r>
            <a:r>
              <a:rPr lang="en-US" sz="2000" dirty="0" err="1" smtClean="0">
                <a:latin typeface="Comic Sans MS" pitchFamily="66" charset="0"/>
              </a:rPr>
              <a:t>Kinect</a:t>
            </a:r>
            <a:r>
              <a:rPr lang="en-US" sz="2000" dirty="0" smtClean="0">
                <a:latin typeface="Comic Sans MS" pitchFamily="66" charset="0"/>
              </a:rPr>
              <a:t>. </a:t>
            </a:r>
            <a:r>
              <a:rPr lang="en-US" sz="2000" i="1" dirty="0" smtClean="0">
                <a:latin typeface="Comic Sans MS" pitchFamily="66" charset="0"/>
              </a:rPr>
              <a:t>IEEE Transactions on Biomedical Engineering</a:t>
            </a:r>
            <a:r>
              <a:rPr lang="en-US" sz="2000" dirty="0" smtClean="0">
                <a:latin typeface="Comic Sans MS" pitchFamily="66" charset="0"/>
              </a:rPr>
              <a:t>, </a:t>
            </a:r>
            <a:r>
              <a:rPr lang="en-US" sz="2000" i="1" dirty="0" smtClean="0">
                <a:latin typeface="Comic Sans MS" pitchFamily="66" charset="0"/>
              </a:rPr>
              <a:t>60</a:t>
            </a:r>
            <a:r>
              <a:rPr lang="en-US" sz="2000" dirty="0" smtClean="0">
                <a:latin typeface="Comic Sans MS" pitchFamily="66" charset="0"/>
              </a:rPr>
              <a:t>(10), 2925–2932.</a:t>
            </a:r>
            <a:endParaRPr lang="el-GR" sz="2000" dirty="0" smtClean="0">
              <a:latin typeface="Comic Sans MS" pitchFamily="66" charset="0"/>
            </a:endParaRPr>
          </a:p>
          <a:p>
            <a:r>
              <a:rPr lang="en-US" sz="2000" dirty="0" smtClean="0">
                <a:latin typeface="Comic Sans MS" pitchFamily="66" charset="0"/>
              </a:rPr>
              <a:t>Wei, T., </a:t>
            </a:r>
            <a:r>
              <a:rPr lang="en-US" sz="2000" dirty="0" err="1" smtClean="0">
                <a:latin typeface="Comic Sans MS" pitchFamily="66" charset="0"/>
              </a:rPr>
              <a:t>Qiao</a:t>
            </a:r>
            <a:r>
              <a:rPr lang="en-US" sz="2000" dirty="0" smtClean="0">
                <a:latin typeface="Comic Sans MS" pitchFamily="66" charset="0"/>
              </a:rPr>
              <a:t>, Y., &amp; Lee, B. (2014). </a:t>
            </a:r>
            <a:r>
              <a:rPr lang="en-US" sz="2000" dirty="0" err="1" smtClean="0">
                <a:latin typeface="Comic Sans MS" pitchFamily="66" charset="0"/>
              </a:rPr>
              <a:t>Kinect</a:t>
            </a:r>
            <a:r>
              <a:rPr lang="en-US" sz="2000" dirty="0" smtClean="0">
                <a:latin typeface="Comic Sans MS" pitchFamily="66" charset="0"/>
              </a:rPr>
              <a:t> Skeleton Coordinate Calibration for Remote Physical Training. In </a:t>
            </a:r>
            <a:r>
              <a:rPr lang="en-US" sz="2000" i="1" dirty="0" smtClean="0">
                <a:latin typeface="Comic Sans MS" pitchFamily="66" charset="0"/>
              </a:rPr>
              <a:t>MMEDIA 2014: The Sixth international Conferences on Advances in Multimedia</a:t>
            </a:r>
            <a:r>
              <a:rPr lang="en-US" sz="2000" dirty="0" smtClean="0">
                <a:latin typeface="Comic Sans MS" pitchFamily="66" charset="0"/>
              </a:rPr>
              <a:t>.</a:t>
            </a:r>
            <a:endParaRPr lang="el-GR" sz="2000" dirty="0" smtClean="0">
              <a:latin typeface="Comic Sans MS" pitchFamily="66" charset="0"/>
            </a:endParaRPr>
          </a:p>
          <a:p>
            <a:endParaRPr lang="el-G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29</a:t>
            </a:fld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Εισαγωγή στο πρόβλημα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329642" cy="52864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l-GR" sz="2800" dirty="0" smtClean="0">
                <a:latin typeface="Comic Sans MS" pitchFamily="66" charset="0"/>
              </a:rPr>
              <a:t>Δυσκολία χρήσης βιντεοσκοπικής παρακολούθησης</a:t>
            </a:r>
          </a:p>
          <a:p>
            <a:pPr>
              <a:buNone/>
            </a:pP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sz="2800" dirty="0" smtClean="0">
                <a:latin typeface="Comic Sans MS" pitchFamily="66" charset="0"/>
              </a:rPr>
              <a:t>Χρήση </a:t>
            </a:r>
            <a:r>
              <a:rPr lang="en-US" sz="2800" dirty="0" err="1" smtClean="0">
                <a:latin typeface="Comic Sans MS" pitchFamily="66" charset="0"/>
              </a:rPr>
              <a:t>Kinect</a:t>
            </a:r>
            <a:r>
              <a:rPr lang="en-US" sz="2800" dirty="0" smtClean="0">
                <a:latin typeface="Comic Sans MS" pitchFamily="66" charset="0"/>
              </a:rPr>
              <a:t> Sensor</a:t>
            </a: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sz="2800" dirty="0" smtClean="0">
                <a:latin typeface="Comic Sans MS" pitchFamily="66" charset="0"/>
              </a:rPr>
              <a:t>Ανάγκη για βιομετρική αναγνώριση</a:t>
            </a:r>
          </a:p>
          <a:p>
            <a:pPr>
              <a:buNone/>
            </a:pP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endParaRPr lang="el-GR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sz="2800" dirty="0" smtClean="0">
                <a:latin typeface="Comic Sans MS" pitchFamily="66" charset="0"/>
              </a:rPr>
              <a:t>Ανάπτυξη αποδοτικών αλγορίθμων </a:t>
            </a:r>
            <a:r>
              <a:rPr lang="en-US" sz="2800" dirty="0" smtClean="0">
                <a:latin typeface="Comic Sans MS" pitchFamily="66" charset="0"/>
              </a:rPr>
              <a:t>machine learning  </a:t>
            </a:r>
            <a:r>
              <a:rPr lang="el-GR" sz="2800" dirty="0" smtClean="0">
                <a:latin typeface="Comic Sans MS" pitchFamily="66" charset="0"/>
              </a:rPr>
              <a:t>για αναγνώριση ατόμου από σκελετικά δεδομένα</a:t>
            </a:r>
            <a:endParaRPr lang="el-GR" sz="2800" dirty="0">
              <a:latin typeface="Comic Sans MS" pitchFamily="66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3</a:t>
            </a:fld>
            <a:endParaRPr lang="el-GR"/>
          </a:p>
        </p:txBody>
      </p:sp>
      <p:sp>
        <p:nvSpPr>
          <p:cNvPr id="5" name="Down Arrow 4"/>
          <p:cNvSpPr/>
          <p:nvPr/>
        </p:nvSpPr>
        <p:spPr>
          <a:xfrm>
            <a:off x="1571604" y="1785926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Down Arrow 5"/>
          <p:cNvSpPr/>
          <p:nvPr/>
        </p:nvSpPr>
        <p:spPr>
          <a:xfrm>
            <a:off x="1571604" y="3500438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Down Arrow 6"/>
          <p:cNvSpPr/>
          <p:nvPr/>
        </p:nvSpPr>
        <p:spPr>
          <a:xfrm>
            <a:off x="1643042" y="5000636"/>
            <a:ext cx="571504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8" name="Picture 7" descr="Untitled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3372" y="1785926"/>
            <a:ext cx="4429124" cy="2509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Μεθοδολογία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40386"/>
          </a:xfrm>
        </p:spPr>
        <p:txBody>
          <a:bodyPr>
            <a:normAutofit/>
          </a:bodyPr>
          <a:lstStyle/>
          <a:p>
            <a:pPr lvl="0"/>
            <a:r>
              <a:rPr lang="el-GR" dirty="0" smtClean="0">
                <a:latin typeface="Comic Sans MS" pitchFamily="66" charset="0"/>
              </a:rPr>
              <a:t>Βιβλιογραφική έρευνα</a:t>
            </a:r>
          </a:p>
          <a:p>
            <a:pPr lvl="0"/>
            <a:r>
              <a:rPr lang="el-GR" dirty="0" smtClean="0">
                <a:latin typeface="Comic Sans MS" pitchFamily="66" charset="0"/>
              </a:rPr>
              <a:t>Συλλογή εργαστηριακού συνόλου δεδομένων</a:t>
            </a:r>
          </a:p>
          <a:p>
            <a:pPr lvl="0"/>
            <a:r>
              <a:rPr lang="el-GR" dirty="0" smtClean="0">
                <a:latin typeface="Comic Sans MS" pitchFamily="66" charset="0"/>
              </a:rPr>
              <a:t>Επεξεργασία και διαμόρφωση των δεδομένων</a:t>
            </a:r>
          </a:p>
          <a:p>
            <a:pPr lvl="0"/>
            <a:r>
              <a:rPr lang="el-GR" dirty="0" smtClean="0">
                <a:latin typeface="Comic Sans MS" pitchFamily="66" charset="0"/>
              </a:rPr>
              <a:t>Ανάπτυξη και εκπαίδευση των Νευρωνικών Δικτύων </a:t>
            </a:r>
            <a:r>
              <a:rPr lang="en-US" dirty="0" smtClean="0">
                <a:latin typeface="Comic Sans MS" pitchFamily="66" charset="0"/>
              </a:rPr>
              <a:t>Multilayer </a:t>
            </a:r>
            <a:r>
              <a:rPr lang="en-US" dirty="0" err="1" smtClean="0">
                <a:latin typeface="Comic Sans MS" pitchFamily="66" charset="0"/>
              </a:rPr>
              <a:t>Perceptron</a:t>
            </a:r>
            <a:r>
              <a:rPr lang="en-US" dirty="0" smtClean="0">
                <a:latin typeface="Comic Sans MS" pitchFamily="66" charset="0"/>
              </a:rPr>
              <a:t> ,Support Vector Machines</a:t>
            </a:r>
            <a:r>
              <a:rPr lang="el-GR" dirty="0" smtClean="0">
                <a:latin typeface="Comic Sans MS" pitchFamily="66" charset="0"/>
              </a:rPr>
              <a:t> και </a:t>
            </a:r>
            <a:r>
              <a:rPr lang="en-US" dirty="0" smtClean="0">
                <a:latin typeface="Comic Sans MS" pitchFamily="66" charset="0"/>
              </a:rPr>
              <a:t>Radial Basis Function</a:t>
            </a:r>
            <a:r>
              <a:rPr lang="el-GR" dirty="0" smtClean="0">
                <a:latin typeface="Comic Sans MS" pitchFamily="66" charset="0"/>
              </a:rPr>
              <a:t> ΝΝ.</a:t>
            </a:r>
            <a:r>
              <a:rPr lang="en-US" dirty="0" smtClean="0">
                <a:latin typeface="Comic Sans MS" pitchFamily="66" charset="0"/>
              </a:rPr>
              <a:t> </a:t>
            </a:r>
            <a:endParaRPr lang="el-GR" dirty="0" smtClean="0">
              <a:latin typeface="Comic Sans MS" pitchFamily="66" charset="0"/>
            </a:endParaRPr>
          </a:p>
          <a:p>
            <a:pPr lvl="0"/>
            <a:r>
              <a:rPr lang="el-GR" dirty="0" smtClean="0">
                <a:latin typeface="Comic Sans MS" pitchFamily="66" charset="0"/>
              </a:rPr>
              <a:t>Ανάλυση αποτελεσμάτων</a:t>
            </a:r>
          </a:p>
          <a:p>
            <a:pPr lvl="0"/>
            <a:r>
              <a:rPr lang="el-GR" dirty="0" smtClean="0">
                <a:latin typeface="Comic Sans MS" pitchFamily="66" charset="0"/>
              </a:rPr>
              <a:t>Ανοιχτά ερωτήματα και προβληματισμοί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4</a:t>
            </a:fld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Συλλογή Δεδομένων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429684" cy="5500702"/>
          </a:xfrm>
        </p:spPr>
        <p:txBody>
          <a:bodyPr/>
          <a:lstStyle/>
          <a:p>
            <a:r>
              <a:rPr lang="el-GR" dirty="0" smtClean="0">
                <a:latin typeface="Comic Sans MS" pitchFamily="66" charset="0"/>
              </a:rPr>
              <a:t>5 ενήλικες με ποικιλία φύλου, ύψους και ηλικίας</a:t>
            </a:r>
          </a:p>
          <a:p>
            <a:r>
              <a:rPr lang="el-GR" dirty="0" smtClean="0">
                <a:latin typeface="Comic Sans MS" pitchFamily="66" charset="0"/>
              </a:rPr>
              <a:t>Άτακτη κίνηση στο χώρο</a:t>
            </a:r>
          </a:p>
          <a:p>
            <a:r>
              <a:rPr lang="el-GR" dirty="0" smtClean="0">
                <a:latin typeface="Comic Sans MS" pitchFamily="66" charset="0"/>
              </a:rPr>
              <a:t>Ιδανικά εργαστηριακά δεδομένα</a:t>
            </a:r>
          </a:p>
          <a:p>
            <a:r>
              <a:rPr lang="en-US" dirty="0" err="1" smtClean="0">
                <a:latin typeface="Comic Sans MS" pitchFamily="66" charset="0"/>
              </a:rPr>
              <a:t>Kinect</a:t>
            </a:r>
            <a:r>
              <a:rPr lang="en-US" dirty="0" smtClean="0">
                <a:latin typeface="Comic Sans MS" pitchFamily="66" charset="0"/>
              </a:rPr>
              <a:t> Sensor</a:t>
            </a:r>
            <a:r>
              <a:rPr lang="el-GR" dirty="0" smtClean="0">
                <a:latin typeface="Comic Sans MS" pitchFamily="66" charset="0"/>
              </a:rPr>
              <a:t> στο Ζωντανό Εργαστήριο</a:t>
            </a:r>
          </a:p>
          <a:p>
            <a:endParaRPr lang="el-GR" dirty="0" smtClean="0"/>
          </a:p>
          <a:p>
            <a:endParaRPr lang="el-GR" dirty="0" smtClean="0"/>
          </a:p>
          <a:p>
            <a:pPr>
              <a:buNone/>
            </a:pPr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5</a:t>
            </a:fld>
            <a:endParaRPr lang="el-GR"/>
          </a:p>
        </p:txBody>
      </p:sp>
      <p:pic>
        <p:nvPicPr>
          <p:cNvPr id="4" name="Picture 3" descr="cac-framewo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4071942"/>
            <a:ext cx="6197870" cy="25003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Συλλογή Δεδομένων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26072"/>
          </a:xfrm>
        </p:spPr>
        <p:txBody>
          <a:bodyPr>
            <a:normAutofit/>
          </a:bodyPr>
          <a:lstStyle/>
          <a:p>
            <a:r>
              <a:rPr lang="el-GR" sz="2800" dirty="0" smtClean="0">
                <a:latin typeface="Comic Sans MS" pitchFamily="66" charset="0"/>
              </a:rPr>
              <a:t>30 στιγμιότυπα(</a:t>
            </a:r>
            <a:r>
              <a:rPr lang="en-US" sz="2800" dirty="0" smtClean="0">
                <a:latin typeface="Comic Sans MS" pitchFamily="66" charset="0"/>
              </a:rPr>
              <a:t>frames)</a:t>
            </a:r>
            <a:r>
              <a:rPr lang="el-GR" sz="2800" dirty="0" smtClean="0">
                <a:latin typeface="Comic Sans MS" pitchFamily="66" charset="0"/>
              </a:rPr>
              <a:t>ανά δευτερόλεπτο</a:t>
            </a:r>
            <a:endParaRPr lang="en-US" sz="2800" dirty="0" smtClean="0"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20 </a:t>
            </a:r>
            <a:r>
              <a:rPr lang="el-GR" sz="2800" dirty="0" smtClean="0">
                <a:latin typeface="Comic Sans MS" pitchFamily="66" charset="0"/>
              </a:rPr>
              <a:t>συνδέσμους (</a:t>
            </a:r>
            <a:r>
              <a:rPr lang="en-US" sz="2800" dirty="0" smtClean="0">
                <a:latin typeface="Comic Sans MS" pitchFamily="66" charset="0"/>
              </a:rPr>
              <a:t>joints) </a:t>
            </a:r>
            <a:r>
              <a:rPr lang="el-GR" sz="2800" dirty="0" smtClean="0">
                <a:latin typeface="Comic Sans MS" pitchFamily="66" charset="0"/>
              </a:rPr>
              <a:t>ανά σκελετό</a:t>
            </a:r>
            <a:endParaRPr lang="en-US" sz="2800" dirty="0" smtClean="0">
              <a:latin typeface="Comic Sans MS" pitchFamily="66" charset="0"/>
            </a:endParaRPr>
          </a:p>
          <a:p>
            <a:r>
              <a:rPr lang="el-GR" sz="2800" dirty="0" smtClean="0">
                <a:latin typeface="Comic Sans MS" pitchFamily="66" charset="0"/>
              </a:rPr>
              <a:t>Συντεταγμένες στον τρισδιάστατο χώρο για κάθε </a:t>
            </a:r>
            <a:r>
              <a:rPr lang="en-US" sz="2800" dirty="0" smtClean="0">
                <a:latin typeface="Comic Sans MS" pitchFamily="66" charset="0"/>
              </a:rPr>
              <a:t>joint</a:t>
            </a:r>
          </a:p>
          <a:p>
            <a:r>
              <a:rPr lang="el-GR" sz="2800" dirty="0" smtClean="0">
                <a:latin typeface="Comic Sans MS" pitchFamily="66" charset="0"/>
              </a:rPr>
              <a:t>Αποτέλεσμα : Πίνακας 2</a:t>
            </a:r>
            <a:r>
              <a:rPr lang="en-US" sz="2800" dirty="0" smtClean="0">
                <a:latin typeface="Comic Sans MS" pitchFamily="66" charset="0"/>
              </a:rPr>
              <a:t>44</a:t>
            </a:r>
            <a:r>
              <a:rPr lang="el-GR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frames(</a:t>
            </a:r>
            <a:r>
              <a:rPr lang="el-GR" sz="2800" dirty="0" smtClean="0">
                <a:latin typeface="Comic Sans MS" pitchFamily="66" charset="0"/>
              </a:rPr>
              <a:t>γραμμών) και 21 στηλών( 20 </a:t>
            </a:r>
            <a:r>
              <a:rPr lang="en-US" sz="2800" dirty="0" smtClean="0">
                <a:latin typeface="Comic Sans MS" pitchFamily="66" charset="0"/>
              </a:rPr>
              <a:t>joints </a:t>
            </a:r>
            <a:r>
              <a:rPr lang="el-GR" sz="2800" dirty="0" smtClean="0">
                <a:latin typeface="Comic Sans MS" pitchFamily="66" charset="0"/>
              </a:rPr>
              <a:t> και 1 </a:t>
            </a:r>
            <a:r>
              <a:rPr lang="en-US" sz="2800" dirty="0" smtClean="0">
                <a:latin typeface="Comic Sans MS" pitchFamily="66" charset="0"/>
              </a:rPr>
              <a:t>skeleton id)</a:t>
            </a:r>
            <a:endParaRPr lang="el-GR" sz="2800" dirty="0" smtClean="0">
              <a:latin typeface="Comic Sans MS" pitchFamily="66" charset="0"/>
            </a:endParaRPr>
          </a:p>
          <a:p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6</a:t>
            </a:fld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Επεξεργασία Δεδομένων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026072"/>
          </a:xfrm>
        </p:spPr>
        <p:txBody>
          <a:bodyPr>
            <a:normAutofit/>
          </a:bodyPr>
          <a:lstStyle/>
          <a:p>
            <a:r>
              <a:rPr lang="el-GR" sz="2800" dirty="0" smtClean="0">
                <a:latin typeface="Comic Sans MS" pitchFamily="66" charset="0"/>
              </a:rPr>
              <a:t>Υπολογισμός ευκλειδίων </a:t>
            </a:r>
            <a:r>
              <a:rPr lang="en-US" sz="2800" dirty="0" smtClean="0">
                <a:latin typeface="Comic Sans MS" pitchFamily="66" charset="0"/>
              </a:rPr>
              <a:t>a</a:t>
            </a:r>
            <a:r>
              <a:rPr lang="el-GR" sz="2800" dirty="0" smtClean="0">
                <a:latin typeface="Comic Sans MS" pitchFamily="66" charset="0"/>
              </a:rPr>
              <a:t>ποστάσων</a:t>
            </a:r>
            <a:endParaRPr lang="en-US" sz="2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l-GR" sz="2800" dirty="0" smtClean="0">
                <a:latin typeface="Comic Sans MS" pitchFamily="66" charset="0"/>
              </a:rPr>
              <a:t>(</a:t>
            </a:r>
            <a:r>
              <a:rPr lang="en-US" sz="2800" dirty="0" smtClean="0">
                <a:latin typeface="Comic Sans MS" pitchFamily="66" charset="0"/>
              </a:rPr>
              <a:t>features) </a:t>
            </a:r>
            <a:r>
              <a:rPr lang="el-GR" sz="2800" dirty="0" smtClean="0">
                <a:latin typeface="Comic Sans MS" pitchFamily="66" charset="0"/>
              </a:rPr>
              <a:t>μεταξύ διαδοχικών </a:t>
            </a:r>
            <a:r>
              <a:rPr lang="en-US" sz="2800" dirty="0" smtClean="0">
                <a:latin typeface="Comic Sans MS" pitchFamily="66" charset="0"/>
              </a:rPr>
              <a:t>joints </a:t>
            </a:r>
            <a:endParaRPr lang="el-GR" sz="2800" dirty="0" smtClean="0">
              <a:latin typeface="Comic Sans MS" pitchFamily="66" charset="0"/>
            </a:endParaRPr>
          </a:p>
          <a:p>
            <a:r>
              <a:rPr lang="el-GR" sz="2800" dirty="0" smtClean="0">
                <a:latin typeface="Comic Sans MS" pitchFamily="66" charset="0"/>
              </a:rPr>
              <a:t>Δημιουργία δύο νέων </a:t>
            </a:r>
            <a:r>
              <a:rPr lang="en-US" sz="2800" dirty="0" smtClean="0">
                <a:latin typeface="Comic Sans MS" pitchFamily="66" charset="0"/>
              </a:rPr>
              <a:t>features (</a:t>
            </a:r>
            <a:r>
              <a:rPr lang="el-GR" sz="2800" dirty="0" smtClean="0">
                <a:latin typeface="Comic Sans MS" pitchFamily="66" charset="0"/>
              </a:rPr>
              <a:t>ύψος και σπονδυλικής στήλης)</a:t>
            </a:r>
          </a:p>
          <a:p>
            <a:r>
              <a:rPr lang="el-GR" sz="2800" dirty="0" smtClean="0">
                <a:latin typeface="Comic Sans MS" pitchFamily="66" charset="0"/>
              </a:rPr>
              <a:t>Επιλογή κατάλληλων </a:t>
            </a:r>
            <a:r>
              <a:rPr lang="en-US" sz="2800" dirty="0" smtClean="0">
                <a:latin typeface="Comic Sans MS" pitchFamily="66" charset="0"/>
              </a:rPr>
              <a:t>features (12 </a:t>
            </a:r>
            <a:r>
              <a:rPr lang="el-GR" sz="2800" dirty="0" smtClean="0">
                <a:latin typeface="Comic Sans MS" pitchFamily="66" charset="0"/>
              </a:rPr>
              <a:t>και 2 νέα μεγέθη)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7</a:t>
            </a:fld>
            <a:endParaRPr lang="el-GR"/>
          </a:p>
        </p:txBody>
      </p:sp>
      <p:pic>
        <p:nvPicPr>
          <p:cNvPr id="4" name="Picture 3" descr="skeleton fearures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7488" y="4000504"/>
            <a:ext cx="5061834" cy="26101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Επεξεργασία Δεδομένων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3200" dirty="0" smtClean="0">
                <a:latin typeface="Comic Sans MS" pitchFamily="66" charset="0"/>
              </a:rPr>
              <a:t>Υπολογισμός Στατιστικών Μέτρων</a:t>
            </a:r>
          </a:p>
          <a:p>
            <a:r>
              <a:rPr lang="el-GR" sz="3200" dirty="0" smtClean="0">
                <a:latin typeface="Comic Sans MS" pitchFamily="66" charset="0"/>
              </a:rPr>
              <a:t>Καθαρισμός Συνόλου Δεδομένων</a:t>
            </a:r>
          </a:p>
          <a:p>
            <a:r>
              <a:rPr lang="el-GR" sz="3200" dirty="0" smtClean="0">
                <a:latin typeface="Comic Sans MS" pitchFamily="66" charset="0"/>
              </a:rPr>
              <a:t>Διαχωρισμός των δεδομένων σε Σύνολο Εκπαίδευσης και Σύνολο Ελέγχου με αναλογία 6:4</a:t>
            </a:r>
          </a:p>
          <a:p>
            <a:r>
              <a:rPr lang="el-GR" sz="3200" dirty="0" smtClean="0">
                <a:latin typeface="Comic Sans MS" pitchFamily="66" charset="0"/>
              </a:rPr>
              <a:t>Κανονικοποίηση των τιμών κάθε υποσυνόλου στο διάστημα [0,1]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8</a:t>
            </a:fld>
            <a:endParaRPr lang="el-G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Machine Learning</a:t>
            </a:r>
            <a:r>
              <a:rPr lang="el-GR" sz="2800" dirty="0" smtClean="0"/>
              <a:t> </a:t>
            </a:r>
            <a:r>
              <a:rPr lang="en-US" sz="2800" dirty="0" smtClean="0"/>
              <a:t>(</a:t>
            </a:r>
            <a:r>
              <a:rPr lang="el-GR" sz="2800" dirty="0" smtClean="0"/>
              <a:t>Μηχανική Μάθηση)</a:t>
            </a:r>
            <a:endParaRPr lang="el-GR" sz="28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00034" y="762000"/>
            <a:ext cx="8229600" cy="5738834"/>
          </a:xfrm>
        </p:spPr>
        <p:txBody>
          <a:bodyPr/>
          <a:lstStyle/>
          <a:p>
            <a:r>
              <a:rPr lang="el-GR" sz="2400" dirty="0" smtClean="0">
                <a:latin typeface="Comic Sans MS" pitchFamily="66" charset="0"/>
              </a:rPr>
              <a:t>Ικανότητα μάθησης των υπολογιστών, χωρίς να έχουν προγραμματιστεί ρητά</a:t>
            </a:r>
          </a:p>
          <a:p>
            <a:r>
              <a:rPr lang="el-GR" sz="2400" dirty="0" smtClean="0">
                <a:latin typeface="Comic Sans MS" pitchFamily="66" charset="0"/>
              </a:rPr>
              <a:t>Αφηρημένο αλγοριθμικό κατασκεύασμα</a:t>
            </a:r>
          </a:p>
          <a:p>
            <a:endParaRPr lang="el-GR" sz="2400" dirty="0" smtClean="0">
              <a:latin typeface="Comic Sans MS" pitchFamily="66" charset="0"/>
            </a:endParaRPr>
          </a:p>
          <a:p>
            <a:endParaRPr lang="el-GR" sz="2400" dirty="0" smtClean="0">
              <a:latin typeface="Comic Sans MS" pitchFamily="66" charset="0"/>
            </a:endParaRPr>
          </a:p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9683-B2E8-491C-A6D6-D5DC4EA840B0}" type="slidenum">
              <a:rPr lang="el-GR" smtClean="0"/>
              <a:pPr/>
              <a:t>9</a:t>
            </a:fld>
            <a:endParaRPr lang="el-GR"/>
          </a:p>
        </p:txBody>
      </p:sp>
      <p:graphicFrame>
        <p:nvGraphicFramePr>
          <p:cNvPr id="15" name="Diagram 14"/>
          <p:cNvGraphicFramePr/>
          <p:nvPr/>
        </p:nvGraphicFramePr>
        <p:xfrm>
          <a:off x="1071538" y="2214554"/>
          <a:ext cx="7286676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420</TotalTime>
  <Words>1127</Words>
  <Application>Microsoft Office PowerPoint</Application>
  <PresentationFormat>On-screen Show (4:3)</PresentationFormat>
  <Paragraphs>228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Verve</vt:lpstr>
      <vt:lpstr>Ανάπτυξη Nευρωνικών Δικτύων για αναγνώριση σκελετικών δεδομένων ζωντανού εργαστηρίου</vt:lpstr>
      <vt:lpstr>Εισαγωγή στο πρόβλημα</vt:lpstr>
      <vt:lpstr>Εισαγωγή στο πρόβλημα</vt:lpstr>
      <vt:lpstr>Μεθοδολογία</vt:lpstr>
      <vt:lpstr>Συλλογή Δεδομένων</vt:lpstr>
      <vt:lpstr>Συλλογή Δεδομένων</vt:lpstr>
      <vt:lpstr>Επεξεργασία Δεδομένων</vt:lpstr>
      <vt:lpstr>Επεξεργασία Δεδομένων</vt:lpstr>
      <vt:lpstr>Machine Learning (Μηχανική Μάθηση)</vt:lpstr>
      <vt:lpstr>Ταξινόμηση ή Κατηγοριοποίηση</vt:lpstr>
      <vt:lpstr>Νευρωνικά Δίκτυα</vt:lpstr>
      <vt:lpstr>Νευρωνικά Δίκτυα</vt:lpstr>
      <vt:lpstr>Εφαρμογή</vt:lpstr>
      <vt:lpstr>Support Vector Machines(SVM)    Εισαγωγικά</vt:lpstr>
      <vt:lpstr>Support Vector Machines(SVM)    Εισαγωγικά</vt:lpstr>
      <vt:lpstr>Support Vector Machine(SVM)</vt:lpstr>
      <vt:lpstr>Support Vector Machine(SVM)</vt:lpstr>
      <vt:lpstr>Myltilayer Perceptron(MLP)</vt:lpstr>
      <vt:lpstr>Multilayer Perceptron (MLP)</vt:lpstr>
      <vt:lpstr>Multilayer Perceptron (MLP)</vt:lpstr>
      <vt:lpstr>Radial Basis Function NN(RBF)</vt:lpstr>
      <vt:lpstr>Radial Basis Function NN(RBF)</vt:lpstr>
      <vt:lpstr>Radial Basis Function NN(RBF)</vt:lpstr>
      <vt:lpstr> Περιορισμοί</vt:lpstr>
      <vt:lpstr>Συμπεράσματα:</vt:lpstr>
      <vt:lpstr>Περαιτέρω Έρευνα</vt:lpstr>
      <vt:lpstr>Βάση Δεδομένων</vt:lpstr>
      <vt:lpstr>Βασική Βιβλιογραφία</vt:lpstr>
      <vt:lpstr>Βασική Βιβλιογραφία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Αναγνώριση Σκελετού σε Ζωντανό Εργαστήριο</dc:title>
  <dc:creator>Koft</dc:creator>
  <cp:lastModifiedBy>Koft</cp:lastModifiedBy>
  <cp:revision>40</cp:revision>
  <dcterms:created xsi:type="dcterms:W3CDTF">2006-08-16T00:00:00Z</dcterms:created>
  <dcterms:modified xsi:type="dcterms:W3CDTF">2017-04-25T21:37:06Z</dcterms:modified>
</cp:coreProperties>
</file>