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3" r:id="rId29"/>
    <p:sldId id="284" r:id="rId30"/>
    <p:sldId id="285" r:id="rId31"/>
    <p:sldId id="286" r:id="rId32"/>
    <p:sldId id="292" r:id="rId33"/>
    <p:sldId id="287" r:id="rId34"/>
    <p:sldId id="288" r:id="rId35"/>
    <p:sldId id="290" r:id="rId36"/>
    <p:sldId id="291" r:id="rId37"/>
    <p:sldId id="293" r:id="rId38"/>
    <p:sldId id="294" r:id="rId39"/>
    <p:sldId id="295" r:id="rId40"/>
    <p:sldId id="296" r:id="rId41"/>
    <p:sldId id="323" r:id="rId42"/>
    <p:sldId id="298" r:id="rId43"/>
    <p:sldId id="311" r:id="rId44"/>
    <p:sldId id="297" r:id="rId45"/>
    <p:sldId id="299" r:id="rId46"/>
    <p:sldId id="300" r:id="rId47"/>
    <p:sldId id="301" r:id="rId48"/>
    <p:sldId id="312" r:id="rId49"/>
    <p:sldId id="313" r:id="rId50"/>
    <p:sldId id="314" r:id="rId51"/>
    <p:sldId id="315" r:id="rId52"/>
    <p:sldId id="316" r:id="rId53"/>
    <p:sldId id="303" r:id="rId54"/>
    <p:sldId id="319" r:id="rId55"/>
    <p:sldId id="317" r:id="rId56"/>
    <p:sldId id="318" r:id="rId57"/>
    <p:sldId id="320" r:id="rId58"/>
    <p:sldId id="321" r:id="rId59"/>
    <p:sldId id="322" r:id="rId60"/>
    <p:sldId id="302" r:id="rId61"/>
    <p:sldId id="304" r:id="rId62"/>
    <p:sldId id="325" r:id="rId63"/>
    <p:sldId id="326" r:id="rId64"/>
    <p:sldId id="327" r:id="rId65"/>
    <p:sldId id="329" r:id="rId66"/>
    <p:sldId id="305" r:id="rId67"/>
    <p:sldId id="306" r:id="rId68"/>
    <p:sldId id="307" r:id="rId69"/>
    <p:sldId id="309" r:id="rId70"/>
    <p:sldId id="308" r:id="rId71"/>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B1CFC3-B91C-49B1-9F12-B73B09CEEAC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l-GR"/>
        </a:p>
      </dgm:t>
    </dgm:pt>
    <dgm:pt modelId="{3041F7F7-A543-4A80-961D-F1BFC31D9408}">
      <dgm:prSet phldrT="[Text]" custT="1"/>
      <dgm:spPr>
        <a:solidFill>
          <a:schemeClr val="accent1">
            <a:lumMod val="75000"/>
          </a:schemeClr>
        </a:solidFill>
      </dgm:spPr>
      <dgm:t>
        <a:bodyPr/>
        <a:lstStyle/>
        <a:p>
          <a:r>
            <a:rPr lang="en-US" sz="1400" b="1" dirty="0" smtClean="0">
              <a:latin typeface="+mn-lt"/>
            </a:rPr>
            <a:t>Machine Learning</a:t>
          </a:r>
          <a:endParaRPr lang="el-GR" sz="1400" b="1" dirty="0">
            <a:latin typeface="+mn-lt"/>
          </a:endParaRPr>
        </a:p>
      </dgm:t>
    </dgm:pt>
    <dgm:pt modelId="{50A5A331-78B5-4304-BA50-ADAC4BC3941A}" type="parTrans" cxnId="{2AD55B9D-68A7-41CB-8F1E-F76F89561042}">
      <dgm:prSet/>
      <dgm:spPr/>
      <dgm:t>
        <a:bodyPr/>
        <a:lstStyle/>
        <a:p>
          <a:endParaRPr lang="el-GR"/>
        </a:p>
      </dgm:t>
    </dgm:pt>
    <dgm:pt modelId="{83BC6B1E-1EE7-4471-AB8B-AFFE2F36DC4C}" type="sibTrans" cxnId="{2AD55B9D-68A7-41CB-8F1E-F76F89561042}">
      <dgm:prSet/>
      <dgm:spPr/>
      <dgm:t>
        <a:bodyPr/>
        <a:lstStyle/>
        <a:p>
          <a:endParaRPr lang="el-GR"/>
        </a:p>
      </dgm:t>
    </dgm:pt>
    <dgm:pt modelId="{CE7791E0-4313-4F3D-838D-7CC3CC712FDD}">
      <dgm:prSet phldrT="[Text]" custT="1"/>
      <dgm:spPr>
        <a:solidFill>
          <a:schemeClr val="accent1">
            <a:lumMod val="75000"/>
          </a:schemeClr>
        </a:solidFill>
      </dgm:spPr>
      <dgm:t>
        <a:bodyPr/>
        <a:lstStyle/>
        <a:p>
          <a:r>
            <a:rPr lang="en-US" sz="1400" b="1" dirty="0" smtClean="0">
              <a:latin typeface="+mn-lt"/>
            </a:rPr>
            <a:t>Supervised</a:t>
          </a:r>
        </a:p>
        <a:p>
          <a:r>
            <a:rPr lang="en-US" sz="1400" b="1" dirty="0" smtClean="0">
              <a:latin typeface="+mn-lt"/>
            </a:rPr>
            <a:t> Learning</a:t>
          </a:r>
          <a:endParaRPr lang="el-GR" sz="1400" b="1" dirty="0" smtClean="0">
            <a:latin typeface="+mn-lt"/>
          </a:endParaRPr>
        </a:p>
      </dgm:t>
    </dgm:pt>
    <dgm:pt modelId="{9CB3B67C-FAC2-49BB-B743-26D5FCFC2749}" type="parTrans" cxnId="{5BA92EDF-31DB-40DE-8D72-F0E4FF9449FD}">
      <dgm:prSet/>
      <dgm:spPr/>
      <dgm:t>
        <a:bodyPr/>
        <a:lstStyle/>
        <a:p>
          <a:endParaRPr lang="el-GR"/>
        </a:p>
      </dgm:t>
    </dgm:pt>
    <dgm:pt modelId="{734D0FAF-00E9-45E2-8277-234E4131F405}" type="sibTrans" cxnId="{5BA92EDF-31DB-40DE-8D72-F0E4FF9449FD}">
      <dgm:prSet/>
      <dgm:spPr/>
      <dgm:t>
        <a:bodyPr/>
        <a:lstStyle/>
        <a:p>
          <a:endParaRPr lang="el-GR"/>
        </a:p>
      </dgm:t>
    </dgm:pt>
    <dgm:pt modelId="{0ADEF655-D6AB-44A0-85BA-BC2BE7AB9CD6}">
      <dgm:prSet phldrT="[Text]" custT="1"/>
      <dgm:spPr>
        <a:solidFill>
          <a:schemeClr val="accent1">
            <a:lumMod val="75000"/>
          </a:schemeClr>
        </a:solidFill>
      </dgm:spPr>
      <dgm:t>
        <a:bodyPr/>
        <a:lstStyle/>
        <a:p>
          <a:r>
            <a:rPr lang="en-US" sz="1400" b="1" dirty="0" smtClean="0">
              <a:latin typeface="+mn-lt"/>
            </a:rPr>
            <a:t>Unsupervised </a:t>
          </a:r>
        </a:p>
        <a:p>
          <a:r>
            <a:rPr lang="en-US" sz="1400" b="1" dirty="0" smtClean="0">
              <a:latin typeface="+mn-lt"/>
            </a:rPr>
            <a:t>Learning</a:t>
          </a:r>
          <a:endParaRPr lang="el-GR" sz="1400" b="1" dirty="0">
            <a:latin typeface="+mn-lt"/>
          </a:endParaRPr>
        </a:p>
      </dgm:t>
    </dgm:pt>
    <dgm:pt modelId="{24A02013-46AD-4464-8D1C-0AA739E4CDB3}" type="parTrans" cxnId="{55A6ACA7-F66E-4B77-8979-F7FB2C484F01}">
      <dgm:prSet/>
      <dgm:spPr/>
      <dgm:t>
        <a:bodyPr/>
        <a:lstStyle/>
        <a:p>
          <a:endParaRPr lang="el-GR"/>
        </a:p>
      </dgm:t>
    </dgm:pt>
    <dgm:pt modelId="{F5DA4882-B02A-4955-B6D4-31952E899FDB}" type="sibTrans" cxnId="{55A6ACA7-F66E-4B77-8979-F7FB2C484F01}">
      <dgm:prSet/>
      <dgm:spPr/>
      <dgm:t>
        <a:bodyPr/>
        <a:lstStyle/>
        <a:p>
          <a:endParaRPr lang="el-GR"/>
        </a:p>
      </dgm:t>
    </dgm:pt>
    <dgm:pt modelId="{A7C3F2B5-280F-433F-8907-9F05392C2032}">
      <dgm:prSet phldrT="[Text]" custT="1"/>
      <dgm:spPr>
        <a:solidFill>
          <a:schemeClr val="accent1">
            <a:lumMod val="75000"/>
          </a:schemeClr>
        </a:solidFill>
        <a:ln>
          <a:solidFill>
            <a:schemeClr val="tx1"/>
          </a:solidFill>
        </a:ln>
      </dgm:spPr>
      <dgm:t>
        <a:bodyPr/>
        <a:lstStyle/>
        <a:p>
          <a:r>
            <a:rPr lang="en-US" sz="1400" b="1" dirty="0" smtClean="0">
              <a:latin typeface="Calibri" pitchFamily="34" charset="0"/>
            </a:rPr>
            <a:t>Classification</a:t>
          </a:r>
          <a:endParaRPr lang="el-GR" sz="1400" b="1" dirty="0" smtClean="0">
            <a:latin typeface="Calibri" pitchFamily="34" charset="0"/>
          </a:endParaRPr>
        </a:p>
      </dgm:t>
    </dgm:pt>
    <dgm:pt modelId="{AFD6169D-8D69-43CF-AC64-6C86548FAB42}" type="parTrans" cxnId="{61F174E1-DA84-4ECD-93E9-E888E2D5E8F6}">
      <dgm:prSet/>
      <dgm:spPr/>
      <dgm:t>
        <a:bodyPr/>
        <a:lstStyle/>
        <a:p>
          <a:endParaRPr lang="el-GR"/>
        </a:p>
      </dgm:t>
    </dgm:pt>
    <dgm:pt modelId="{DE4EBEE6-884E-45F0-A1B6-F15610B40EE0}" type="sibTrans" cxnId="{61F174E1-DA84-4ECD-93E9-E888E2D5E8F6}">
      <dgm:prSet/>
      <dgm:spPr/>
      <dgm:t>
        <a:bodyPr/>
        <a:lstStyle/>
        <a:p>
          <a:endParaRPr lang="el-GR"/>
        </a:p>
      </dgm:t>
    </dgm:pt>
    <dgm:pt modelId="{FD049B4B-C68D-42AD-82E1-1AA813F6D7F2}">
      <dgm:prSet phldrT="[Text]" custT="1"/>
      <dgm:spPr>
        <a:solidFill>
          <a:schemeClr val="accent1">
            <a:lumMod val="75000"/>
          </a:schemeClr>
        </a:solidFill>
      </dgm:spPr>
      <dgm:t>
        <a:bodyPr/>
        <a:lstStyle/>
        <a:p>
          <a:r>
            <a:rPr lang="en-US" sz="1400" b="1" dirty="0" smtClean="0">
              <a:latin typeface="Calibri" pitchFamily="34" charset="0"/>
            </a:rPr>
            <a:t>Regression</a:t>
          </a:r>
          <a:endParaRPr lang="el-GR" sz="1400" b="1" dirty="0" smtClean="0">
            <a:latin typeface="Calibri" pitchFamily="34" charset="0"/>
          </a:endParaRPr>
        </a:p>
      </dgm:t>
    </dgm:pt>
    <dgm:pt modelId="{F4BC2FBA-9540-443E-89A3-E5BB3CBE8B87}" type="parTrans" cxnId="{CF375D3C-8209-42AF-9162-8680C1E8C74B}">
      <dgm:prSet/>
      <dgm:spPr/>
      <dgm:t>
        <a:bodyPr/>
        <a:lstStyle/>
        <a:p>
          <a:endParaRPr lang="el-GR"/>
        </a:p>
      </dgm:t>
    </dgm:pt>
    <dgm:pt modelId="{2C658EE6-4F7D-4612-93E5-1A28F9ABDBDD}" type="sibTrans" cxnId="{CF375D3C-8209-42AF-9162-8680C1E8C74B}">
      <dgm:prSet/>
      <dgm:spPr/>
      <dgm:t>
        <a:bodyPr/>
        <a:lstStyle/>
        <a:p>
          <a:endParaRPr lang="el-GR"/>
        </a:p>
      </dgm:t>
    </dgm:pt>
    <dgm:pt modelId="{279631C4-778B-47AA-822A-7A49199D1642}">
      <dgm:prSet phldrT="[Text]" custT="1"/>
      <dgm:spPr>
        <a:solidFill>
          <a:schemeClr val="accent1">
            <a:lumMod val="75000"/>
          </a:schemeClr>
        </a:solidFill>
      </dgm:spPr>
      <dgm:t>
        <a:bodyPr/>
        <a:lstStyle/>
        <a:p>
          <a:r>
            <a:rPr lang="en-US" sz="1400" b="1" dirty="0" smtClean="0">
              <a:latin typeface="Calibri" pitchFamily="34" charset="0"/>
            </a:rPr>
            <a:t>Clustering</a:t>
          </a:r>
          <a:endParaRPr lang="el-GR" sz="1400" b="1" dirty="0" smtClean="0">
            <a:latin typeface="Calibri" pitchFamily="34" charset="0"/>
          </a:endParaRPr>
        </a:p>
      </dgm:t>
    </dgm:pt>
    <dgm:pt modelId="{ABB22D5B-EB8C-438C-B3B7-1D91F15A6111}" type="parTrans" cxnId="{21FC3D3B-25B8-47DB-BBEA-EBA739AE4720}">
      <dgm:prSet/>
      <dgm:spPr/>
      <dgm:t>
        <a:bodyPr/>
        <a:lstStyle/>
        <a:p>
          <a:endParaRPr lang="el-GR"/>
        </a:p>
      </dgm:t>
    </dgm:pt>
    <dgm:pt modelId="{835FDE32-DCFA-43B3-B658-1CD09B39A906}" type="sibTrans" cxnId="{21FC3D3B-25B8-47DB-BBEA-EBA739AE4720}">
      <dgm:prSet/>
      <dgm:spPr/>
      <dgm:t>
        <a:bodyPr/>
        <a:lstStyle/>
        <a:p>
          <a:endParaRPr lang="el-GR"/>
        </a:p>
      </dgm:t>
    </dgm:pt>
    <dgm:pt modelId="{B38C8C0A-168C-4EE2-B778-43574C3DAF17}">
      <dgm:prSet phldrT="[Text]" custT="1"/>
      <dgm:spPr>
        <a:solidFill>
          <a:schemeClr val="accent1">
            <a:lumMod val="75000"/>
          </a:schemeClr>
        </a:solidFill>
      </dgm:spPr>
      <dgm:t>
        <a:bodyPr/>
        <a:lstStyle/>
        <a:p>
          <a:r>
            <a:rPr lang="en-US" sz="1400" b="1" dirty="0" smtClean="0">
              <a:latin typeface="Calibri" pitchFamily="34" charset="0"/>
            </a:rPr>
            <a:t>Association</a:t>
          </a:r>
          <a:endParaRPr lang="el-GR" sz="1400" b="1" dirty="0" smtClean="0">
            <a:latin typeface="Calibri" pitchFamily="34" charset="0"/>
          </a:endParaRPr>
        </a:p>
      </dgm:t>
    </dgm:pt>
    <dgm:pt modelId="{96AFFFD1-1FFF-43F0-BDA9-AB8FA39CF0D9}" type="sibTrans" cxnId="{91F59166-3A42-4C7F-A673-3C2987710755}">
      <dgm:prSet/>
      <dgm:spPr/>
      <dgm:t>
        <a:bodyPr/>
        <a:lstStyle/>
        <a:p>
          <a:endParaRPr lang="el-GR"/>
        </a:p>
      </dgm:t>
    </dgm:pt>
    <dgm:pt modelId="{47A33CD7-1CB3-4EAF-B844-639291708109}" type="parTrans" cxnId="{91F59166-3A42-4C7F-A673-3C2987710755}">
      <dgm:prSet/>
      <dgm:spPr/>
      <dgm:t>
        <a:bodyPr/>
        <a:lstStyle/>
        <a:p>
          <a:endParaRPr lang="el-GR"/>
        </a:p>
      </dgm:t>
    </dgm:pt>
    <dgm:pt modelId="{42EA8D00-2F5D-44F4-8545-843142DC8449}">
      <dgm:prSet custT="1"/>
      <dgm:spPr/>
      <dgm:t>
        <a:bodyPr/>
        <a:lstStyle/>
        <a:p>
          <a:r>
            <a:rPr lang="en-US" sz="1600" b="1" dirty="0" smtClean="0"/>
            <a:t>Reinforcement</a:t>
          </a:r>
        </a:p>
        <a:p>
          <a:r>
            <a:rPr lang="en-US" sz="1600" b="1" dirty="0" smtClean="0"/>
            <a:t>Learning </a:t>
          </a:r>
        </a:p>
      </dgm:t>
    </dgm:pt>
    <dgm:pt modelId="{734056F8-B21C-4C12-AE53-E8F9ED315042}" type="sibTrans" cxnId="{86D8CC3C-DB38-4FBB-8380-5CA38169F176}">
      <dgm:prSet/>
      <dgm:spPr/>
      <dgm:t>
        <a:bodyPr/>
        <a:lstStyle/>
        <a:p>
          <a:endParaRPr lang="el-GR"/>
        </a:p>
      </dgm:t>
    </dgm:pt>
    <dgm:pt modelId="{9C8AB771-0E68-48A4-9C4B-5838C87F3175}" type="parTrans" cxnId="{86D8CC3C-DB38-4FBB-8380-5CA38169F176}">
      <dgm:prSet/>
      <dgm:spPr/>
      <dgm:t>
        <a:bodyPr/>
        <a:lstStyle/>
        <a:p>
          <a:endParaRPr lang="el-GR"/>
        </a:p>
      </dgm:t>
    </dgm:pt>
    <dgm:pt modelId="{BCD9A2E8-894A-4B87-BFC6-5F1E7AD49F55}">
      <dgm:prSet custT="1"/>
      <dgm:spPr/>
      <dgm:t>
        <a:bodyPr/>
        <a:lstStyle/>
        <a:p>
          <a:r>
            <a:rPr lang="en-US" sz="1600" b="1" dirty="0" smtClean="0"/>
            <a:t>Semi-supervised</a:t>
          </a:r>
        </a:p>
        <a:p>
          <a:r>
            <a:rPr lang="en-US" sz="1600" b="1" dirty="0" smtClean="0"/>
            <a:t>Learning</a:t>
          </a:r>
          <a:endParaRPr lang="el-GR" sz="1600" b="1" dirty="0"/>
        </a:p>
      </dgm:t>
    </dgm:pt>
    <dgm:pt modelId="{9BE9F2D0-8F44-47D9-8F90-D2ABADCA15FD}" type="parTrans" cxnId="{6A03F30C-5E8B-4F98-B755-BB5FCF5BA36F}">
      <dgm:prSet/>
      <dgm:spPr/>
      <dgm:t>
        <a:bodyPr/>
        <a:lstStyle/>
        <a:p>
          <a:endParaRPr lang="el-GR"/>
        </a:p>
      </dgm:t>
    </dgm:pt>
    <dgm:pt modelId="{CA693D36-CF98-4DA8-ACDE-800002EC9EDE}" type="sibTrans" cxnId="{6A03F30C-5E8B-4F98-B755-BB5FCF5BA36F}">
      <dgm:prSet/>
      <dgm:spPr/>
      <dgm:t>
        <a:bodyPr/>
        <a:lstStyle/>
        <a:p>
          <a:endParaRPr lang="el-GR"/>
        </a:p>
      </dgm:t>
    </dgm:pt>
    <dgm:pt modelId="{E2B5F895-1829-45A4-B4BE-7224A2FF14A2}" type="pres">
      <dgm:prSet presAssocID="{80B1CFC3-B91C-49B1-9F12-B73B09CEEAC4}" presName="hierChild1" presStyleCnt="0">
        <dgm:presLayoutVars>
          <dgm:orgChart val="1"/>
          <dgm:chPref val="1"/>
          <dgm:dir/>
          <dgm:animOne val="branch"/>
          <dgm:animLvl val="lvl"/>
          <dgm:resizeHandles/>
        </dgm:presLayoutVars>
      </dgm:prSet>
      <dgm:spPr/>
      <dgm:t>
        <a:bodyPr/>
        <a:lstStyle/>
        <a:p>
          <a:endParaRPr lang="el-GR"/>
        </a:p>
      </dgm:t>
    </dgm:pt>
    <dgm:pt modelId="{0B632ACA-6CEF-4266-8705-898BCA3AD634}" type="pres">
      <dgm:prSet presAssocID="{3041F7F7-A543-4A80-961D-F1BFC31D9408}" presName="hierRoot1" presStyleCnt="0">
        <dgm:presLayoutVars>
          <dgm:hierBranch val="init"/>
        </dgm:presLayoutVars>
      </dgm:prSet>
      <dgm:spPr/>
    </dgm:pt>
    <dgm:pt modelId="{455CA96A-9B64-4E9C-9323-63FC697BE198}" type="pres">
      <dgm:prSet presAssocID="{3041F7F7-A543-4A80-961D-F1BFC31D9408}" presName="rootComposite1" presStyleCnt="0"/>
      <dgm:spPr/>
    </dgm:pt>
    <dgm:pt modelId="{EC945EEF-121A-455C-9DE6-580CBB52E61A}" type="pres">
      <dgm:prSet presAssocID="{3041F7F7-A543-4A80-961D-F1BFC31D9408}" presName="rootText1" presStyleLbl="node0" presStyleIdx="0" presStyleCnt="1" custScaleX="193365" custScaleY="91862" custLinFactNeighborX="-1576" custLinFactNeighborY="-8781">
        <dgm:presLayoutVars>
          <dgm:chPref val="3"/>
        </dgm:presLayoutVars>
      </dgm:prSet>
      <dgm:spPr/>
      <dgm:t>
        <a:bodyPr/>
        <a:lstStyle/>
        <a:p>
          <a:endParaRPr lang="el-GR"/>
        </a:p>
      </dgm:t>
    </dgm:pt>
    <dgm:pt modelId="{75CF91C6-F0C9-47D3-A6A4-07CB08451C07}" type="pres">
      <dgm:prSet presAssocID="{3041F7F7-A543-4A80-961D-F1BFC31D9408}" presName="rootConnector1" presStyleLbl="node1" presStyleIdx="0" presStyleCnt="0"/>
      <dgm:spPr/>
      <dgm:t>
        <a:bodyPr/>
        <a:lstStyle/>
        <a:p>
          <a:endParaRPr lang="el-GR"/>
        </a:p>
      </dgm:t>
    </dgm:pt>
    <dgm:pt modelId="{E917700E-EEB7-44F9-80FD-131F8ECB9F3E}" type="pres">
      <dgm:prSet presAssocID="{3041F7F7-A543-4A80-961D-F1BFC31D9408}" presName="hierChild2" presStyleCnt="0"/>
      <dgm:spPr/>
    </dgm:pt>
    <dgm:pt modelId="{B844237E-FFC4-4083-91DA-54DEA1BD1DF1}" type="pres">
      <dgm:prSet presAssocID="{9CB3B67C-FAC2-49BB-B743-26D5FCFC2749}" presName="Name37" presStyleLbl="parChTrans1D2" presStyleIdx="0" presStyleCnt="4"/>
      <dgm:spPr/>
      <dgm:t>
        <a:bodyPr/>
        <a:lstStyle/>
        <a:p>
          <a:endParaRPr lang="el-GR"/>
        </a:p>
      </dgm:t>
    </dgm:pt>
    <dgm:pt modelId="{640456D4-81EF-4AFF-B359-DE914B373C5E}" type="pres">
      <dgm:prSet presAssocID="{CE7791E0-4313-4F3D-838D-7CC3CC712FDD}" presName="hierRoot2" presStyleCnt="0">
        <dgm:presLayoutVars>
          <dgm:hierBranch val="init"/>
        </dgm:presLayoutVars>
      </dgm:prSet>
      <dgm:spPr/>
    </dgm:pt>
    <dgm:pt modelId="{EBD3576C-1DC1-428C-8E06-18ADE6380E4B}" type="pres">
      <dgm:prSet presAssocID="{CE7791E0-4313-4F3D-838D-7CC3CC712FDD}" presName="rootComposite" presStyleCnt="0"/>
      <dgm:spPr/>
    </dgm:pt>
    <dgm:pt modelId="{E7FB4ECD-3DDC-451B-ABF2-2CB004F5195F}" type="pres">
      <dgm:prSet presAssocID="{CE7791E0-4313-4F3D-838D-7CC3CC712FDD}" presName="rootText" presStyleLbl="node2" presStyleIdx="0" presStyleCnt="4" custScaleX="122305" custScaleY="115052">
        <dgm:presLayoutVars>
          <dgm:chPref val="3"/>
        </dgm:presLayoutVars>
      </dgm:prSet>
      <dgm:spPr/>
      <dgm:t>
        <a:bodyPr/>
        <a:lstStyle/>
        <a:p>
          <a:endParaRPr lang="el-GR"/>
        </a:p>
      </dgm:t>
    </dgm:pt>
    <dgm:pt modelId="{41764ECD-6DD7-4D3F-9869-97027DFC922E}" type="pres">
      <dgm:prSet presAssocID="{CE7791E0-4313-4F3D-838D-7CC3CC712FDD}" presName="rootConnector" presStyleLbl="node2" presStyleIdx="0" presStyleCnt="4"/>
      <dgm:spPr/>
      <dgm:t>
        <a:bodyPr/>
        <a:lstStyle/>
        <a:p>
          <a:endParaRPr lang="el-GR"/>
        </a:p>
      </dgm:t>
    </dgm:pt>
    <dgm:pt modelId="{EE0B9A76-2518-4726-833D-70FD2455FA5A}" type="pres">
      <dgm:prSet presAssocID="{CE7791E0-4313-4F3D-838D-7CC3CC712FDD}" presName="hierChild4" presStyleCnt="0"/>
      <dgm:spPr/>
    </dgm:pt>
    <dgm:pt modelId="{07B170C7-6C18-4831-895E-2F6958911C6E}" type="pres">
      <dgm:prSet presAssocID="{AFD6169D-8D69-43CF-AC64-6C86548FAB42}" presName="Name37" presStyleLbl="parChTrans1D3" presStyleIdx="0" presStyleCnt="4"/>
      <dgm:spPr/>
      <dgm:t>
        <a:bodyPr/>
        <a:lstStyle/>
        <a:p>
          <a:endParaRPr lang="el-GR"/>
        </a:p>
      </dgm:t>
    </dgm:pt>
    <dgm:pt modelId="{3DF18B78-4EF5-4031-9641-E7A2C8BE80DF}" type="pres">
      <dgm:prSet presAssocID="{A7C3F2B5-280F-433F-8907-9F05392C2032}" presName="hierRoot2" presStyleCnt="0">
        <dgm:presLayoutVars>
          <dgm:hierBranch val="init"/>
        </dgm:presLayoutVars>
      </dgm:prSet>
      <dgm:spPr/>
    </dgm:pt>
    <dgm:pt modelId="{19264851-0B39-4FD5-B79F-396E444DC468}" type="pres">
      <dgm:prSet presAssocID="{A7C3F2B5-280F-433F-8907-9F05392C2032}" presName="rootComposite" presStyleCnt="0"/>
      <dgm:spPr/>
    </dgm:pt>
    <dgm:pt modelId="{FAA4496E-652E-4DA1-8B9A-6069540BD817}" type="pres">
      <dgm:prSet presAssocID="{A7C3F2B5-280F-433F-8907-9F05392C2032}" presName="rootText" presStyleLbl="node3" presStyleIdx="0" presStyleCnt="4" custScaleX="145032">
        <dgm:presLayoutVars>
          <dgm:chPref val="3"/>
        </dgm:presLayoutVars>
      </dgm:prSet>
      <dgm:spPr/>
      <dgm:t>
        <a:bodyPr/>
        <a:lstStyle/>
        <a:p>
          <a:endParaRPr lang="el-GR"/>
        </a:p>
      </dgm:t>
    </dgm:pt>
    <dgm:pt modelId="{71465FDF-30B9-4B9F-AB37-985F779B39E9}" type="pres">
      <dgm:prSet presAssocID="{A7C3F2B5-280F-433F-8907-9F05392C2032}" presName="rootConnector" presStyleLbl="node3" presStyleIdx="0" presStyleCnt="4"/>
      <dgm:spPr/>
      <dgm:t>
        <a:bodyPr/>
        <a:lstStyle/>
        <a:p>
          <a:endParaRPr lang="el-GR"/>
        </a:p>
      </dgm:t>
    </dgm:pt>
    <dgm:pt modelId="{46065472-8396-421C-BFFF-D925965F8DFB}" type="pres">
      <dgm:prSet presAssocID="{A7C3F2B5-280F-433F-8907-9F05392C2032}" presName="hierChild4" presStyleCnt="0"/>
      <dgm:spPr/>
    </dgm:pt>
    <dgm:pt modelId="{4D368A69-C885-4C2B-8B3E-F7EFE40FC1DD}" type="pres">
      <dgm:prSet presAssocID="{A7C3F2B5-280F-433F-8907-9F05392C2032}" presName="hierChild5" presStyleCnt="0"/>
      <dgm:spPr/>
    </dgm:pt>
    <dgm:pt modelId="{3EF2FD54-4A56-4766-B390-10879132EFE5}" type="pres">
      <dgm:prSet presAssocID="{F4BC2FBA-9540-443E-89A3-E5BB3CBE8B87}" presName="Name37" presStyleLbl="parChTrans1D3" presStyleIdx="1" presStyleCnt="4"/>
      <dgm:spPr/>
      <dgm:t>
        <a:bodyPr/>
        <a:lstStyle/>
        <a:p>
          <a:endParaRPr lang="el-GR"/>
        </a:p>
      </dgm:t>
    </dgm:pt>
    <dgm:pt modelId="{33BE176A-3B93-433F-88E2-B37A44A8AD01}" type="pres">
      <dgm:prSet presAssocID="{FD049B4B-C68D-42AD-82E1-1AA813F6D7F2}" presName="hierRoot2" presStyleCnt="0">
        <dgm:presLayoutVars>
          <dgm:hierBranch val="init"/>
        </dgm:presLayoutVars>
      </dgm:prSet>
      <dgm:spPr/>
    </dgm:pt>
    <dgm:pt modelId="{D242DC51-0D26-4573-A460-613B2184A3AB}" type="pres">
      <dgm:prSet presAssocID="{FD049B4B-C68D-42AD-82E1-1AA813F6D7F2}" presName="rootComposite" presStyleCnt="0"/>
      <dgm:spPr/>
    </dgm:pt>
    <dgm:pt modelId="{F7D29054-96F6-4946-BE48-7DCE54579932}" type="pres">
      <dgm:prSet presAssocID="{FD049B4B-C68D-42AD-82E1-1AA813F6D7F2}" presName="rootText" presStyleLbl="node3" presStyleIdx="1" presStyleCnt="4" custScaleX="147380">
        <dgm:presLayoutVars>
          <dgm:chPref val="3"/>
        </dgm:presLayoutVars>
      </dgm:prSet>
      <dgm:spPr/>
      <dgm:t>
        <a:bodyPr/>
        <a:lstStyle/>
        <a:p>
          <a:endParaRPr lang="el-GR"/>
        </a:p>
      </dgm:t>
    </dgm:pt>
    <dgm:pt modelId="{E167BAA4-7B46-40E0-A645-3D3D9A2CB08B}" type="pres">
      <dgm:prSet presAssocID="{FD049B4B-C68D-42AD-82E1-1AA813F6D7F2}" presName="rootConnector" presStyleLbl="node3" presStyleIdx="1" presStyleCnt="4"/>
      <dgm:spPr/>
      <dgm:t>
        <a:bodyPr/>
        <a:lstStyle/>
        <a:p>
          <a:endParaRPr lang="el-GR"/>
        </a:p>
      </dgm:t>
    </dgm:pt>
    <dgm:pt modelId="{15D5D329-D32E-4853-A95F-BF0E1A148E11}" type="pres">
      <dgm:prSet presAssocID="{FD049B4B-C68D-42AD-82E1-1AA813F6D7F2}" presName="hierChild4" presStyleCnt="0"/>
      <dgm:spPr/>
    </dgm:pt>
    <dgm:pt modelId="{B0DF717D-190D-471E-A3DC-510511AC6971}" type="pres">
      <dgm:prSet presAssocID="{FD049B4B-C68D-42AD-82E1-1AA813F6D7F2}" presName="hierChild5" presStyleCnt="0"/>
      <dgm:spPr/>
    </dgm:pt>
    <dgm:pt modelId="{2F8AB998-5A3E-4EE3-8946-BBBE46B5FAB9}" type="pres">
      <dgm:prSet presAssocID="{CE7791E0-4313-4F3D-838D-7CC3CC712FDD}" presName="hierChild5" presStyleCnt="0"/>
      <dgm:spPr/>
    </dgm:pt>
    <dgm:pt modelId="{5E90FBD0-6B22-4ED5-80A7-579966C09572}" type="pres">
      <dgm:prSet presAssocID="{24A02013-46AD-4464-8D1C-0AA739E4CDB3}" presName="Name37" presStyleLbl="parChTrans1D2" presStyleIdx="1" presStyleCnt="4"/>
      <dgm:spPr/>
      <dgm:t>
        <a:bodyPr/>
        <a:lstStyle/>
        <a:p>
          <a:endParaRPr lang="el-GR"/>
        </a:p>
      </dgm:t>
    </dgm:pt>
    <dgm:pt modelId="{B9221C02-D71A-4EED-9AFA-1551082D0CC1}" type="pres">
      <dgm:prSet presAssocID="{0ADEF655-D6AB-44A0-85BA-BC2BE7AB9CD6}" presName="hierRoot2" presStyleCnt="0">
        <dgm:presLayoutVars>
          <dgm:hierBranch val="init"/>
        </dgm:presLayoutVars>
      </dgm:prSet>
      <dgm:spPr/>
    </dgm:pt>
    <dgm:pt modelId="{265110B2-936E-48BB-B466-8E766F73EFBD}" type="pres">
      <dgm:prSet presAssocID="{0ADEF655-D6AB-44A0-85BA-BC2BE7AB9CD6}" presName="rootComposite" presStyleCnt="0"/>
      <dgm:spPr/>
    </dgm:pt>
    <dgm:pt modelId="{6613E1C2-3003-4DE7-A85A-182ABBD76929}" type="pres">
      <dgm:prSet presAssocID="{0ADEF655-D6AB-44A0-85BA-BC2BE7AB9CD6}" presName="rootText" presStyleLbl="node2" presStyleIdx="1" presStyleCnt="4" custScaleX="114541" custScaleY="107503">
        <dgm:presLayoutVars>
          <dgm:chPref val="3"/>
        </dgm:presLayoutVars>
      </dgm:prSet>
      <dgm:spPr/>
      <dgm:t>
        <a:bodyPr/>
        <a:lstStyle/>
        <a:p>
          <a:endParaRPr lang="el-GR"/>
        </a:p>
      </dgm:t>
    </dgm:pt>
    <dgm:pt modelId="{FE5E97F1-0E8D-4204-ADE9-13454EF322A2}" type="pres">
      <dgm:prSet presAssocID="{0ADEF655-D6AB-44A0-85BA-BC2BE7AB9CD6}" presName="rootConnector" presStyleLbl="node2" presStyleIdx="1" presStyleCnt="4"/>
      <dgm:spPr/>
      <dgm:t>
        <a:bodyPr/>
        <a:lstStyle/>
        <a:p>
          <a:endParaRPr lang="el-GR"/>
        </a:p>
      </dgm:t>
    </dgm:pt>
    <dgm:pt modelId="{F1390B6B-E020-4644-9D6D-A9F589FFE376}" type="pres">
      <dgm:prSet presAssocID="{0ADEF655-D6AB-44A0-85BA-BC2BE7AB9CD6}" presName="hierChild4" presStyleCnt="0"/>
      <dgm:spPr/>
    </dgm:pt>
    <dgm:pt modelId="{5C7B3BAD-3DDD-41DB-ABDC-8A94E14B52C6}" type="pres">
      <dgm:prSet presAssocID="{ABB22D5B-EB8C-438C-B3B7-1D91F15A6111}" presName="Name37" presStyleLbl="parChTrans1D3" presStyleIdx="2" presStyleCnt="4"/>
      <dgm:spPr/>
      <dgm:t>
        <a:bodyPr/>
        <a:lstStyle/>
        <a:p>
          <a:endParaRPr lang="el-GR"/>
        </a:p>
      </dgm:t>
    </dgm:pt>
    <dgm:pt modelId="{DE695F80-6A18-4683-ADBE-32D8C8BC60ED}" type="pres">
      <dgm:prSet presAssocID="{279631C4-778B-47AA-822A-7A49199D1642}" presName="hierRoot2" presStyleCnt="0">
        <dgm:presLayoutVars>
          <dgm:hierBranch val="init"/>
        </dgm:presLayoutVars>
      </dgm:prSet>
      <dgm:spPr/>
    </dgm:pt>
    <dgm:pt modelId="{7375BAD2-0A5E-4ED9-9AA7-437B7B330F3C}" type="pres">
      <dgm:prSet presAssocID="{279631C4-778B-47AA-822A-7A49199D1642}" presName="rootComposite" presStyleCnt="0"/>
      <dgm:spPr/>
    </dgm:pt>
    <dgm:pt modelId="{1FDCA962-B67C-4790-B6B8-864947FD8FB2}" type="pres">
      <dgm:prSet presAssocID="{279631C4-778B-47AA-822A-7A49199D1642}" presName="rootText" presStyleLbl="node3" presStyleIdx="2" presStyleCnt="4" custScaleX="124012" custScaleY="102479">
        <dgm:presLayoutVars>
          <dgm:chPref val="3"/>
        </dgm:presLayoutVars>
      </dgm:prSet>
      <dgm:spPr/>
      <dgm:t>
        <a:bodyPr/>
        <a:lstStyle/>
        <a:p>
          <a:endParaRPr lang="el-GR"/>
        </a:p>
      </dgm:t>
    </dgm:pt>
    <dgm:pt modelId="{76AB1F7D-A294-4D91-8732-0C8202BBC545}" type="pres">
      <dgm:prSet presAssocID="{279631C4-778B-47AA-822A-7A49199D1642}" presName="rootConnector" presStyleLbl="node3" presStyleIdx="2" presStyleCnt="4"/>
      <dgm:spPr/>
      <dgm:t>
        <a:bodyPr/>
        <a:lstStyle/>
        <a:p>
          <a:endParaRPr lang="el-GR"/>
        </a:p>
      </dgm:t>
    </dgm:pt>
    <dgm:pt modelId="{8E33E0C5-F8DB-45EF-94F1-94DA75925643}" type="pres">
      <dgm:prSet presAssocID="{279631C4-778B-47AA-822A-7A49199D1642}" presName="hierChild4" presStyleCnt="0"/>
      <dgm:spPr/>
    </dgm:pt>
    <dgm:pt modelId="{842A4E71-9FB4-4B2F-BFDD-4814A8F3CE0A}" type="pres">
      <dgm:prSet presAssocID="{279631C4-778B-47AA-822A-7A49199D1642}" presName="hierChild5" presStyleCnt="0"/>
      <dgm:spPr/>
    </dgm:pt>
    <dgm:pt modelId="{C09D50A4-0323-436C-ACF2-38459671A1BC}" type="pres">
      <dgm:prSet presAssocID="{47A33CD7-1CB3-4EAF-B844-639291708109}" presName="Name37" presStyleLbl="parChTrans1D3" presStyleIdx="3" presStyleCnt="4"/>
      <dgm:spPr/>
      <dgm:t>
        <a:bodyPr/>
        <a:lstStyle/>
        <a:p>
          <a:endParaRPr lang="el-GR"/>
        </a:p>
      </dgm:t>
    </dgm:pt>
    <dgm:pt modelId="{E858961C-071C-44B4-891A-25E63F2095B8}" type="pres">
      <dgm:prSet presAssocID="{B38C8C0A-168C-4EE2-B778-43574C3DAF17}" presName="hierRoot2" presStyleCnt="0">
        <dgm:presLayoutVars>
          <dgm:hierBranch val="init"/>
        </dgm:presLayoutVars>
      </dgm:prSet>
      <dgm:spPr/>
    </dgm:pt>
    <dgm:pt modelId="{A4A69EFC-3BCB-4C56-95F1-D274620F580C}" type="pres">
      <dgm:prSet presAssocID="{B38C8C0A-168C-4EE2-B778-43574C3DAF17}" presName="rootComposite" presStyleCnt="0"/>
      <dgm:spPr/>
    </dgm:pt>
    <dgm:pt modelId="{91AB051B-81A3-4727-8EA7-D9E5DDAAE493}" type="pres">
      <dgm:prSet presAssocID="{B38C8C0A-168C-4EE2-B778-43574C3DAF17}" presName="rootText" presStyleLbl="node3" presStyleIdx="3" presStyleCnt="4" custScaleX="156646" custLinFactNeighborX="-1597" custLinFactNeighborY="2036">
        <dgm:presLayoutVars>
          <dgm:chPref val="3"/>
        </dgm:presLayoutVars>
      </dgm:prSet>
      <dgm:spPr/>
      <dgm:t>
        <a:bodyPr/>
        <a:lstStyle/>
        <a:p>
          <a:endParaRPr lang="el-GR"/>
        </a:p>
      </dgm:t>
    </dgm:pt>
    <dgm:pt modelId="{B1E7D1AE-EB36-4CE6-8A59-BA188F4443D5}" type="pres">
      <dgm:prSet presAssocID="{B38C8C0A-168C-4EE2-B778-43574C3DAF17}" presName="rootConnector" presStyleLbl="node3" presStyleIdx="3" presStyleCnt="4"/>
      <dgm:spPr/>
      <dgm:t>
        <a:bodyPr/>
        <a:lstStyle/>
        <a:p>
          <a:endParaRPr lang="el-GR"/>
        </a:p>
      </dgm:t>
    </dgm:pt>
    <dgm:pt modelId="{C4A77B6E-D2AA-4EF4-A818-269B088A0A2C}" type="pres">
      <dgm:prSet presAssocID="{B38C8C0A-168C-4EE2-B778-43574C3DAF17}" presName="hierChild4" presStyleCnt="0"/>
      <dgm:spPr/>
    </dgm:pt>
    <dgm:pt modelId="{3B337443-A4A6-4956-95C7-6CF6A0A85395}" type="pres">
      <dgm:prSet presAssocID="{B38C8C0A-168C-4EE2-B778-43574C3DAF17}" presName="hierChild5" presStyleCnt="0"/>
      <dgm:spPr/>
    </dgm:pt>
    <dgm:pt modelId="{8407F3A9-1A8D-4873-9983-BDCBDBB20324}" type="pres">
      <dgm:prSet presAssocID="{0ADEF655-D6AB-44A0-85BA-BC2BE7AB9CD6}" presName="hierChild5" presStyleCnt="0"/>
      <dgm:spPr/>
    </dgm:pt>
    <dgm:pt modelId="{B3669941-391C-479E-AF80-4F688CA1AD9E}" type="pres">
      <dgm:prSet presAssocID="{9C8AB771-0E68-48A4-9C4B-5838C87F3175}" presName="Name37" presStyleLbl="parChTrans1D2" presStyleIdx="2" presStyleCnt="4"/>
      <dgm:spPr/>
      <dgm:t>
        <a:bodyPr/>
        <a:lstStyle/>
        <a:p>
          <a:endParaRPr lang="el-GR"/>
        </a:p>
      </dgm:t>
    </dgm:pt>
    <dgm:pt modelId="{FB252B94-4A1E-4362-9FE1-D2A22B99110B}" type="pres">
      <dgm:prSet presAssocID="{42EA8D00-2F5D-44F4-8545-843142DC8449}" presName="hierRoot2" presStyleCnt="0">
        <dgm:presLayoutVars>
          <dgm:hierBranch val="init"/>
        </dgm:presLayoutVars>
      </dgm:prSet>
      <dgm:spPr/>
    </dgm:pt>
    <dgm:pt modelId="{801D1386-97D4-4E61-A1D1-7595802A4CC7}" type="pres">
      <dgm:prSet presAssocID="{42EA8D00-2F5D-44F4-8545-843142DC8449}" presName="rootComposite" presStyleCnt="0"/>
      <dgm:spPr/>
    </dgm:pt>
    <dgm:pt modelId="{CF76617E-A1CF-4650-9A2C-48E71731C36F}" type="pres">
      <dgm:prSet presAssocID="{42EA8D00-2F5D-44F4-8545-843142DC8449}" presName="rootText" presStyleLbl="node2" presStyleIdx="2" presStyleCnt="4">
        <dgm:presLayoutVars>
          <dgm:chPref val="3"/>
        </dgm:presLayoutVars>
      </dgm:prSet>
      <dgm:spPr/>
      <dgm:t>
        <a:bodyPr/>
        <a:lstStyle/>
        <a:p>
          <a:endParaRPr lang="el-GR"/>
        </a:p>
      </dgm:t>
    </dgm:pt>
    <dgm:pt modelId="{D2A1DEF2-EFD6-4736-BA4D-EBFDAF00C723}" type="pres">
      <dgm:prSet presAssocID="{42EA8D00-2F5D-44F4-8545-843142DC8449}" presName="rootConnector" presStyleLbl="node2" presStyleIdx="2" presStyleCnt="4"/>
      <dgm:spPr/>
      <dgm:t>
        <a:bodyPr/>
        <a:lstStyle/>
        <a:p>
          <a:endParaRPr lang="el-GR"/>
        </a:p>
      </dgm:t>
    </dgm:pt>
    <dgm:pt modelId="{23490914-4F07-45B7-BA66-6D3E72555360}" type="pres">
      <dgm:prSet presAssocID="{42EA8D00-2F5D-44F4-8545-843142DC8449}" presName="hierChild4" presStyleCnt="0"/>
      <dgm:spPr/>
    </dgm:pt>
    <dgm:pt modelId="{0C8F1981-FA7B-4DF5-A3AD-E5F7547020DA}" type="pres">
      <dgm:prSet presAssocID="{42EA8D00-2F5D-44F4-8545-843142DC8449}" presName="hierChild5" presStyleCnt="0"/>
      <dgm:spPr/>
    </dgm:pt>
    <dgm:pt modelId="{5EF5DC30-3703-4FCA-917A-0B620E87CA96}" type="pres">
      <dgm:prSet presAssocID="{9BE9F2D0-8F44-47D9-8F90-D2ABADCA15FD}" presName="Name37" presStyleLbl="parChTrans1D2" presStyleIdx="3" presStyleCnt="4"/>
      <dgm:spPr/>
      <dgm:t>
        <a:bodyPr/>
        <a:lstStyle/>
        <a:p>
          <a:endParaRPr lang="el-GR"/>
        </a:p>
      </dgm:t>
    </dgm:pt>
    <dgm:pt modelId="{86477E47-9A96-4ADA-823B-8F95F4B541A1}" type="pres">
      <dgm:prSet presAssocID="{BCD9A2E8-894A-4B87-BFC6-5F1E7AD49F55}" presName="hierRoot2" presStyleCnt="0">
        <dgm:presLayoutVars>
          <dgm:hierBranch val="init"/>
        </dgm:presLayoutVars>
      </dgm:prSet>
      <dgm:spPr/>
    </dgm:pt>
    <dgm:pt modelId="{714075EA-B3A0-4791-81C2-7BFA76BBAD4C}" type="pres">
      <dgm:prSet presAssocID="{BCD9A2E8-894A-4B87-BFC6-5F1E7AD49F55}" presName="rootComposite" presStyleCnt="0"/>
      <dgm:spPr/>
    </dgm:pt>
    <dgm:pt modelId="{AC0F555D-97CF-4393-99D5-EF87395C1294}" type="pres">
      <dgm:prSet presAssocID="{BCD9A2E8-894A-4B87-BFC6-5F1E7AD49F55}" presName="rootText" presStyleLbl="node2" presStyleIdx="3" presStyleCnt="4">
        <dgm:presLayoutVars>
          <dgm:chPref val="3"/>
        </dgm:presLayoutVars>
      </dgm:prSet>
      <dgm:spPr/>
      <dgm:t>
        <a:bodyPr/>
        <a:lstStyle/>
        <a:p>
          <a:endParaRPr lang="el-GR"/>
        </a:p>
      </dgm:t>
    </dgm:pt>
    <dgm:pt modelId="{654B8237-69C5-40B1-ABA7-898BEA600788}" type="pres">
      <dgm:prSet presAssocID="{BCD9A2E8-894A-4B87-BFC6-5F1E7AD49F55}" presName="rootConnector" presStyleLbl="node2" presStyleIdx="3" presStyleCnt="4"/>
      <dgm:spPr/>
      <dgm:t>
        <a:bodyPr/>
        <a:lstStyle/>
        <a:p>
          <a:endParaRPr lang="el-GR"/>
        </a:p>
      </dgm:t>
    </dgm:pt>
    <dgm:pt modelId="{E1F69EF0-DDC5-4E8E-8E48-73750149B974}" type="pres">
      <dgm:prSet presAssocID="{BCD9A2E8-894A-4B87-BFC6-5F1E7AD49F55}" presName="hierChild4" presStyleCnt="0"/>
      <dgm:spPr/>
    </dgm:pt>
    <dgm:pt modelId="{386BDF22-27B4-452B-9CC4-B3BF50EE1F75}" type="pres">
      <dgm:prSet presAssocID="{BCD9A2E8-894A-4B87-BFC6-5F1E7AD49F55}" presName="hierChild5" presStyleCnt="0"/>
      <dgm:spPr/>
    </dgm:pt>
    <dgm:pt modelId="{40E91F34-9E5A-42E0-BE3F-95F507CCFAB0}" type="pres">
      <dgm:prSet presAssocID="{3041F7F7-A543-4A80-961D-F1BFC31D9408}" presName="hierChild3" presStyleCnt="0"/>
      <dgm:spPr/>
    </dgm:pt>
  </dgm:ptLst>
  <dgm:cxnLst>
    <dgm:cxn modelId="{492B6571-549B-415B-8BD8-F05805D92DBF}" type="presOf" srcId="{279631C4-778B-47AA-822A-7A49199D1642}" destId="{76AB1F7D-A294-4D91-8732-0C8202BBC545}" srcOrd="1" destOrd="0" presId="urn:microsoft.com/office/officeart/2005/8/layout/orgChart1"/>
    <dgm:cxn modelId="{50453A24-7199-4200-B95A-BA9ADAB0CDE4}" type="presOf" srcId="{A7C3F2B5-280F-433F-8907-9F05392C2032}" destId="{FAA4496E-652E-4DA1-8B9A-6069540BD817}" srcOrd="0" destOrd="0" presId="urn:microsoft.com/office/officeart/2005/8/layout/orgChart1"/>
    <dgm:cxn modelId="{61F174E1-DA84-4ECD-93E9-E888E2D5E8F6}" srcId="{CE7791E0-4313-4F3D-838D-7CC3CC712FDD}" destId="{A7C3F2B5-280F-433F-8907-9F05392C2032}" srcOrd="0" destOrd="0" parTransId="{AFD6169D-8D69-43CF-AC64-6C86548FAB42}" sibTransId="{DE4EBEE6-884E-45F0-A1B6-F15610B40EE0}"/>
    <dgm:cxn modelId="{5BA92EDF-31DB-40DE-8D72-F0E4FF9449FD}" srcId="{3041F7F7-A543-4A80-961D-F1BFC31D9408}" destId="{CE7791E0-4313-4F3D-838D-7CC3CC712FDD}" srcOrd="0" destOrd="0" parTransId="{9CB3B67C-FAC2-49BB-B743-26D5FCFC2749}" sibTransId="{734D0FAF-00E9-45E2-8277-234E4131F405}"/>
    <dgm:cxn modelId="{6A081DA1-3253-4246-BB60-59FE451A19B2}" type="presOf" srcId="{80B1CFC3-B91C-49B1-9F12-B73B09CEEAC4}" destId="{E2B5F895-1829-45A4-B4BE-7224A2FF14A2}" srcOrd="0" destOrd="0" presId="urn:microsoft.com/office/officeart/2005/8/layout/orgChart1"/>
    <dgm:cxn modelId="{2C656D28-48F2-4D0E-A850-78F74E03212F}" type="presOf" srcId="{42EA8D00-2F5D-44F4-8545-843142DC8449}" destId="{D2A1DEF2-EFD6-4736-BA4D-EBFDAF00C723}" srcOrd="1" destOrd="0" presId="urn:microsoft.com/office/officeart/2005/8/layout/orgChart1"/>
    <dgm:cxn modelId="{0E38D190-460E-4D9C-B244-419760EC16E7}" type="presOf" srcId="{A7C3F2B5-280F-433F-8907-9F05392C2032}" destId="{71465FDF-30B9-4B9F-AB37-985F779B39E9}" srcOrd="1" destOrd="0" presId="urn:microsoft.com/office/officeart/2005/8/layout/orgChart1"/>
    <dgm:cxn modelId="{32680447-E7DA-41E0-BE35-41A0FC9878DA}" type="presOf" srcId="{BCD9A2E8-894A-4B87-BFC6-5F1E7AD49F55}" destId="{AC0F555D-97CF-4393-99D5-EF87395C1294}" srcOrd="0" destOrd="0" presId="urn:microsoft.com/office/officeart/2005/8/layout/orgChart1"/>
    <dgm:cxn modelId="{55A6ACA7-F66E-4B77-8979-F7FB2C484F01}" srcId="{3041F7F7-A543-4A80-961D-F1BFC31D9408}" destId="{0ADEF655-D6AB-44A0-85BA-BC2BE7AB9CD6}" srcOrd="1" destOrd="0" parTransId="{24A02013-46AD-4464-8D1C-0AA739E4CDB3}" sibTransId="{F5DA4882-B02A-4955-B6D4-31952E899FDB}"/>
    <dgm:cxn modelId="{C843EBBB-6C19-4EA4-ADF3-D7DC52611C9C}" type="presOf" srcId="{279631C4-778B-47AA-822A-7A49199D1642}" destId="{1FDCA962-B67C-4790-B6B8-864947FD8FB2}" srcOrd="0" destOrd="0" presId="urn:microsoft.com/office/officeart/2005/8/layout/orgChart1"/>
    <dgm:cxn modelId="{6A03F30C-5E8B-4F98-B755-BB5FCF5BA36F}" srcId="{3041F7F7-A543-4A80-961D-F1BFC31D9408}" destId="{BCD9A2E8-894A-4B87-BFC6-5F1E7AD49F55}" srcOrd="3" destOrd="0" parTransId="{9BE9F2D0-8F44-47D9-8F90-D2ABADCA15FD}" sibTransId="{CA693D36-CF98-4DA8-ACDE-800002EC9EDE}"/>
    <dgm:cxn modelId="{60DCDF22-330C-411E-9DC4-A11977E29AC0}" type="presOf" srcId="{CE7791E0-4313-4F3D-838D-7CC3CC712FDD}" destId="{E7FB4ECD-3DDC-451B-ABF2-2CB004F5195F}" srcOrd="0" destOrd="0" presId="urn:microsoft.com/office/officeart/2005/8/layout/orgChart1"/>
    <dgm:cxn modelId="{2AD55B9D-68A7-41CB-8F1E-F76F89561042}" srcId="{80B1CFC3-B91C-49B1-9F12-B73B09CEEAC4}" destId="{3041F7F7-A543-4A80-961D-F1BFC31D9408}" srcOrd="0" destOrd="0" parTransId="{50A5A331-78B5-4304-BA50-ADAC4BC3941A}" sibTransId="{83BC6B1E-1EE7-4471-AB8B-AFFE2F36DC4C}"/>
    <dgm:cxn modelId="{91F59166-3A42-4C7F-A673-3C2987710755}" srcId="{0ADEF655-D6AB-44A0-85BA-BC2BE7AB9CD6}" destId="{B38C8C0A-168C-4EE2-B778-43574C3DAF17}" srcOrd="1" destOrd="0" parTransId="{47A33CD7-1CB3-4EAF-B844-639291708109}" sibTransId="{96AFFFD1-1FFF-43F0-BDA9-AB8FA39CF0D9}"/>
    <dgm:cxn modelId="{D74E6197-5CAD-4EF9-A3FA-0F43C9FAF17C}" type="presOf" srcId="{B38C8C0A-168C-4EE2-B778-43574C3DAF17}" destId="{91AB051B-81A3-4727-8EA7-D9E5DDAAE493}" srcOrd="0" destOrd="0" presId="urn:microsoft.com/office/officeart/2005/8/layout/orgChart1"/>
    <dgm:cxn modelId="{AF66B21B-0B88-45CA-A4FE-9EB36C6770E8}" type="presOf" srcId="{F4BC2FBA-9540-443E-89A3-E5BB3CBE8B87}" destId="{3EF2FD54-4A56-4766-B390-10879132EFE5}" srcOrd="0" destOrd="0" presId="urn:microsoft.com/office/officeart/2005/8/layout/orgChart1"/>
    <dgm:cxn modelId="{91AE65BD-75BA-4095-A0F8-AF1E6467517C}" type="presOf" srcId="{3041F7F7-A543-4A80-961D-F1BFC31D9408}" destId="{75CF91C6-F0C9-47D3-A6A4-07CB08451C07}" srcOrd="1" destOrd="0" presId="urn:microsoft.com/office/officeart/2005/8/layout/orgChart1"/>
    <dgm:cxn modelId="{86D8CC3C-DB38-4FBB-8380-5CA38169F176}" srcId="{3041F7F7-A543-4A80-961D-F1BFC31D9408}" destId="{42EA8D00-2F5D-44F4-8545-843142DC8449}" srcOrd="2" destOrd="0" parTransId="{9C8AB771-0E68-48A4-9C4B-5838C87F3175}" sibTransId="{734056F8-B21C-4C12-AE53-E8F9ED315042}"/>
    <dgm:cxn modelId="{CF375D3C-8209-42AF-9162-8680C1E8C74B}" srcId="{CE7791E0-4313-4F3D-838D-7CC3CC712FDD}" destId="{FD049B4B-C68D-42AD-82E1-1AA813F6D7F2}" srcOrd="1" destOrd="0" parTransId="{F4BC2FBA-9540-443E-89A3-E5BB3CBE8B87}" sibTransId="{2C658EE6-4F7D-4612-93E5-1A28F9ABDBDD}"/>
    <dgm:cxn modelId="{B3147628-7266-4628-969C-DC453A67266E}" type="presOf" srcId="{42EA8D00-2F5D-44F4-8545-843142DC8449}" destId="{CF76617E-A1CF-4650-9A2C-48E71731C36F}" srcOrd="0" destOrd="0" presId="urn:microsoft.com/office/officeart/2005/8/layout/orgChart1"/>
    <dgm:cxn modelId="{C0EF2DF4-D36A-4553-B728-FF84BE534D87}" type="presOf" srcId="{CE7791E0-4313-4F3D-838D-7CC3CC712FDD}" destId="{41764ECD-6DD7-4D3F-9869-97027DFC922E}" srcOrd="1" destOrd="0" presId="urn:microsoft.com/office/officeart/2005/8/layout/orgChart1"/>
    <dgm:cxn modelId="{F3ACD5AF-6D75-4DB7-BC4B-E4BA24B7E6CC}" type="presOf" srcId="{0ADEF655-D6AB-44A0-85BA-BC2BE7AB9CD6}" destId="{FE5E97F1-0E8D-4204-ADE9-13454EF322A2}" srcOrd="1" destOrd="0" presId="urn:microsoft.com/office/officeart/2005/8/layout/orgChart1"/>
    <dgm:cxn modelId="{BD8B6721-C97A-4606-AE84-0655CF80723C}" type="presOf" srcId="{24A02013-46AD-4464-8D1C-0AA739E4CDB3}" destId="{5E90FBD0-6B22-4ED5-80A7-579966C09572}" srcOrd="0" destOrd="0" presId="urn:microsoft.com/office/officeart/2005/8/layout/orgChart1"/>
    <dgm:cxn modelId="{F847F255-C28C-4CC4-B910-2A6489A42733}" type="presOf" srcId="{47A33CD7-1CB3-4EAF-B844-639291708109}" destId="{C09D50A4-0323-436C-ACF2-38459671A1BC}" srcOrd="0" destOrd="0" presId="urn:microsoft.com/office/officeart/2005/8/layout/orgChart1"/>
    <dgm:cxn modelId="{82C534B8-24E6-4272-8D62-45F82D8C20D9}" type="presOf" srcId="{9C8AB771-0E68-48A4-9C4B-5838C87F3175}" destId="{B3669941-391C-479E-AF80-4F688CA1AD9E}" srcOrd="0" destOrd="0" presId="urn:microsoft.com/office/officeart/2005/8/layout/orgChart1"/>
    <dgm:cxn modelId="{56E7C404-0DCF-4B7E-8891-0755FAC7E9F7}" type="presOf" srcId="{0ADEF655-D6AB-44A0-85BA-BC2BE7AB9CD6}" destId="{6613E1C2-3003-4DE7-A85A-182ABBD76929}" srcOrd="0" destOrd="0" presId="urn:microsoft.com/office/officeart/2005/8/layout/orgChart1"/>
    <dgm:cxn modelId="{21FC3D3B-25B8-47DB-BBEA-EBA739AE4720}" srcId="{0ADEF655-D6AB-44A0-85BA-BC2BE7AB9CD6}" destId="{279631C4-778B-47AA-822A-7A49199D1642}" srcOrd="0" destOrd="0" parTransId="{ABB22D5B-EB8C-438C-B3B7-1D91F15A6111}" sibTransId="{835FDE32-DCFA-43B3-B658-1CD09B39A906}"/>
    <dgm:cxn modelId="{8A5B3CFA-4A70-4F4D-A013-20FAC6DA81E7}" type="presOf" srcId="{B38C8C0A-168C-4EE2-B778-43574C3DAF17}" destId="{B1E7D1AE-EB36-4CE6-8A59-BA188F4443D5}" srcOrd="1" destOrd="0" presId="urn:microsoft.com/office/officeart/2005/8/layout/orgChart1"/>
    <dgm:cxn modelId="{6645DB28-AFFD-45BC-B9FD-93DA9F287E1B}" type="presOf" srcId="{BCD9A2E8-894A-4B87-BFC6-5F1E7AD49F55}" destId="{654B8237-69C5-40B1-ABA7-898BEA600788}" srcOrd="1" destOrd="0" presId="urn:microsoft.com/office/officeart/2005/8/layout/orgChart1"/>
    <dgm:cxn modelId="{3DB1EB54-D5C2-4E5A-AE74-DD4326E1785B}" type="presOf" srcId="{FD049B4B-C68D-42AD-82E1-1AA813F6D7F2}" destId="{F7D29054-96F6-4946-BE48-7DCE54579932}" srcOrd="0" destOrd="0" presId="urn:microsoft.com/office/officeart/2005/8/layout/orgChart1"/>
    <dgm:cxn modelId="{DE36F837-11C6-483B-A30D-B4A1AA9AA90D}" type="presOf" srcId="{9BE9F2D0-8F44-47D9-8F90-D2ABADCA15FD}" destId="{5EF5DC30-3703-4FCA-917A-0B620E87CA96}" srcOrd="0" destOrd="0" presId="urn:microsoft.com/office/officeart/2005/8/layout/orgChart1"/>
    <dgm:cxn modelId="{53E1A420-6C1E-4D61-A396-596AC7527052}" type="presOf" srcId="{FD049B4B-C68D-42AD-82E1-1AA813F6D7F2}" destId="{E167BAA4-7B46-40E0-A645-3D3D9A2CB08B}" srcOrd="1" destOrd="0" presId="urn:microsoft.com/office/officeart/2005/8/layout/orgChart1"/>
    <dgm:cxn modelId="{F18F050F-9E2A-4872-A1AB-CF53C59829C0}" type="presOf" srcId="{AFD6169D-8D69-43CF-AC64-6C86548FAB42}" destId="{07B170C7-6C18-4831-895E-2F6958911C6E}" srcOrd="0" destOrd="0" presId="urn:microsoft.com/office/officeart/2005/8/layout/orgChart1"/>
    <dgm:cxn modelId="{0EEF70D0-3E97-4066-A7DA-4B579C534BC3}" type="presOf" srcId="{9CB3B67C-FAC2-49BB-B743-26D5FCFC2749}" destId="{B844237E-FFC4-4083-91DA-54DEA1BD1DF1}" srcOrd="0" destOrd="0" presId="urn:microsoft.com/office/officeart/2005/8/layout/orgChart1"/>
    <dgm:cxn modelId="{2D9F63CC-8007-422D-9A78-ED21BC965A9F}" type="presOf" srcId="{ABB22D5B-EB8C-438C-B3B7-1D91F15A6111}" destId="{5C7B3BAD-3DDD-41DB-ABDC-8A94E14B52C6}" srcOrd="0" destOrd="0" presId="urn:microsoft.com/office/officeart/2005/8/layout/orgChart1"/>
    <dgm:cxn modelId="{9DDBEB40-A24D-4D96-A79E-7226E6B064CC}" type="presOf" srcId="{3041F7F7-A543-4A80-961D-F1BFC31D9408}" destId="{EC945EEF-121A-455C-9DE6-580CBB52E61A}" srcOrd="0" destOrd="0" presId="urn:microsoft.com/office/officeart/2005/8/layout/orgChart1"/>
    <dgm:cxn modelId="{CB4D24DF-2BCF-4434-8FAD-BE27E896E562}" type="presParOf" srcId="{E2B5F895-1829-45A4-B4BE-7224A2FF14A2}" destId="{0B632ACA-6CEF-4266-8705-898BCA3AD634}" srcOrd="0" destOrd="0" presId="urn:microsoft.com/office/officeart/2005/8/layout/orgChart1"/>
    <dgm:cxn modelId="{2249EB8E-87B9-4C38-A0DC-E9E3E889380F}" type="presParOf" srcId="{0B632ACA-6CEF-4266-8705-898BCA3AD634}" destId="{455CA96A-9B64-4E9C-9323-63FC697BE198}" srcOrd="0" destOrd="0" presId="urn:microsoft.com/office/officeart/2005/8/layout/orgChart1"/>
    <dgm:cxn modelId="{CFF8691D-F2B0-4733-98F9-C29A5B4917F5}" type="presParOf" srcId="{455CA96A-9B64-4E9C-9323-63FC697BE198}" destId="{EC945EEF-121A-455C-9DE6-580CBB52E61A}" srcOrd="0" destOrd="0" presId="urn:microsoft.com/office/officeart/2005/8/layout/orgChart1"/>
    <dgm:cxn modelId="{972A200C-D9BD-4FF4-9430-98ACF1307163}" type="presParOf" srcId="{455CA96A-9B64-4E9C-9323-63FC697BE198}" destId="{75CF91C6-F0C9-47D3-A6A4-07CB08451C07}" srcOrd="1" destOrd="0" presId="urn:microsoft.com/office/officeart/2005/8/layout/orgChart1"/>
    <dgm:cxn modelId="{F3C22608-F119-4298-A83F-F20E89BC6B58}" type="presParOf" srcId="{0B632ACA-6CEF-4266-8705-898BCA3AD634}" destId="{E917700E-EEB7-44F9-80FD-131F8ECB9F3E}" srcOrd="1" destOrd="0" presId="urn:microsoft.com/office/officeart/2005/8/layout/orgChart1"/>
    <dgm:cxn modelId="{FAF53422-7FE7-4FAE-BC0B-DF70094648E4}" type="presParOf" srcId="{E917700E-EEB7-44F9-80FD-131F8ECB9F3E}" destId="{B844237E-FFC4-4083-91DA-54DEA1BD1DF1}" srcOrd="0" destOrd="0" presId="urn:microsoft.com/office/officeart/2005/8/layout/orgChart1"/>
    <dgm:cxn modelId="{9FD58B72-6D58-43C0-9BD1-09269EFC3D50}" type="presParOf" srcId="{E917700E-EEB7-44F9-80FD-131F8ECB9F3E}" destId="{640456D4-81EF-4AFF-B359-DE914B373C5E}" srcOrd="1" destOrd="0" presId="urn:microsoft.com/office/officeart/2005/8/layout/orgChart1"/>
    <dgm:cxn modelId="{92676110-4EC1-4422-ABBF-5318FE3A3F91}" type="presParOf" srcId="{640456D4-81EF-4AFF-B359-DE914B373C5E}" destId="{EBD3576C-1DC1-428C-8E06-18ADE6380E4B}" srcOrd="0" destOrd="0" presId="urn:microsoft.com/office/officeart/2005/8/layout/orgChart1"/>
    <dgm:cxn modelId="{F79EE7B9-8F76-4CBF-85F2-E0E839A5A99D}" type="presParOf" srcId="{EBD3576C-1DC1-428C-8E06-18ADE6380E4B}" destId="{E7FB4ECD-3DDC-451B-ABF2-2CB004F5195F}" srcOrd="0" destOrd="0" presId="urn:microsoft.com/office/officeart/2005/8/layout/orgChart1"/>
    <dgm:cxn modelId="{1553D69E-3801-4642-9A72-47F2917A3712}" type="presParOf" srcId="{EBD3576C-1DC1-428C-8E06-18ADE6380E4B}" destId="{41764ECD-6DD7-4D3F-9869-97027DFC922E}" srcOrd="1" destOrd="0" presId="urn:microsoft.com/office/officeart/2005/8/layout/orgChart1"/>
    <dgm:cxn modelId="{C5292407-D013-473B-8B93-CD44DCC8793C}" type="presParOf" srcId="{640456D4-81EF-4AFF-B359-DE914B373C5E}" destId="{EE0B9A76-2518-4726-833D-70FD2455FA5A}" srcOrd="1" destOrd="0" presId="urn:microsoft.com/office/officeart/2005/8/layout/orgChart1"/>
    <dgm:cxn modelId="{FFD0C644-2BCF-4DF2-8CBC-AFA78BF74A4A}" type="presParOf" srcId="{EE0B9A76-2518-4726-833D-70FD2455FA5A}" destId="{07B170C7-6C18-4831-895E-2F6958911C6E}" srcOrd="0" destOrd="0" presId="urn:microsoft.com/office/officeart/2005/8/layout/orgChart1"/>
    <dgm:cxn modelId="{EF566E17-0AD1-47FF-B4F3-7CDB8410C93A}" type="presParOf" srcId="{EE0B9A76-2518-4726-833D-70FD2455FA5A}" destId="{3DF18B78-4EF5-4031-9641-E7A2C8BE80DF}" srcOrd="1" destOrd="0" presId="urn:microsoft.com/office/officeart/2005/8/layout/orgChart1"/>
    <dgm:cxn modelId="{16A18949-BAD8-43AA-96F4-D77B657FC94E}" type="presParOf" srcId="{3DF18B78-4EF5-4031-9641-E7A2C8BE80DF}" destId="{19264851-0B39-4FD5-B79F-396E444DC468}" srcOrd="0" destOrd="0" presId="urn:microsoft.com/office/officeart/2005/8/layout/orgChart1"/>
    <dgm:cxn modelId="{85501D7A-7406-405F-9ACE-5B412973179D}" type="presParOf" srcId="{19264851-0B39-4FD5-B79F-396E444DC468}" destId="{FAA4496E-652E-4DA1-8B9A-6069540BD817}" srcOrd="0" destOrd="0" presId="urn:microsoft.com/office/officeart/2005/8/layout/orgChart1"/>
    <dgm:cxn modelId="{C7F013F6-30D7-4976-B99D-CD42C095D1C3}" type="presParOf" srcId="{19264851-0B39-4FD5-B79F-396E444DC468}" destId="{71465FDF-30B9-4B9F-AB37-985F779B39E9}" srcOrd="1" destOrd="0" presId="urn:microsoft.com/office/officeart/2005/8/layout/orgChart1"/>
    <dgm:cxn modelId="{E3220388-B402-4804-A5A5-6DE028841C01}" type="presParOf" srcId="{3DF18B78-4EF5-4031-9641-E7A2C8BE80DF}" destId="{46065472-8396-421C-BFFF-D925965F8DFB}" srcOrd="1" destOrd="0" presId="urn:microsoft.com/office/officeart/2005/8/layout/orgChart1"/>
    <dgm:cxn modelId="{FDA11F3B-65EE-4C94-B9E1-4947E15E37FC}" type="presParOf" srcId="{3DF18B78-4EF5-4031-9641-E7A2C8BE80DF}" destId="{4D368A69-C885-4C2B-8B3E-F7EFE40FC1DD}" srcOrd="2" destOrd="0" presId="urn:microsoft.com/office/officeart/2005/8/layout/orgChart1"/>
    <dgm:cxn modelId="{55EEE00D-CB9A-495A-B22F-A8657516858B}" type="presParOf" srcId="{EE0B9A76-2518-4726-833D-70FD2455FA5A}" destId="{3EF2FD54-4A56-4766-B390-10879132EFE5}" srcOrd="2" destOrd="0" presId="urn:microsoft.com/office/officeart/2005/8/layout/orgChart1"/>
    <dgm:cxn modelId="{6EFC2F79-EF1D-4301-A51B-4C5E31C66FD6}" type="presParOf" srcId="{EE0B9A76-2518-4726-833D-70FD2455FA5A}" destId="{33BE176A-3B93-433F-88E2-B37A44A8AD01}" srcOrd="3" destOrd="0" presId="urn:microsoft.com/office/officeart/2005/8/layout/orgChart1"/>
    <dgm:cxn modelId="{8C9192A8-7FC0-49DE-8E4A-3AA66279F09D}" type="presParOf" srcId="{33BE176A-3B93-433F-88E2-B37A44A8AD01}" destId="{D242DC51-0D26-4573-A460-613B2184A3AB}" srcOrd="0" destOrd="0" presId="urn:microsoft.com/office/officeart/2005/8/layout/orgChart1"/>
    <dgm:cxn modelId="{13CEBDF9-C83B-4194-AF45-6816B7437CCE}" type="presParOf" srcId="{D242DC51-0D26-4573-A460-613B2184A3AB}" destId="{F7D29054-96F6-4946-BE48-7DCE54579932}" srcOrd="0" destOrd="0" presId="urn:microsoft.com/office/officeart/2005/8/layout/orgChart1"/>
    <dgm:cxn modelId="{7923AAC7-D901-496A-A90E-D5D9055F4AB2}" type="presParOf" srcId="{D242DC51-0D26-4573-A460-613B2184A3AB}" destId="{E167BAA4-7B46-40E0-A645-3D3D9A2CB08B}" srcOrd="1" destOrd="0" presId="urn:microsoft.com/office/officeart/2005/8/layout/orgChart1"/>
    <dgm:cxn modelId="{C304B765-A15D-47F0-A1A2-095F8F2B8945}" type="presParOf" srcId="{33BE176A-3B93-433F-88E2-B37A44A8AD01}" destId="{15D5D329-D32E-4853-A95F-BF0E1A148E11}" srcOrd="1" destOrd="0" presId="urn:microsoft.com/office/officeart/2005/8/layout/orgChart1"/>
    <dgm:cxn modelId="{071C51DC-A917-419D-8BF5-B62A5632A31F}" type="presParOf" srcId="{33BE176A-3B93-433F-88E2-B37A44A8AD01}" destId="{B0DF717D-190D-471E-A3DC-510511AC6971}" srcOrd="2" destOrd="0" presId="urn:microsoft.com/office/officeart/2005/8/layout/orgChart1"/>
    <dgm:cxn modelId="{E3E8C185-84E2-4607-8FCE-42E0200D664B}" type="presParOf" srcId="{640456D4-81EF-4AFF-B359-DE914B373C5E}" destId="{2F8AB998-5A3E-4EE3-8946-BBBE46B5FAB9}" srcOrd="2" destOrd="0" presId="urn:microsoft.com/office/officeart/2005/8/layout/orgChart1"/>
    <dgm:cxn modelId="{EA61318D-82C8-4422-8DD2-A177498BB0C7}" type="presParOf" srcId="{E917700E-EEB7-44F9-80FD-131F8ECB9F3E}" destId="{5E90FBD0-6B22-4ED5-80A7-579966C09572}" srcOrd="2" destOrd="0" presId="urn:microsoft.com/office/officeart/2005/8/layout/orgChart1"/>
    <dgm:cxn modelId="{7F81D0A7-73BE-45CB-924F-FA17593B08F9}" type="presParOf" srcId="{E917700E-EEB7-44F9-80FD-131F8ECB9F3E}" destId="{B9221C02-D71A-4EED-9AFA-1551082D0CC1}" srcOrd="3" destOrd="0" presId="urn:microsoft.com/office/officeart/2005/8/layout/orgChart1"/>
    <dgm:cxn modelId="{CFA8E5F5-9B9A-4CF6-B957-509186220EAC}" type="presParOf" srcId="{B9221C02-D71A-4EED-9AFA-1551082D0CC1}" destId="{265110B2-936E-48BB-B466-8E766F73EFBD}" srcOrd="0" destOrd="0" presId="urn:microsoft.com/office/officeart/2005/8/layout/orgChart1"/>
    <dgm:cxn modelId="{8B4CF560-BA3E-4647-91FE-62D9DB8E3709}" type="presParOf" srcId="{265110B2-936E-48BB-B466-8E766F73EFBD}" destId="{6613E1C2-3003-4DE7-A85A-182ABBD76929}" srcOrd="0" destOrd="0" presId="urn:microsoft.com/office/officeart/2005/8/layout/orgChart1"/>
    <dgm:cxn modelId="{1A89D386-9013-4F63-A3DB-771644AE7B75}" type="presParOf" srcId="{265110B2-936E-48BB-B466-8E766F73EFBD}" destId="{FE5E97F1-0E8D-4204-ADE9-13454EF322A2}" srcOrd="1" destOrd="0" presId="urn:microsoft.com/office/officeart/2005/8/layout/orgChart1"/>
    <dgm:cxn modelId="{D2C30F74-EDCB-40F9-BCA5-4BF03E148D78}" type="presParOf" srcId="{B9221C02-D71A-4EED-9AFA-1551082D0CC1}" destId="{F1390B6B-E020-4644-9D6D-A9F589FFE376}" srcOrd="1" destOrd="0" presId="urn:microsoft.com/office/officeart/2005/8/layout/orgChart1"/>
    <dgm:cxn modelId="{EEE0ECA9-FAF9-4EA5-A7C3-C351482EBB85}" type="presParOf" srcId="{F1390B6B-E020-4644-9D6D-A9F589FFE376}" destId="{5C7B3BAD-3DDD-41DB-ABDC-8A94E14B52C6}" srcOrd="0" destOrd="0" presId="urn:microsoft.com/office/officeart/2005/8/layout/orgChart1"/>
    <dgm:cxn modelId="{FEDD1F3D-42E9-407D-958B-75174B954B35}" type="presParOf" srcId="{F1390B6B-E020-4644-9D6D-A9F589FFE376}" destId="{DE695F80-6A18-4683-ADBE-32D8C8BC60ED}" srcOrd="1" destOrd="0" presId="urn:microsoft.com/office/officeart/2005/8/layout/orgChart1"/>
    <dgm:cxn modelId="{B1CF3BA3-4471-4EE8-A97A-E836CD631BFC}" type="presParOf" srcId="{DE695F80-6A18-4683-ADBE-32D8C8BC60ED}" destId="{7375BAD2-0A5E-4ED9-9AA7-437B7B330F3C}" srcOrd="0" destOrd="0" presId="urn:microsoft.com/office/officeart/2005/8/layout/orgChart1"/>
    <dgm:cxn modelId="{F141ED7E-D01C-4377-84A7-E5E1B102A197}" type="presParOf" srcId="{7375BAD2-0A5E-4ED9-9AA7-437B7B330F3C}" destId="{1FDCA962-B67C-4790-B6B8-864947FD8FB2}" srcOrd="0" destOrd="0" presId="urn:microsoft.com/office/officeart/2005/8/layout/orgChart1"/>
    <dgm:cxn modelId="{6098CC4D-3949-4562-9010-53470D1D2A2E}" type="presParOf" srcId="{7375BAD2-0A5E-4ED9-9AA7-437B7B330F3C}" destId="{76AB1F7D-A294-4D91-8732-0C8202BBC545}" srcOrd="1" destOrd="0" presId="urn:microsoft.com/office/officeart/2005/8/layout/orgChart1"/>
    <dgm:cxn modelId="{DFA0C6F6-0350-44A0-AE2E-3D3D1BBCF0E7}" type="presParOf" srcId="{DE695F80-6A18-4683-ADBE-32D8C8BC60ED}" destId="{8E33E0C5-F8DB-45EF-94F1-94DA75925643}" srcOrd="1" destOrd="0" presId="urn:microsoft.com/office/officeart/2005/8/layout/orgChart1"/>
    <dgm:cxn modelId="{A5F50AF8-9C02-40DC-94AA-D4A3A1AEDAD9}" type="presParOf" srcId="{DE695F80-6A18-4683-ADBE-32D8C8BC60ED}" destId="{842A4E71-9FB4-4B2F-BFDD-4814A8F3CE0A}" srcOrd="2" destOrd="0" presId="urn:microsoft.com/office/officeart/2005/8/layout/orgChart1"/>
    <dgm:cxn modelId="{72890B67-991B-48FD-BA7C-6025E84E821C}" type="presParOf" srcId="{F1390B6B-E020-4644-9D6D-A9F589FFE376}" destId="{C09D50A4-0323-436C-ACF2-38459671A1BC}" srcOrd="2" destOrd="0" presId="urn:microsoft.com/office/officeart/2005/8/layout/orgChart1"/>
    <dgm:cxn modelId="{E3406F81-2D26-4FB1-A7D1-306E88562232}" type="presParOf" srcId="{F1390B6B-E020-4644-9D6D-A9F589FFE376}" destId="{E858961C-071C-44B4-891A-25E63F2095B8}" srcOrd="3" destOrd="0" presId="urn:microsoft.com/office/officeart/2005/8/layout/orgChart1"/>
    <dgm:cxn modelId="{7430D55D-75C1-4F6F-B437-854657350120}" type="presParOf" srcId="{E858961C-071C-44B4-891A-25E63F2095B8}" destId="{A4A69EFC-3BCB-4C56-95F1-D274620F580C}" srcOrd="0" destOrd="0" presId="urn:microsoft.com/office/officeart/2005/8/layout/orgChart1"/>
    <dgm:cxn modelId="{F1299D49-708C-4A07-910B-EA64CF62FA27}" type="presParOf" srcId="{A4A69EFC-3BCB-4C56-95F1-D274620F580C}" destId="{91AB051B-81A3-4727-8EA7-D9E5DDAAE493}" srcOrd="0" destOrd="0" presId="urn:microsoft.com/office/officeart/2005/8/layout/orgChart1"/>
    <dgm:cxn modelId="{BB505B31-D199-4512-91E8-CE2C4A939DCE}" type="presParOf" srcId="{A4A69EFC-3BCB-4C56-95F1-D274620F580C}" destId="{B1E7D1AE-EB36-4CE6-8A59-BA188F4443D5}" srcOrd="1" destOrd="0" presId="urn:microsoft.com/office/officeart/2005/8/layout/orgChart1"/>
    <dgm:cxn modelId="{5D23C945-740F-4D9B-B31E-2EC641738166}" type="presParOf" srcId="{E858961C-071C-44B4-891A-25E63F2095B8}" destId="{C4A77B6E-D2AA-4EF4-A818-269B088A0A2C}" srcOrd="1" destOrd="0" presId="urn:microsoft.com/office/officeart/2005/8/layout/orgChart1"/>
    <dgm:cxn modelId="{D1DEAFE9-F3E6-4543-9AF1-ABA8D5A54031}" type="presParOf" srcId="{E858961C-071C-44B4-891A-25E63F2095B8}" destId="{3B337443-A4A6-4956-95C7-6CF6A0A85395}" srcOrd="2" destOrd="0" presId="urn:microsoft.com/office/officeart/2005/8/layout/orgChart1"/>
    <dgm:cxn modelId="{A1AA9766-6C77-4362-8E64-3311F6F4686B}" type="presParOf" srcId="{B9221C02-D71A-4EED-9AFA-1551082D0CC1}" destId="{8407F3A9-1A8D-4873-9983-BDCBDBB20324}" srcOrd="2" destOrd="0" presId="urn:microsoft.com/office/officeart/2005/8/layout/orgChart1"/>
    <dgm:cxn modelId="{0B99E21D-92F2-4517-B2E2-0293AD8976CB}" type="presParOf" srcId="{E917700E-EEB7-44F9-80FD-131F8ECB9F3E}" destId="{B3669941-391C-479E-AF80-4F688CA1AD9E}" srcOrd="4" destOrd="0" presId="urn:microsoft.com/office/officeart/2005/8/layout/orgChart1"/>
    <dgm:cxn modelId="{E693CA2D-C1D1-4FB9-AEAC-C98B267B07AE}" type="presParOf" srcId="{E917700E-EEB7-44F9-80FD-131F8ECB9F3E}" destId="{FB252B94-4A1E-4362-9FE1-D2A22B99110B}" srcOrd="5" destOrd="0" presId="urn:microsoft.com/office/officeart/2005/8/layout/orgChart1"/>
    <dgm:cxn modelId="{85E76062-E373-48B9-B9AC-422F6C2CEF47}" type="presParOf" srcId="{FB252B94-4A1E-4362-9FE1-D2A22B99110B}" destId="{801D1386-97D4-4E61-A1D1-7595802A4CC7}" srcOrd="0" destOrd="0" presId="urn:microsoft.com/office/officeart/2005/8/layout/orgChart1"/>
    <dgm:cxn modelId="{5A7EEAD6-727A-4AA5-9543-3F253863AB9D}" type="presParOf" srcId="{801D1386-97D4-4E61-A1D1-7595802A4CC7}" destId="{CF76617E-A1CF-4650-9A2C-48E71731C36F}" srcOrd="0" destOrd="0" presId="urn:microsoft.com/office/officeart/2005/8/layout/orgChart1"/>
    <dgm:cxn modelId="{E4E74ED7-A815-42F9-8D42-7C6423B8B78C}" type="presParOf" srcId="{801D1386-97D4-4E61-A1D1-7595802A4CC7}" destId="{D2A1DEF2-EFD6-4736-BA4D-EBFDAF00C723}" srcOrd="1" destOrd="0" presId="urn:microsoft.com/office/officeart/2005/8/layout/orgChart1"/>
    <dgm:cxn modelId="{B2B3A26A-41C7-4E31-94A6-73A8CAB936B0}" type="presParOf" srcId="{FB252B94-4A1E-4362-9FE1-D2A22B99110B}" destId="{23490914-4F07-45B7-BA66-6D3E72555360}" srcOrd="1" destOrd="0" presId="urn:microsoft.com/office/officeart/2005/8/layout/orgChart1"/>
    <dgm:cxn modelId="{111A11D3-48AA-4B2C-BC1B-5E007D32E0A2}" type="presParOf" srcId="{FB252B94-4A1E-4362-9FE1-D2A22B99110B}" destId="{0C8F1981-FA7B-4DF5-A3AD-E5F7547020DA}" srcOrd="2" destOrd="0" presId="urn:microsoft.com/office/officeart/2005/8/layout/orgChart1"/>
    <dgm:cxn modelId="{F3F05671-94B1-43C0-A5A5-222AC95A36E1}" type="presParOf" srcId="{E917700E-EEB7-44F9-80FD-131F8ECB9F3E}" destId="{5EF5DC30-3703-4FCA-917A-0B620E87CA96}" srcOrd="6" destOrd="0" presId="urn:microsoft.com/office/officeart/2005/8/layout/orgChart1"/>
    <dgm:cxn modelId="{81B33B4B-C4B1-45C0-9045-54CD85841EBA}" type="presParOf" srcId="{E917700E-EEB7-44F9-80FD-131F8ECB9F3E}" destId="{86477E47-9A96-4ADA-823B-8F95F4B541A1}" srcOrd="7" destOrd="0" presId="urn:microsoft.com/office/officeart/2005/8/layout/orgChart1"/>
    <dgm:cxn modelId="{831E9681-8F0B-4CE0-AEBD-97FC743F9226}" type="presParOf" srcId="{86477E47-9A96-4ADA-823B-8F95F4B541A1}" destId="{714075EA-B3A0-4791-81C2-7BFA76BBAD4C}" srcOrd="0" destOrd="0" presId="urn:microsoft.com/office/officeart/2005/8/layout/orgChart1"/>
    <dgm:cxn modelId="{CAE64FA1-6339-45CB-A718-00C3717222A3}" type="presParOf" srcId="{714075EA-B3A0-4791-81C2-7BFA76BBAD4C}" destId="{AC0F555D-97CF-4393-99D5-EF87395C1294}" srcOrd="0" destOrd="0" presId="urn:microsoft.com/office/officeart/2005/8/layout/orgChart1"/>
    <dgm:cxn modelId="{BD35C1D0-B88C-4857-9E8C-70FCC6AD0616}" type="presParOf" srcId="{714075EA-B3A0-4791-81C2-7BFA76BBAD4C}" destId="{654B8237-69C5-40B1-ABA7-898BEA600788}" srcOrd="1" destOrd="0" presId="urn:microsoft.com/office/officeart/2005/8/layout/orgChart1"/>
    <dgm:cxn modelId="{F81884C3-EC07-4DC9-9BE7-EF267A3E1CA0}" type="presParOf" srcId="{86477E47-9A96-4ADA-823B-8F95F4B541A1}" destId="{E1F69EF0-DDC5-4E8E-8E48-73750149B974}" srcOrd="1" destOrd="0" presId="urn:microsoft.com/office/officeart/2005/8/layout/orgChart1"/>
    <dgm:cxn modelId="{C5013C3F-7D0F-4CB0-B79D-35817DE85612}" type="presParOf" srcId="{86477E47-9A96-4ADA-823B-8F95F4B541A1}" destId="{386BDF22-27B4-452B-9CC4-B3BF50EE1F75}" srcOrd="2" destOrd="0" presId="urn:microsoft.com/office/officeart/2005/8/layout/orgChart1"/>
    <dgm:cxn modelId="{E35D43E4-96FC-442A-B49A-6074A10FE243}" type="presParOf" srcId="{0B632ACA-6CEF-4266-8705-898BCA3AD634}" destId="{40E91F34-9E5A-42E0-BE3F-95F507CCFAB0}" srcOrd="2" destOrd="0" presId="urn:microsoft.com/office/officeart/2005/8/layout/orgChart1"/>
  </dgm:cxnLst>
  <dgm:bg/>
  <dgm:whole/>
</dgm:dataModel>
</file>

<file path=ppt/diagrams/data2.xml><?xml version="1.0" encoding="utf-8"?>
<dgm:dataModel xmlns:dgm="http://schemas.openxmlformats.org/drawingml/2006/diagram" xmlns:a="http://schemas.openxmlformats.org/drawingml/2006/main">
  <dgm:ptLst>
    <dgm:pt modelId="{B02FF8B6-7B7B-464A-9C8A-2DDCA9692183}" type="doc">
      <dgm:prSet loTypeId="urn:microsoft.com/office/officeart/2005/8/layout/process2" loCatId="process" qsTypeId="urn:microsoft.com/office/officeart/2005/8/quickstyle/simple1" qsCatId="simple" csTypeId="urn:microsoft.com/office/officeart/2005/8/colors/accent1_2" csCatId="accent1" phldr="1"/>
      <dgm:spPr/>
    </dgm:pt>
    <dgm:pt modelId="{A60E3180-6DCF-4CE3-8372-9D02392C5891}">
      <dgm:prSet phldrT="[Text]" custT="1"/>
      <dgm:spPr>
        <a:solidFill>
          <a:schemeClr val="accent1">
            <a:lumMod val="75000"/>
          </a:schemeClr>
        </a:solidFill>
      </dgm:spPr>
      <dgm:t>
        <a:bodyPr/>
        <a:lstStyle/>
        <a:p>
          <a:r>
            <a:rPr lang="en-US" sz="1600" b="1" dirty="0"/>
            <a:t>Level 1-"What to learn?" and "What to evaluate?"</a:t>
          </a:r>
        </a:p>
        <a:p>
          <a:r>
            <a:rPr lang="en-US" sz="1600" b="1" dirty="0"/>
            <a:t>Tool: Objective Function</a:t>
          </a:r>
        </a:p>
        <a:p>
          <a:r>
            <a:rPr lang="en-US" sz="1600" b="1" dirty="0"/>
            <a:t>Answer</a:t>
          </a:r>
          <a:r>
            <a:rPr lang="en-US" sz="1600" b="1" dirty="0" smtClean="0"/>
            <a:t>: Identify </a:t>
          </a:r>
          <a:r>
            <a:rPr lang="en-US" sz="1600" b="1" dirty="0"/>
            <a:t>Learning Targets</a:t>
          </a:r>
          <a:endParaRPr lang="el-GR" sz="1600" b="1" dirty="0"/>
        </a:p>
      </dgm:t>
    </dgm:pt>
    <dgm:pt modelId="{61B3BA3D-51B4-446A-A6BA-A11F4D23FDD8}" type="parTrans" cxnId="{8CC92DCD-3D86-485E-B064-8A94A2E01B26}">
      <dgm:prSet/>
      <dgm:spPr/>
      <dgm:t>
        <a:bodyPr/>
        <a:lstStyle/>
        <a:p>
          <a:endParaRPr lang="el-GR"/>
        </a:p>
      </dgm:t>
    </dgm:pt>
    <dgm:pt modelId="{B0BF846B-5C34-4B4E-8418-27878338886C}" type="sibTrans" cxnId="{8CC92DCD-3D86-485E-B064-8A94A2E01B26}">
      <dgm:prSet/>
      <dgm:spPr>
        <a:solidFill>
          <a:schemeClr val="accent1">
            <a:lumMod val="50000"/>
          </a:schemeClr>
        </a:solidFill>
      </dgm:spPr>
      <dgm:t>
        <a:bodyPr/>
        <a:lstStyle/>
        <a:p>
          <a:endParaRPr lang="el-GR"/>
        </a:p>
      </dgm:t>
    </dgm:pt>
    <dgm:pt modelId="{BCDC80F6-DCDB-4D99-A4D6-4CA507214FB4}">
      <dgm:prSet phldrT="[Text]" custT="1"/>
      <dgm:spPr>
        <a:solidFill>
          <a:schemeClr val="accent1">
            <a:lumMod val="75000"/>
          </a:schemeClr>
        </a:solidFill>
      </dgm:spPr>
      <dgm:t>
        <a:bodyPr/>
        <a:lstStyle/>
        <a:p>
          <a:r>
            <a:rPr lang="en-US" sz="1600" b="1" dirty="0"/>
            <a:t>Level 2-"How to learn?"</a:t>
          </a:r>
        </a:p>
        <a:p>
          <a:r>
            <a:rPr lang="en-US" sz="1600" b="1" dirty="0"/>
            <a:t>Answer</a:t>
          </a:r>
          <a:r>
            <a:rPr lang="en-US" sz="1600" b="1" dirty="0" smtClean="0"/>
            <a:t>: Learning Algorithm</a:t>
          </a:r>
          <a:endParaRPr lang="en-US" sz="1600" b="1" dirty="0"/>
        </a:p>
        <a:p>
          <a:r>
            <a:rPr lang="en-US" sz="1600" b="1" dirty="0" smtClean="0"/>
            <a:t>Tools: </a:t>
          </a:r>
          <a:r>
            <a:rPr lang="en-US" sz="1600" b="1" dirty="0" err="1" smtClean="0"/>
            <a:t>Probability,statistics,utility,optimization,computational</a:t>
          </a:r>
          <a:r>
            <a:rPr lang="en-US" sz="1600" b="1" dirty="0" smtClean="0"/>
            <a:t> </a:t>
          </a:r>
          <a:r>
            <a:rPr lang="en-US" sz="1600" b="1" dirty="0"/>
            <a:t>theory</a:t>
          </a:r>
        </a:p>
        <a:p>
          <a:endParaRPr lang="el-GR" sz="1200" dirty="0"/>
        </a:p>
      </dgm:t>
    </dgm:pt>
    <dgm:pt modelId="{53CA4B1B-3514-4972-AFE6-1630355265F9}" type="parTrans" cxnId="{6E56E1FF-01F0-4B75-83F8-44DCD2FF0AF4}">
      <dgm:prSet/>
      <dgm:spPr/>
      <dgm:t>
        <a:bodyPr/>
        <a:lstStyle/>
        <a:p>
          <a:endParaRPr lang="el-GR"/>
        </a:p>
      </dgm:t>
    </dgm:pt>
    <dgm:pt modelId="{5711CA4D-C47B-49A6-8CAB-FFC05C9D920A}" type="sibTrans" cxnId="{6E56E1FF-01F0-4B75-83F8-44DCD2FF0AF4}">
      <dgm:prSet/>
      <dgm:spPr>
        <a:solidFill>
          <a:schemeClr val="accent1">
            <a:lumMod val="50000"/>
          </a:schemeClr>
        </a:solidFill>
      </dgm:spPr>
      <dgm:t>
        <a:bodyPr/>
        <a:lstStyle/>
        <a:p>
          <a:endParaRPr lang="el-GR"/>
        </a:p>
      </dgm:t>
    </dgm:pt>
    <dgm:pt modelId="{29ECDC78-D5DC-470F-91EB-743882C931EB}">
      <dgm:prSet phldrT="[Text]" custT="1"/>
      <dgm:spPr>
        <a:solidFill>
          <a:schemeClr val="accent1">
            <a:lumMod val="75000"/>
          </a:schemeClr>
        </a:solidFill>
      </dgm:spPr>
      <dgm:t>
        <a:bodyPr/>
        <a:lstStyle/>
        <a:p>
          <a:r>
            <a:rPr lang="en-US" sz="1600" b="1" dirty="0"/>
            <a:t>Level 3-"What to adjust?"</a:t>
          </a:r>
        </a:p>
        <a:p>
          <a:r>
            <a:rPr lang="en-US" sz="1600" b="1" dirty="0"/>
            <a:t>Answer</a:t>
          </a:r>
          <a:r>
            <a:rPr lang="en-US" sz="1600" b="1" dirty="0" smtClean="0"/>
            <a:t>: Evaluation </a:t>
          </a:r>
          <a:r>
            <a:rPr lang="en-US" sz="1600" b="1" dirty="0"/>
            <a:t>Measure</a:t>
          </a:r>
        </a:p>
        <a:p>
          <a:r>
            <a:rPr lang="en-US" sz="1600" b="1" dirty="0"/>
            <a:t>Tool</a:t>
          </a:r>
          <a:r>
            <a:rPr lang="en-US" sz="1600" b="1" dirty="0" smtClean="0"/>
            <a:t>: Adjusting </a:t>
          </a:r>
          <a:r>
            <a:rPr lang="en-US" sz="1600" b="1" dirty="0"/>
            <a:t>the components of the machine</a:t>
          </a:r>
          <a:endParaRPr lang="el-GR" sz="1600" b="1" dirty="0"/>
        </a:p>
      </dgm:t>
    </dgm:pt>
    <dgm:pt modelId="{A485B535-E9FA-48A6-A3BC-3D26800626A2}" type="parTrans" cxnId="{87FB2DD7-ED55-434E-A094-1AC589426E06}">
      <dgm:prSet/>
      <dgm:spPr/>
      <dgm:t>
        <a:bodyPr/>
        <a:lstStyle/>
        <a:p>
          <a:endParaRPr lang="el-GR"/>
        </a:p>
      </dgm:t>
    </dgm:pt>
    <dgm:pt modelId="{13396C5E-739C-4C99-9E8C-03D9AD8BF2A3}" type="sibTrans" cxnId="{87FB2DD7-ED55-434E-A094-1AC589426E06}">
      <dgm:prSet/>
      <dgm:spPr/>
      <dgm:t>
        <a:bodyPr/>
        <a:lstStyle/>
        <a:p>
          <a:endParaRPr lang="el-GR"/>
        </a:p>
      </dgm:t>
    </dgm:pt>
    <dgm:pt modelId="{09A8F363-03FC-4DE5-8089-7312CABD856A}" type="pres">
      <dgm:prSet presAssocID="{B02FF8B6-7B7B-464A-9C8A-2DDCA9692183}" presName="linearFlow" presStyleCnt="0">
        <dgm:presLayoutVars>
          <dgm:resizeHandles val="exact"/>
        </dgm:presLayoutVars>
      </dgm:prSet>
      <dgm:spPr/>
    </dgm:pt>
    <dgm:pt modelId="{97A646CA-82FB-4310-93DE-A53E3C9DD890}" type="pres">
      <dgm:prSet presAssocID="{A60E3180-6DCF-4CE3-8372-9D02392C5891}" presName="node" presStyleLbl="node1" presStyleIdx="0" presStyleCnt="3" custScaleX="294645">
        <dgm:presLayoutVars>
          <dgm:bulletEnabled val="1"/>
        </dgm:presLayoutVars>
      </dgm:prSet>
      <dgm:spPr/>
      <dgm:t>
        <a:bodyPr/>
        <a:lstStyle/>
        <a:p>
          <a:endParaRPr lang="el-GR"/>
        </a:p>
      </dgm:t>
    </dgm:pt>
    <dgm:pt modelId="{3165F7AD-0266-4E43-8A79-37FA1F74A1A3}" type="pres">
      <dgm:prSet presAssocID="{B0BF846B-5C34-4B4E-8418-27878338886C}" presName="sibTrans" presStyleLbl="sibTrans2D1" presStyleIdx="0" presStyleCnt="2"/>
      <dgm:spPr/>
      <dgm:t>
        <a:bodyPr/>
        <a:lstStyle/>
        <a:p>
          <a:endParaRPr lang="el-GR"/>
        </a:p>
      </dgm:t>
    </dgm:pt>
    <dgm:pt modelId="{7DAB9988-F9A2-4299-BA47-CA7D661DBB16}" type="pres">
      <dgm:prSet presAssocID="{B0BF846B-5C34-4B4E-8418-27878338886C}" presName="connectorText" presStyleLbl="sibTrans2D1" presStyleIdx="0" presStyleCnt="2"/>
      <dgm:spPr/>
      <dgm:t>
        <a:bodyPr/>
        <a:lstStyle/>
        <a:p>
          <a:endParaRPr lang="el-GR"/>
        </a:p>
      </dgm:t>
    </dgm:pt>
    <dgm:pt modelId="{DD472E86-5B21-42D4-8D72-0CB6926CBED5}" type="pres">
      <dgm:prSet presAssocID="{BCDC80F6-DCDB-4D99-A4D6-4CA507214FB4}" presName="node" presStyleLbl="node1" presStyleIdx="1" presStyleCnt="3" custScaleX="275381">
        <dgm:presLayoutVars>
          <dgm:bulletEnabled val="1"/>
        </dgm:presLayoutVars>
      </dgm:prSet>
      <dgm:spPr/>
      <dgm:t>
        <a:bodyPr/>
        <a:lstStyle/>
        <a:p>
          <a:endParaRPr lang="el-GR"/>
        </a:p>
      </dgm:t>
    </dgm:pt>
    <dgm:pt modelId="{4804A5CD-8F4D-4C75-A569-75F9C6919ED7}" type="pres">
      <dgm:prSet presAssocID="{5711CA4D-C47B-49A6-8CAB-FFC05C9D920A}" presName="sibTrans" presStyleLbl="sibTrans2D1" presStyleIdx="1" presStyleCnt="2"/>
      <dgm:spPr/>
      <dgm:t>
        <a:bodyPr/>
        <a:lstStyle/>
        <a:p>
          <a:endParaRPr lang="el-GR"/>
        </a:p>
      </dgm:t>
    </dgm:pt>
    <dgm:pt modelId="{88B0281E-B0F8-4644-8740-A4ADD8DCCB3A}" type="pres">
      <dgm:prSet presAssocID="{5711CA4D-C47B-49A6-8CAB-FFC05C9D920A}" presName="connectorText" presStyleLbl="sibTrans2D1" presStyleIdx="1" presStyleCnt="2"/>
      <dgm:spPr/>
      <dgm:t>
        <a:bodyPr/>
        <a:lstStyle/>
        <a:p>
          <a:endParaRPr lang="el-GR"/>
        </a:p>
      </dgm:t>
    </dgm:pt>
    <dgm:pt modelId="{330476CE-354D-4FDD-A00A-0374400CBD8A}" type="pres">
      <dgm:prSet presAssocID="{29ECDC78-D5DC-470F-91EB-743882C931EB}" presName="node" presStyleLbl="node1" presStyleIdx="2" presStyleCnt="3" custScaleX="265749">
        <dgm:presLayoutVars>
          <dgm:bulletEnabled val="1"/>
        </dgm:presLayoutVars>
      </dgm:prSet>
      <dgm:spPr/>
      <dgm:t>
        <a:bodyPr/>
        <a:lstStyle/>
        <a:p>
          <a:endParaRPr lang="el-GR"/>
        </a:p>
      </dgm:t>
    </dgm:pt>
  </dgm:ptLst>
  <dgm:cxnLst>
    <dgm:cxn modelId="{057BD6BB-8A16-4D00-B9C0-F4FBF23D29AA}" type="presOf" srcId="{A60E3180-6DCF-4CE3-8372-9D02392C5891}" destId="{97A646CA-82FB-4310-93DE-A53E3C9DD890}" srcOrd="0" destOrd="0" presId="urn:microsoft.com/office/officeart/2005/8/layout/process2"/>
    <dgm:cxn modelId="{D70F0B20-03F8-4CD2-9356-AB1E9A16A786}" type="presOf" srcId="{B02FF8B6-7B7B-464A-9C8A-2DDCA9692183}" destId="{09A8F363-03FC-4DE5-8089-7312CABD856A}" srcOrd="0" destOrd="0" presId="urn:microsoft.com/office/officeart/2005/8/layout/process2"/>
    <dgm:cxn modelId="{8CCA3529-0FF3-44BB-9B81-24A1E28A748F}" type="presOf" srcId="{29ECDC78-D5DC-470F-91EB-743882C931EB}" destId="{330476CE-354D-4FDD-A00A-0374400CBD8A}" srcOrd="0" destOrd="0" presId="urn:microsoft.com/office/officeart/2005/8/layout/process2"/>
    <dgm:cxn modelId="{6E56E1FF-01F0-4B75-83F8-44DCD2FF0AF4}" srcId="{B02FF8B6-7B7B-464A-9C8A-2DDCA9692183}" destId="{BCDC80F6-DCDB-4D99-A4D6-4CA507214FB4}" srcOrd="1" destOrd="0" parTransId="{53CA4B1B-3514-4972-AFE6-1630355265F9}" sibTransId="{5711CA4D-C47B-49A6-8CAB-FFC05C9D920A}"/>
    <dgm:cxn modelId="{37979D08-D0C3-4AB8-8BAB-EF9041F1AB25}" type="presOf" srcId="{5711CA4D-C47B-49A6-8CAB-FFC05C9D920A}" destId="{4804A5CD-8F4D-4C75-A569-75F9C6919ED7}" srcOrd="0" destOrd="0" presId="urn:microsoft.com/office/officeart/2005/8/layout/process2"/>
    <dgm:cxn modelId="{5A611F5C-8EAE-4360-972A-DE3E3B8039C9}" type="presOf" srcId="{5711CA4D-C47B-49A6-8CAB-FFC05C9D920A}" destId="{88B0281E-B0F8-4644-8740-A4ADD8DCCB3A}" srcOrd="1" destOrd="0" presId="urn:microsoft.com/office/officeart/2005/8/layout/process2"/>
    <dgm:cxn modelId="{9A965531-6CC4-4CD5-A6F7-224164870673}" type="presOf" srcId="{B0BF846B-5C34-4B4E-8418-27878338886C}" destId="{7DAB9988-F9A2-4299-BA47-CA7D661DBB16}" srcOrd="1" destOrd="0" presId="urn:microsoft.com/office/officeart/2005/8/layout/process2"/>
    <dgm:cxn modelId="{A638F379-2BB2-4D87-937C-6E19BB9C45F6}" type="presOf" srcId="{BCDC80F6-DCDB-4D99-A4D6-4CA507214FB4}" destId="{DD472E86-5B21-42D4-8D72-0CB6926CBED5}" srcOrd="0" destOrd="0" presId="urn:microsoft.com/office/officeart/2005/8/layout/process2"/>
    <dgm:cxn modelId="{8CC92DCD-3D86-485E-B064-8A94A2E01B26}" srcId="{B02FF8B6-7B7B-464A-9C8A-2DDCA9692183}" destId="{A60E3180-6DCF-4CE3-8372-9D02392C5891}" srcOrd="0" destOrd="0" parTransId="{61B3BA3D-51B4-446A-A6BA-A11F4D23FDD8}" sibTransId="{B0BF846B-5C34-4B4E-8418-27878338886C}"/>
    <dgm:cxn modelId="{87FB2DD7-ED55-434E-A094-1AC589426E06}" srcId="{B02FF8B6-7B7B-464A-9C8A-2DDCA9692183}" destId="{29ECDC78-D5DC-470F-91EB-743882C931EB}" srcOrd="2" destOrd="0" parTransId="{A485B535-E9FA-48A6-A3BC-3D26800626A2}" sibTransId="{13396C5E-739C-4C99-9E8C-03D9AD8BF2A3}"/>
    <dgm:cxn modelId="{DCE97D61-F742-4FC8-AAE1-FC070C21AB9E}" type="presOf" srcId="{B0BF846B-5C34-4B4E-8418-27878338886C}" destId="{3165F7AD-0266-4E43-8A79-37FA1F74A1A3}" srcOrd="0" destOrd="0" presId="urn:microsoft.com/office/officeart/2005/8/layout/process2"/>
    <dgm:cxn modelId="{29DCED90-A2AA-44D4-8D5C-52295E54C64F}" type="presParOf" srcId="{09A8F363-03FC-4DE5-8089-7312CABD856A}" destId="{97A646CA-82FB-4310-93DE-A53E3C9DD890}" srcOrd="0" destOrd="0" presId="urn:microsoft.com/office/officeart/2005/8/layout/process2"/>
    <dgm:cxn modelId="{30168C09-4928-46A9-BA67-A124407C9875}" type="presParOf" srcId="{09A8F363-03FC-4DE5-8089-7312CABD856A}" destId="{3165F7AD-0266-4E43-8A79-37FA1F74A1A3}" srcOrd="1" destOrd="0" presId="urn:microsoft.com/office/officeart/2005/8/layout/process2"/>
    <dgm:cxn modelId="{A0425BD3-21AE-4D0F-96CC-C8C9065F04CF}" type="presParOf" srcId="{3165F7AD-0266-4E43-8A79-37FA1F74A1A3}" destId="{7DAB9988-F9A2-4299-BA47-CA7D661DBB16}" srcOrd="0" destOrd="0" presId="urn:microsoft.com/office/officeart/2005/8/layout/process2"/>
    <dgm:cxn modelId="{58081DA1-F6DD-4090-8C5B-CDAD7A8426B6}" type="presParOf" srcId="{09A8F363-03FC-4DE5-8089-7312CABD856A}" destId="{DD472E86-5B21-42D4-8D72-0CB6926CBED5}" srcOrd="2" destOrd="0" presId="urn:microsoft.com/office/officeart/2005/8/layout/process2"/>
    <dgm:cxn modelId="{DF9DFC3E-14B3-4074-9D42-E2AB4374016B}" type="presParOf" srcId="{09A8F363-03FC-4DE5-8089-7312CABD856A}" destId="{4804A5CD-8F4D-4C75-A569-75F9C6919ED7}" srcOrd="3" destOrd="0" presId="urn:microsoft.com/office/officeart/2005/8/layout/process2"/>
    <dgm:cxn modelId="{9179D7C7-847A-4213-8533-D683EAAEA58D}" type="presParOf" srcId="{4804A5CD-8F4D-4C75-A569-75F9C6919ED7}" destId="{88B0281E-B0F8-4644-8740-A4ADD8DCCB3A}" srcOrd="0" destOrd="0" presId="urn:microsoft.com/office/officeart/2005/8/layout/process2"/>
    <dgm:cxn modelId="{0C2CD73F-D959-4E97-8CE5-5F2653A27E09}" type="presParOf" srcId="{09A8F363-03FC-4DE5-8089-7312CABD856A}" destId="{330476CE-354D-4FDD-A00A-0374400CBD8A}" srcOrd="4"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DB4E7E0-2B5B-4B82-A222-34AB7A82EA61}" type="datetimeFigureOut">
              <a:rPr lang="el-GR" smtClean="0"/>
              <a:pPr/>
              <a:t>30/6/2017</a:t>
            </a:fld>
            <a:endParaRPr lang="el-G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l-G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7F533D7-2A79-46B3-A67D-EA941DF3AA10}"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B4E7E0-2B5B-4B82-A222-34AB7A82EA61}" type="datetimeFigureOut">
              <a:rPr lang="el-GR" smtClean="0"/>
              <a:pPr/>
              <a:t>30/6/2017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7F533D7-2A79-46B3-A67D-EA941DF3AA10}"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B4E7E0-2B5B-4B82-A222-34AB7A82EA61}" type="datetimeFigureOut">
              <a:rPr lang="el-GR" smtClean="0"/>
              <a:pPr/>
              <a:t>30/6/2017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7F533D7-2A79-46B3-A67D-EA941DF3AA10}"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DB4E7E0-2B5B-4B82-A222-34AB7A82EA61}" type="datetimeFigureOut">
              <a:rPr lang="el-GR" smtClean="0"/>
              <a:pPr/>
              <a:t>30/6/2017</a:t>
            </a:fld>
            <a:endParaRPr lang="el-GR"/>
          </a:p>
        </p:txBody>
      </p:sp>
      <p:sp>
        <p:nvSpPr>
          <p:cNvPr id="5" name="Footer Placeholder 4"/>
          <p:cNvSpPr>
            <a:spLocks noGrp="1"/>
          </p:cNvSpPr>
          <p:nvPr>
            <p:ph type="ftr" sz="quarter" idx="11"/>
          </p:nvPr>
        </p:nvSpPr>
        <p:spPr>
          <a:xfrm>
            <a:off x="457200" y="6480969"/>
            <a:ext cx="4260056" cy="300831"/>
          </a:xfrm>
        </p:spPr>
        <p:txBody>
          <a:bodyPr/>
          <a:lstStyle/>
          <a:p>
            <a:endParaRPr lang="el-GR"/>
          </a:p>
        </p:txBody>
      </p:sp>
      <p:sp>
        <p:nvSpPr>
          <p:cNvPr id="6" name="Slide Number Placeholder 5"/>
          <p:cNvSpPr>
            <a:spLocks noGrp="1"/>
          </p:cNvSpPr>
          <p:nvPr>
            <p:ph type="sldNum" sz="quarter" idx="12"/>
          </p:nvPr>
        </p:nvSpPr>
        <p:spPr/>
        <p:txBody>
          <a:bodyPr/>
          <a:lstStyle/>
          <a:p>
            <a:fld id="{47F533D7-2A79-46B3-A67D-EA941DF3AA10}"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DB4E7E0-2B5B-4B82-A222-34AB7A82EA61}" type="datetimeFigureOut">
              <a:rPr lang="el-GR" smtClean="0"/>
              <a:pPr/>
              <a:t>30/6/2017</a:t>
            </a:fld>
            <a:endParaRPr lang="el-GR"/>
          </a:p>
        </p:txBody>
      </p:sp>
      <p:sp>
        <p:nvSpPr>
          <p:cNvPr id="5" name="Footer Placeholder 4"/>
          <p:cNvSpPr>
            <a:spLocks noGrp="1"/>
          </p:cNvSpPr>
          <p:nvPr>
            <p:ph type="ftr" sz="quarter" idx="11"/>
          </p:nvPr>
        </p:nvSpPr>
        <p:spPr>
          <a:xfrm>
            <a:off x="2619376" y="6480969"/>
            <a:ext cx="4260056" cy="300831"/>
          </a:xfrm>
        </p:spPr>
        <p:txBody>
          <a:bodyPr/>
          <a:lstStyle/>
          <a:p>
            <a:endParaRPr lang="el-GR"/>
          </a:p>
        </p:txBody>
      </p:sp>
      <p:sp>
        <p:nvSpPr>
          <p:cNvPr id="6" name="Slide Number Placeholder 5"/>
          <p:cNvSpPr>
            <a:spLocks noGrp="1"/>
          </p:cNvSpPr>
          <p:nvPr>
            <p:ph type="sldNum" sz="quarter" idx="12"/>
          </p:nvPr>
        </p:nvSpPr>
        <p:spPr>
          <a:xfrm>
            <a:off x="8451056" y="809624"/>
            <a:ext cx="502920" cy="300831"/>
          </a:xfrm>
        </p:spPr>
        <p:txBody>
          <a:bodyPr/>
          <a:lstStyle/>
          <a:p>
            <a:fld id="{47F533D7-2A79-46B3-A67D-EA941DF3AA10}" type="slidenum">
              <a:rPr lang="el-GR" smtClean="0"/>
              <a:pPr/>
              <a:t>‹#›</a:t>
            </a:fld>
            <a:endParaRPr lang="el-GR"/>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DB4E7E0-2B5B-4B82-A222-34AB7A82EA61}" type="datetimeFigureOut">
              <a:rPr lang="el-GR" smtClean="0"/>
              <a:pPr/>
              <a:t>30/6/2017</a:t>
            </a:fld>
            <a:endParaRPr lang="el-GR"/>
          </a:p>
        </p:txBody>
      </p:sp>
      <p:sp>
        <p:nvSpPr>
          <p:cNvPr id="6" name="Footer Placeholder 5"/>
          <p:cNvSpPr>
            <a:spLocks noGrp="1"/>
          </p:cNvSpPr>
          <p:nvPr>
            <p:ph type="ftr" sz="quarter" idx="11"/>
          </p:nvPr>
        </p:nvSpPr>
        <p:spPr>
          <a:xfrm>
            <a:off x="457200" y="6480969"/>
            <a:ext cx="4260056" cy="301752"/>
          </a:xfrm>
        </p:spPr>
        <p:txBody>
          <a:bodyPr/>
          <a:lstStyle/>
          <a:p>
            <a:endParaRPr lang="el-GR"/>
          </a:p>
        </p:txBody>
      </p:sp>
      <p:sp>
        <p:nvSpPr>
          <p:cNvPr id="7" name="Slide Number Placeholder 6"/>
          <p:cNvSpPr>
            <a:spLocks noGrp="1"/>
          </p:cNvSpPr>
          <p:nvPr>
            <p:ph type="sldNum" sz="quarter" idx="12"/>
          </p:nvPr>
        </p:nvSpPr>
        <p:spPr>
          <a:xfrm>
            <a:off x="7589520" y="6480969"/>
            <a:ext cx="502920" cy="301752"/>
          </a:xfrm>
        </p:spPr>
        <p:txBody>
          <a:bodyPr/>
          <a:lstStyle/>
          <a:p>
            <a:fld id="{47F533D7-2A79-46B3-A67D-EA941DF3AA10}"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DB4E7E0-2B5B-4B82-A222-34AB7A82EA61}" type="datetimeFigureOut">
              <a:rPr lang="el-GR" smtClean="0"/>
              <a:pPr/>
              <a:t>30/6/2017</a:t>
            </a:fld>
            <a:endParaRPr lang="el-GR"/>
          </a:p>
        </p:txBody>
      </p:sp>
      <p:sp>
        <p:nvSpPr>
          <p:cNvPr id="8" name="Footer Placeholder 7"/>
          <p:cNvSpPr>
            <a:spLocks noGrp="1"/>
          </p:cNvSpPr>
          <p:nvPr>
            <p:ph type="ftr" sz="quarter" idx="11"/>
          </p:nvPr>
        </p:nvSpPr>
        <p:spPr>
          <a:xfrm>
            <a:off x="457200" y="6480969"/>
            <a:ext cx="4261104" cy="301752"/>
          </a:xfrm>
        </p:spPr>
        <p:txBody>
          <a:bodyPr/>
          <a:lstStyle/>
          <a:p>
            <a:endParaRPr lang="el-GR"/>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7F533D7-2A79-46B3-A67D-EA941DF3AA10}"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B4E7E0-2B5B-4B82-A222-34AB7A82EA61}" type="datetimeFigureOut">
              <a:rPr lang="el-GR" smtClean="0"/>
              <a:pPr/>
              <a:t>30/6/2017</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47F533D7-2A79-46B3-A67D-EA941DF3AA10}"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DB4E7E0-2B5B-4B82-A222-34AB7A82EA61}" type="datetimeFigureOut">
              <a:rPr lang="el-GR" smtClean="0"/>
              <a:pPr/>
              <a:t>30/6/2017</a:t>
            </a:fld>
            <a:endParaRPr lang="el-GR"/>
          </a:p>
        </p:txBody>
      </p:sp>
      <p:sp>
        <p:nvSpPr>
          <p:cNvPr id="3" name="Footer Placeholder 2"/>
          <p:cNvSpPr>
            <a:spLocks noGrp="1"/>
          </p:cNvSpPr>
          <p:nvPr>
            <p:ph type="ftr" sz="quarter" idx="11"/>
          </p:nvPr>
        </p:nvSpPr>
        <p:spPr>
          <a:xfrm>
            <a:off x="457200" y="6481890"/>
            <a:ext cx="4260056" cy="300831"/>
          </a:xfrm>
        </p:spPr>
        <p:txBody>
          <a:bodyPr/>
          <a:lstStyle/>
          <a:p>
            <a:endParaRPr lang="el-GR"/>
          </a:p>
        </p:txBody>
      </p:sp>
      <p:sp>
        <p:nvSpPr>
          <p:cNvPr id="4" name="Slide Number Placeholder 3"/>
          <p:cNvSpPr>
            <a:spLocks noGrp="1"/>
          </p:cNvSpPr>
          <p:nvPr>
            <p:ph type="sldNum" sz="quarter" idx="12"/>
          </p:nvPr>
        </p:nvSpPr>
        <p:spPr>
          <a:xfrm>
            <a:off x="7589520" y="6480969"/>
            <a:ext cx="502920" cy="301752"/>
          </a:xfrm>
        </p:spPr>
        <p:txBody>
          <a:bodyPr/>
          <a:lstStyle/>
          <a:p>
            <a:fld id="{47F533D7-2A79-46B3-A67D-EA941DF3AA10}"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DB4E7E0-2B5B-4B82-A222-34AB7A82EA61}" type="datetimeFigureOut">
              <a:rPr lang="el-GR" smtClean="0"/>
              <a:pPr/>
              <a:t>30/6/2017</a:t>
            </a:fld>
            <a:endParaRPr lang="el-GR"/>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l-GR"/>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7F533D7-2A79-46B3-A67D-EA941DF3AA10}"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DB4E7E0-2B5B-4B82-A222-34AB7A82EA61}" type="datetimeFigureOut">
              <a:rPr lang="el-GR" smtClean="0"/>
              <a:pPr/>
              <a:t>30/6/2017</a:t>
            </a:fld>
            <a:endParaRPr lang="el-G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l-G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7F533D7-2A79-46B3-A67D-EA941DF3AA10}"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DB4E7E0-2B5B-4B82-A222-34AB7A82EA61}" type="datetimeFigureOut">
              <a:rPr lang="el-GR" smtClean="0"/>
              <a:pPr/>
              <a:t>30/6/2017</a:t>
            </a:fld>
            <a:endParaRPr lang="el-G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l-G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7F533D7-2A79-46B3-A67D-EA941DF3AA10}" type="slidenum">
              <a:rPr lang="el-GR" smtClean="0"/>
              <a:pPr/>
              <a:t>‹#›</a:t>
            </a:fld>
            <a:endParaRPr lang="el-G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 Id="rId9" Type="http://schemas.openxmlformats.org/officeDocument/2006/relationships/oleObject" Target="../embeddings/oleObject3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45.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47.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53.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5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8"/>
            <a:ext cx="8062912" cy="2152646"/>
          </a:xfrm>
        </p:spPr>
        <p:txBody>
          <a:bodyPr>
            <a:noAutofit/>
          </a:bodyPr>
          <a:lstStyle/>
          <a:p>
            <a:r>
              <a:rPr lang="en-US" sz="3600" dirty="0" smtClean="0"/>
              <a:t>Information Theory’s Relation and Application to Machine Learning</a:t>
            </a:r>
            <a:endParaRPr lang="el-GR" sz="3600" dirty="0"/>
          </a:p>
        </p:txBody>
      </p:sp>
      <p:sp>
        <p:nvSpPr>
          <p:cNvPr id="3" name="Subtitle 2"/>
          <p:cNvSpPr>
            <a:spLocks noGrp="1"/>
          </p:cNvSpPr>
          <p:nvPr>
            <p:ph type="subTitle" idx="1"/>
          </p:nvPr>
        </p:nvSpPr>
        <p:spPr>
          <a:xfrm>
            <a:off x="500034" y="4500570"/>
            <a:ext cx="8062912" cy="1752600"/>
          </a:xfrm>
        </p:spPr>
        <p:txBody>
          <a:bodyPr>
            <a:normAutofit fontScale="92500" lnSpcReduction="10000"/>
          </a:bodyPr>
          <a:lstStyle/>
          <a:p>
            <a:r>
              <a:rPr lang="en-US" b="1" dirty="0" err="1"/>
              <a:t>Dimitriadis</a:t>
            </a:r>
            <a:r>
              <a:rPr lang="en-US" b="1" dirty="0"/>
              <a:t> </a:t>
            </a:r>
            <a:r>
              <a:rPr lang="en-US" b="1" dirty="0" err="1"/>
              <a:t>Spyridon</a:t>
            </a:r>
            <a:endParaRPr lang="el-GR" b="1" dirty="0"/>
          </a:p>
          <a:p>
            <a:r>
              <a:rPr lang="en-US" b="1" dirty="0" err="1"/>
              <a:t>Kofterou</a:t>
            </a:r>
            <a:r>
              <a:rPr lang="en-US" b="1" dirty="0"/>
              <a:t> Maria</a:t>
            </a:r>
            <a:endParaRPr lang="el-GR" b="1" dirty="0"/>
          </a:p>
          <a:p>
            <a:r>
              <a:rPr lang="en-US" b="1" dirty="0"/>
              <a:t>Supervisor Professor: Antoniou </a:t>
            </a:r>
            <a:r>
              <a:rPr lang="en-US" b="1" dirty="0" err="1"/>
              <a:t>Ioannis</a:t>
            </a:r>
            <a:endParaRPr lang="el-GR" b="1" dirty="0"/>
          </a:p>
          <a:p>
            <a:r>
              <a:rPr lang="en-US" dirty="0"/>
              <a:t> </a:t>
            </a:r>
            <a:endParaRPr lang="el-GR" dirty="0"/>
          </a:p>
          <a:p>
            <a:endParaRPr lang="el-GR" dirty="0"/>
          </a:p>
        </p:txBody>
      </p:sp>
      <p:sp>
        <p:nvSpPr>
          <p:cNvPr id="23553" name="Rectangle 1"/>
          <p:cNvSpPr>
            <a:spLocks noChangeArrowheads="1"/>
          </p:cNvSpPr>
          <p:nvPr/>
        </p:nvSpPr>
        <p:spPr bwMode="auto">
          <a:xfrm>
            <a:off x="1785918" y="3000372"/>
            <a:ext cx="735808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1">
                    <a:lumMod val="75000"/>
                  </a:schemeClr>
                </a:solidFill>
                <a:effectLst/>
                <a:latin typeface="+mj-lt"/>
                <a:ea typeface="Times New Roman" pitchFamily="18" charset="0"/>
                <a:cs typeface="Times New Roman" pitchFamily="18" charset="0"/>
              </a:rPr>
              <a:t>A Theoretical Approach and Implementation</a:t>
            </a:r>
            <a:endParaRPr kumimoji="0" lang="en-US" sz="2000" b="0" i="0" u="none" strike="noStrike" cap="none" normalizeH="0" baseline="0" dirty="0" smtClean="0">
              <a:ln>
                <a:noFill/>
              </a:ln>
              <a:solidFill>
                <a:schemeClr val="accent1">
                  <a:lumMod val="75000"/>
                </a:schemeClr>
              </a:solidFill>
              <a:effectLst/>
              <a:latin typeface="+mj-lt"/>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Second Question</a:t>
            </a:r>
            <a:endParaRPr lang="el-GR" dirty="0"/>
          </a:p>
        </p:txBody>
      </p:sp>
      <p:sp>
        <p:nvSpPr>
          <p:cNvPr id="3" name="Content Placeholder 2"/>
          <p:cNvSpPr>
            <a:spLocks noGrp="1"/>
          </p:cNvSpPr>
          <p:nvPr>
            <p:ph idx="1"/>
          </p:nvPr>
        </p:nvSpPr>
        <p:spPr>
          <a:xfrm>
            <a:off x="457200" y="1214422"/>
            <a:ext cx="8229600" cy="5240386"/>
          </a:xfrm>
        </p:spPr>
        <p:txBody>
          <a:bodyPr>
            <a:normAutofit/>
          </a:bodyPr>
          <a:lstStyle/>
          <a:p>
            <a:pPr lvl="0">
              <a:buNone/>
            </a:pPr>
            <a:r>
              <a:rPr lang="en-US" sz="2400" b="1" dirty="0" smtClean="0"/>
              <a:t>Q:</a:t>
            </a:r>
            <a:r>
              <a:rPr lang="en-US" sz="2400" dirty="0" smtClean="0"/>
              <a:t>What are the relations between information learning criteria and empirical learning criteria, and the advantages and limitations in using information learning criteria?</a:t>
            </a:r>
            <a:endParaRPr lang="el-GR" sz="2400" dirty="0" smtClean="0"/>
          </a:p>
          <a:p>
            <a:pPr>
              <a:buNone/>
            </a:pPr>
            <a:endParaRPr lang="en-US" sz="2400" b="1" dirty="0" smtClean="0"/>
          </a:p>
          <a:p>
            <a:pPr>
              <a:buNone/>
            </a:pPr>
            <a:r>
              <a:rPr lang="en-US" sz="2400" b="1" dirty="0" smtClean="0"/>
              <a:t>A:</a:t>
            </a:r>
            <a:r>
              <a:rPr lang="en-US" sz="2400" dirty="0" smtClean="0"/>
              <a:t>Zellner proved that </a:t>
            </a:r>
            <a:r>
              <a:rPr lang="en-US" sz="2400" b="1" dirty="0" smtClean="0"/>
              <a:t>Bayesian theorem can be derived from the optimal information processing rule </a:t>
            </a:r>
            <a:r>
              <a:rPr lang="en-US" sz="2400" dirty="0" smtClean="0"/>
              <a:t>=</a:t>
            </a:r>
            <a:r>
              <a:rPr lang="en-US" sz="2400" b="1" dirty="0" smtClean="0"/>
              <a:t> </a:t>
            </a:r>
            <a:r>
              <a:rPr lang="en-US" sz="2400" dirty="0" smtClean="0"/>
              <a:t>the roots of Bayesian theory lay on information and optimization concepts. </a:t>
            </a:r>
          </a:p>
          <a:p>
            <a:pPr>
              <a:buNone/>
            </a:pPr>
            <a:r>
              <a:rPr lang="en-US" sz="2400" dirty="0" smtClean="0"/>
              <a:t>	Principe and his collaborators proposed </a:t>
            </a:r>
            <a:r>
              <a:rPr lang="en-US" sz="2400" b="1" dirty="0" smtClean="0"/>
              <a:t>Information Theoretical Learning (ITL) </a:t>
            </a:r>
            <a:r>
              <a:rPr lang="en-US" sz="2400" dirty="0" smtClean="0"/>
              <a:t>as a generic learning target in machine learning.</a:t>
            </a:r>
            <a:endParaRPr lang="el-GR"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Classification</a:t>
            </a:r>
            <a:endParaRPr lang="el-GR" dirty="0"/>
          </a:p>
        </p:txBody>
      </p:sp>
      <p:sp>
        <p:nvSpPr>
          <p:cNvPr id="3" name="Content Placeholder 2"/>
          <p:cNvSpPr>
            <a:spLocks noGrp="1"/>
          </p:cNvSpPr>
          <p:nvPr>
            <p:ph idx="1"/>
          </p:nvPr>
        </p:nvSpPr>
        <p:spPr>
          <a:xfrm>
            <a:off x="457200" y="1142984"/>
            <a:ext cx="8229600" cy="5311824"/>
          </a:xfrm>
        </p:spPr>
        <p:txBody>
          <a:bodyPr>
            <a:normAutofit fontScale="70000" lnSpcReduction="20000"/>
          </a:bodyPr>
          <a:lstStyle/>
          <a:p>
            <a:r>
              <a:rPr lang="en-US" dirty="0" smtClean="0"/>
              <a:t>The problem of identifying to which of a set of categories a new observation belongs, on the basis of a training set of data containing observations whose category membership is</a:t>
            </a:r>
            <a:r>
              <a:rPr lang="en-US" b="1" dirty="0" smtClean="0"/>
              <a:t> known</a:t>
            </a:r>
            <a:r>
              <a:rPr lang="en-US" dirty="0" smtClean="0"/>
              <a:t>.</a:t>
            </a:r>
          </a:p>
          <a:p>
            <a:r>
              <a:rPr lang="en-US" dirty="0" smtClean="0"/>
              <a:t>Individual observations are analyzed into a set of quantifiable properties, known as </a:t>
            </a:r>
            <a:r>
              <a:rPr lang="en-US" b="1" dirty="0" smtClean="0"/>
              <a:t>features</a:t>
            </a:r>
            <a:r>
              <a:rPr lang="en-US" dirty="0" smtClean="0"/>
              <a:t>.</a:t>
            </a:r>
          </a:p>
          <a:p>
            <a:r>
              <a:rPr lang="en-US" dirty="0" smtClean="0"/>
              <a:t>Extracting the right features according to categories distinction is crucial.</a:t>
            </a:r>
          </a:p>
          <a:p>
            <a:r>
              <a:rPr lang="en-US" b="1" dirty="0" smtClean="0"/>
              <a:t>Principle Component Analysis (PCA) </a:t>
            </a:r>
            <a:r>
              <a:rPr lang="en-US" dirty="0" smtClean="0"/>
              <a:t>based on cross- entropies as well as</a:t>
            </a:r>
            <a:r>
              <a:rPr lang="en-US" b="1" dirty="0" smtClean="0"/>
              <a:t> Independent</a:t>
            </a:r>
            <a:r>
              <a:rPr lang="en-US" dirty="0" smtClean="0"/>
              <a:t> </a:t>
            </a:r>
            <a:r>
              <a:rPr lang="en-US" b="1" dirty="0" smtClean="0"/>
              <a:t>Component Analysis (ICA)</a:t>
            </a:r>
            <a:r>
              <a:rPr lang="en-US" dirty="0" smtClean="0"/>
              <a:t> are algorithms based on IT that seek to extract these main features of train set.</a:t>
            </a:r>
          </a:p>
          <a:p>
            <a:r>
              <a:rPr lang="en-US" dirty="0" smtClean="0"/>
              <a:t>Classification algorithms, called </a:t>
            </a:r>
            <a:r>
              <a:rPr lang="en-US" b="1" dirty="0" smtClean="0"/>
              <a:t>classifiers</a:t>
            </a:r>
            <a:r>
              <a:rPr lang="en-US" dirty="0" smtClean="0"/>
              <a:t>, work by comparing observations to previous observations by means of a similarity or distance function.</a:t>
            </a:r>
          </a:p>
          <a:p>
            <a:r>
              <a:rPr lang="en-US" dirty="0" smtClean="0"/>
              <a:t> In the sense of this kind of classifiers we will introduce below </a:t>
            </a:r>
            <a:r>
              <a:rPr lang="en-US" b="1" dirty="0" smtClean="0"/>
              <a:t>(</a:t>
            </a:r>
            <a:r>
              <a:rPr lang="en-US" b="1" dirty="0" err="1" smtClean="0"/>
              <a:t>Dis</a:t>
            </a:r>
            <a:r>
              <a:rPr lang="en-US" b="1" dirty="0" smtClean="0"/>
              <a:t>)similarity measures derived from IT</a:t>
            </a:r>
            <a:r>
              <a:rPr lang="en-US" dirty="0" smtClean="0"/>
              <a:t> and the </a:t>
            </a:r>
            <a:r>
              <a:rPr lang="en-US" b="1" dirty="0" smtClean="0"/>
              <a:t>Maximum Entropy Classifier.</a:t>
            </a:r>
            <a:endParaRPr lang="el-G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a:t>
            </a:r>
            <a:r>
              <a:rPr lang="en-US" dirty="0" err="1" smtClean="0"/>
              <a:t>Dis</a:t>
            </a:r>
            <a:r>
              <a:rPr lang="en-US" dirty="0" smtClean="0"/>
              <a:t>)similarity measures</a:t>
            </a:r>
            <a:endParaRPr lang="el-GR" dirty="0"/>
          </a:p>
        </p:txBody>
      </p:sp>
      <p:sp>
        <p:nvSpPr>
          <p:cNvPr id="3" name="Content Placeholder 2"/>
          <p:cNvSpPr>
            <a:spLocks noGrp="1"/>
          </p:cNvSpPr>
          <p:nvPr>
            <p:ph idx="1"/>
          </p:nvPr>
        </p:nvSpPr>
        <p:spPr>
          <a:xfrm>
            <a:off x="457200" y="1357298"/>
            <a:ext cx="8229600" cy="5097510"/>
          </a:xfrm>
        </p:spPr>
        <p:txBody>
          <a:bodyPr>
            <a:normAutofit/>
          </a:bodyPr>
          <a:lstStyle/>
          <a:p>
            <a:r>
              <a:rPr lang="en-US" sz="2400" b="1" dirty="0" smtClean="0"/>
              <a:t>Idea: </a:t>
            </a:r>
            <a:r>
              <a:rPr lang="en-US" sz="2400" dirty="0" smtClean="0"/>
              <a:t>Maximizing or minimizing these measures can form the decision functions for a classification task</a:t>
            </a:r>
          </a:p>
          <a:p>
            <a:pPr>
              <a:buNone/>
            </a:pPr>
            <a:endParaRPr lang="en-US" sz="2400" dirty="0" smtClean="0"/>
          </a:p>
          <a:p>
            <a:r>
              <a:rPr lang="en-US" sz="2400" b="1" dirty="0" smtClean="0"/>
              <a:t>Classification rule: </a:t>
            </a:r>
            <a:r>
              <a:rPr lang="en-US" sz="2400" dirty="0" smtClean="0"/>
              <a:t>each observation will be assigned to the set that contains the majority of observations that have similarity(dissimilarity) measures higher(lower) to a bias with it</a:t>
            </a:r>
          </a:p>
          <a:p>
            <a:pPr>
              <a:buNone/>
            </a:pPr>
            <a:endParaRPr lang="en-US" sz="2400" dirty="0" smtClean="0"/>
          </a:p>
          <a:p>
            <a:r>
              <a:rPr lang="en-US" sz="2400" dirty="0" smtClean="0"/>
              <a:t>Principe proposed: </a:t>
            </a:r>
          </a:p>
          <a:p>
            <a:pPr marL="578358" indent="-514350">
              <a:buFont typeface="+mj-lt"/>
              <a:buAutoNum type="alphaLcParenR"/>
            </a:pPr>
            <a:r>
              <a:rPr lang="en-US" sz="2400" b="1" dirty="0" smtClean="0"/>
              <a:t>Mutual Information </a:t>
            </a:r>
            <a:r>
              <a:rPr lang="en-US" sz="2400" dirty="0" smtClean="0"/>
              <a:t>as similarity measure</a:t>
            </a:r>
          </a:p>
          <a:p>
            <a:pPr marL="578358" indent="-514350">
              <a:buFont typeface="+mj-lt"/>
              <a:buAutoNum type="alphaLcParenR"/>
            </a:pPr>
            <a:r>
              <a:rPr lang="en-US" sz="2400" b="1" dirty="0" smtClean="0"/>
              <a:t>Conditional Entropy, Cross Entropy </a:t>
            </a:r>
            <a:r>
              <a:rPr lang="en-US" sz="2400" dirty="0" smtClean="0"/>
              <a:t>and</a:t>
            </a:r>
            <a:r>
              <a:rPr lang="en-US" sz="2400" b="1" dirty="0" smtClean="0"/>
              <a:t> KL Divergence </a:t>
            </a:r>
            <a:r>
              <a:rPr lang="en-US" sz="2400" dirty="0" smtClean="0"/>
              <a:t>as dissimilarity ones.</a:t>
            </a:r>
            <a:endParaRPr lang="el-G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lstStyle/>
          <a:p>
            <a:r>
              <a:rPr lang="en-US" dirty="0" smtClean="0"/>
              <a:t>(</a:t>
            </a:r>
            <a:r>
              <a:rPr lang="en-US" dirty="0" err="1" smtClean="0"/>
              <a:t>Dis</a:t>
            </a:r>
            <a:r>
              <a:rPr lang="en-US" dirty="0" smtClean="0"/>
              <a:t>)similarity measures</a:t>
            </a:r>
            <a:endParaRPr lang="el-GR" dirty="0"/>
          </a:p>
        </p:txBody>
      </p:sp>
      <p:sp>
        <p:nvSpPr>
          <p:cNvPr id="3" name="Content Placeholder 2"/>
          <p:cNvSpPr>
            <a:spLocks noGrp="1"/>
          </p:cNvSpPr>
          <p:nvPr>
            <p:ph idx="1"/>
          </p:nvPr>
        </p:nvSpPr>
        <p:spPr>
          <a:xfrm>
            <a:off x="428596" y="1214422"/>
            <a:ext cx="8229600" cy="5240386"/>
          </a:xfrm>
        </p:spPr>
        <p:txBody>
          <a:bodyPr>
            <a:normAutofit/>
          </a:bodyPr>
          <a:lstStyle/>
          <a:p>
            <a:pPr>
              <a:buNone/>
            </a:pPr>
            <a:r>
              <a:rPr lang="en-US" sz="2400" dirty="0" smtClean="0"/>
              <a:t>Let,  	</a:t>
            </a:r>
            <a:r>
              <a:rPr lang="en-US" sz="2400" b="1" dirty="0" smtClean="0"/>
              <a:t>T</a:t>
            </a:r>
            <a:r>
              <a:rPr lang="en-US" sz="2400" dirty="0" smtClean="0"/>
              <a:t>=Target=Correct Class</a:t>
            </a:r>
          </a:p>
          <a:p>
            <a:pPr>
              <a:buNone/>
            </a:pPr>
            <a:r>
              <a:rPr lang="en-US" sz="2400" dirty="0" smtClean="0"/>
              <a:t>		</a:t>
            </a:r>
            <a:r>
              <a:rPr lang="en-US" sz="2400" b="1" dirty="0" smtClean="0"/>
              <a:t>Y</a:t>
            </a:r>
            <a:r>
              <a:rPr lang="en-US" sz="2400" dirty="0" smtClean="0"/>
              <a:t>=Prediction </a:t>
            </a:r>
          </a:p>
          <a:p>
            <a:pPr>
              <a:buNone/>
            </a:pPr>
            <a:r>
              <a:rPr lang="en-US" sz="2400" dirty="0" smtClean="0"/>
              <a:t>		</a:t>
            </a:r>
            <a:r>
              <a:rPr lang="en-US" sz="2400" b="1" dirty="0" smtClean="0"/>
              <a:t>H(T)</a:t>
            </a:r>
            <a:r>
              <a:rPr lang="en-US" sz="2400" dirty="0" smtClean="0"/>
              <a:t>=</a:t>
            </a:r>
            <a:r>
              <a:rPr lang="en-US" sz="2400" dirty="0" smtClean="0"/>
              <a:t>entropy of </a:t>
            </a:r>
            <a:r>
              <a:rPr lang="en-US" sz="2400" dirty="0" smtClean="0"/>
              <a:t>T=the </a:t>
            </a:r>
            <a:r>
              <a:rPr lang="en-US" sz="2400" dirty="0" smtClean="0"/>
              <a:t>baseline of learning</a:t>
            </a:r>
          </a:p>
          <a:p>
            <a:pPr>
              <a:buNone/>
            </a:pPr>
            <a:r>
              <a:rPr lang="en-US" sz="2400" dirty="0" smtClean="0"/>
              <a:t>The measures reach the baseline of </a:t>
            </a:r>
            <a:r>
              <a:rPr lang="en-US" sz="2400" dirty="0" smtClean="0"/>
              <a:t>H(T)=</a:t>
            </a:r>
            <a:endParaRPr lang="en-US" sz="2400" dirty="0" smtClean="0"/>
          </a:p>
          <a:p>
            <a:pPr>
              <a:buNone/>
            </a:pPr>
            <a:r>
              <a:rPr lang="en-US" sz="2400" dirty="0" smtClean="0"/>
              <a:t>correct classified observation =</a:t>
            </a:r>
          </a:p>
          <a:p>
            <a:pPr>
              <a:buNone/>
            </a:pPr>
            <a:r>
              <a:rPr lang="en-US" sz="2400" dirty="0" smtClean="0"/>
              <a:t> the following relations hold:</a:t>
            </a:r>
          </a:p>
          <a:p>
            <a:pPr>
              <a:buNone/>
            </a:pPr>
            <a:endParaRPr lang="en-US" sz="2400" dirty="0" smtClean="0"/>
          </a:p>
          <a:p>
            <a:pPr>
              <a:buNone/>
            </a:pPr>
            <a:endParaRPr lang="en-US" sz="2400" dirty="0" smtClean="0"/>
          </a:p>
          <a:p>
            <a:pPr>
              <a:buNone/>
            </a:pPr>
            <a:endParaRPr lang="en-US" sz="2400" dirty="0" smtClean="0"/>
          </a:p>
          <a:p>
            <a:pPr>
              <a:buNone/>
            </a:pPr>
            <a:r>
              <a:rPr lang="en-US" sz="2400" b="1" dirty="0" smtClean="0"/>
              <a:t>Conclusion: </a:t>
            </a:r>
            <a:r>
              <a:rPr lang="en-US" sz="2400" dirty="0" smtClean="0"/>
              <a:t>classification criterion as well as model efficiency estimators can be fully replaced by entropy functions. </a:t>
            </a:r>
          </a:p>
          <a:p>
            <a:pPr>
              <a:buNone/>
            </a:pPr>
            <a:endParaRPr lang="el-GR" sz="2400" dirty="0" smtClean="0"/>
          </a:p>
        </p:txBody>
      </p:sp>
      <p:pic>
        <p:nvPicPr>
          <p:cNvPr id="7" name="Picture 6" descr="Untitled.png"/>
          <p:cNvPicPr>
            <a:picLocks noChangeAspect="1"/>
          </p:cNvPicPr>
          <p:nvPr/>
        </p:nvPicPr>
        <p:blipFill>
          <a:blip r:embed="rId2"/>
          <a:stretch>
            <a:fillRect/>
          </a:stretch>
        </p:blipFill>
        <p:spPr>
          <a:xfrm>
            <a:off x="500034" y="4071942"/>
            <a:ext cx="6000792" cy="107091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a:t>
            </a:r>
            <a:r>
              <a:rPr lang="en-US" dirty="0" err="1" smtClean="0"/>
              <a:t>Dis</a:t>
            </a:r>
            <a:r>
              <a:rPr lang="en-US" dirty="0" smtClean="0"/>
              <a:t>)similarity measures</a:t>
            </a:r>
            <a:endParaRPr lang="el-GR" dirty="0"/>
          </a:p>
        </p:txBody>
      </p:sp>
      <p:sp>
        <p:nvSpPr>
          <p:cNvPr id="3" name="Content Placeholder 2"/>
          <p:cNvSpPr>
            <a:spLocks noGrp="1"/>
          </p:cNvSpPr>
          <p:nvPr>
            <p:ph idx="1"/>
          </p:nvPr>
        </p:nvSpPr>
        <p:spPr>
          <a:xfrm>
            <a:off x="457200" y="1214422"/>
            <a:ext cx="8229600" cy="5240386"/>
          </a:xfrm>
        </p:spPr>
        <p:txBody>
          <a:bodyPr/>
          <a:lstStyle/>
          <a:p>
            <a:pPr>
              <a:buNone/>
            </a:pPr>
            <a:r>
              <a:rPr lang="en-US" sz="2400" dirty="0" smtClean="0"/>
              <a:t>Let, 	</a:t>
            </a:r>
            <a:r>
              <a:rPr lang="en-US" sz="2400" b="1" dirty="0" smtClean="0"/>
              <a:t>E</a:t>
            </a:r>
            <a:r>
              <a:rPr lang="en-US" sz="2400" dirty="0" smtClean="0"/>
              <a:t>:= Error	</a:t>
            </a:r>
            <a:r>
              <a:rPr lang="en-US" sz="2400" b="1" dirty="0" err="1" smtClean="0"/>
              <a:t>Rej</a:t>
            </a:r>
            <a:r>
              <a:rPr lang="en-US" sz="2400" dirty="0" smtClean="0"/>
              <a:t>:=Reject		</a:t>
            </a:r>
            <a:r>
              <a:rPr lang="en-US" sz="2400" b="1" dirty="0" smtClean="0"/>
              <a:t>A</a:t>
            </a:r>
            <a:r>
              <a:rPr lang="en-US" sz="2400" dirty="0" smtClean="0"/>
              <a:t>:=Accuracy</a:t>
            </a:r>
          </a:p>
          <a:p>
            <a:pPr>
              <a:buNone/>
            </a:pPr>
            <a:r>
              <a:rPr lang="en-US" sz="2400" b="1" dirty="0" smtClean="0"/>
              <a:t>		CR</a:t>
            </a:r>
            <a:r>
              <a:rPr lang="en-US" sz="2400" dirty="0" smtClean="0"/>
              <a:t>:= Correct Recognition Rates</a:t>
            </a:r>
          </a:p>
          <a:p>
            <a:pPr>
              <a:buNone/>
            </a:pPr>
            <a:endParaRPr lang="en-US" sz="2400" dirty="0" smtClean="0"/>
          </a:p>
          <a:p>
            <a:pPr>
              <a:buNone/>
            </a:pPr>
            <a:r>
              <a:rPr lang="en-US" sz="2400" dirty="0" smtClean="0"/>
              <a:t>Connection between entropy measures and classification:</a:t>
            </a:r>
          </a:p>
          <a:p>
            <a:pPr>
              <a:buNone/>
            </a:pPr>
            <a:endParaRPr lang="el-GR" dirty="0"/>
          </a:p>
        </p:txBody>
      </p:sp>
      <p:pic>
        <p:nvPicPr>
          <p:cNvPr id="4" name="Picture 3" descr="hu.png"/>
          <p:cNvPicPr/>
          <p:nvPr/>
        </p:nvPicPr>
        <p:blipFill>
          <a:blip r:embed="rId2"/>
          <a:stretch>
            <a:fillRect/>
          </a:stretch>
        </p:blipFill>
        <p:spPr>
          <a:xfrm>
            <a:off x="642910" y="3357562"/>
            <a:ext cx="7929618" cy="31432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a:bodyPr>
          <a:lstStyle/>
          <a:p>
            <a:r>
              <a:rPr lang="en-US" sz="3600" dirty="0" smtClean="0"/>
              <a:t>Maximum Entropy Distribution</a:t>
            </a:r>
            <a:endParaRPr lang="el-GR" sz="3600" dirty="0"/>
          </a:p>
        </p:txBody>
      </p:sp>
      <p:sp>
        <p:nvSpPr>
          <p:cNvPr id="3" name="Content Placeholder 2"/>
          <p:cNvSpPr>
            <a:spLocks noGrp="1"/>
          </p:cNvSpPr>
          <p:nvPr>
            <p:ph idx="1"/>
          </p:nvPr>
        </p:nvSpPr>
        <p:spPr>
          <a:xfrm>
            <a:off x="457200" y="1214422"/>
            <a:ext cx="8229600" cy="5240386"/>
          </a:xfrm>
        </p:spPr>
        <p:txBody>
          <a:bodyPr>
            <a:normAutofit fontScale="77500" lnSpcReduction="20000"/>
          </a:bodyPr>
          <a:lstStyle/>
          <a:p>
            <a:r>
              <a:rPr lang="en-US" b="1" dirty="0" smtClean="0"/>
              <a:t>Fact: </a:t>
            </a:r>
            <a:r>
              <a:rPr lang="en-US" dirty="0" smtClean="0"/>
              <a:t>features selection is not always a choice (extremely complex data, classification parameter is not straightforward)</a:t>
            </a:r>
          </a:p>
          <a:p>
            <a:r>
              <a:rPr lang="en-US" dirty="0" smtClean="0"/>
              <a:t>Simple similarity or dissimilarity measures are inefficient</a:t>
            </a:r>
          </a:p>
          <a:p>
            <a:r>
              <a:rPr lang="en-US" b="1" dirty="0" smtClean="0"/>
              <a:t>Idea: </a:t>
            </a:r>
            <a:r>
              <a:rPr lang="en-US" dirty="0" smtClean="0"/>
              <a:t>usage of probability distributions to define relations and accomplish classification of the data.</a:t>
            </a:r>
          </a:p>
          <a:p>
            <a:r>
              <a:rPr lang="en-US" b="1" dirty="0" smtClean="0"/>
              <a:t>Problem: </a:t>
            </a:r>
            <a:r>
              <a:rPr lang="en-US" dirty="0" smtClean="0"/>
              <a:t>Probabilities are not always provided or easily estimated, leading as to cope with stochastic systems, enriched with constraints on the probability distribution of the states. </a:t>
            </a:r>
          </a:p>
          <a:p>
            <a:r>
              <a:rPr lang="en-US" dirty="0" smtClean="0"/>
              <a:t>Choose a probability model that is optimum in some sense, given this prior knowledge about the model.</a:t>
            </a:r>
          </a:p>
          <a:p>
            <a:r>
              <a:rPr lang="en-US" dirty="0" smtClean="0"/>
              <a:t>There are infinite number of possible models that satisfy the constraints. </a:t>
            </a:r>
          </a:p>
          <a:p>
            <a:r>
              <a:rPr lang="en-US" b="1" dirty="0" smtClean="0"/>
              <a:t>Question: </a:t>
            </a:r>
            <a:r>
              <a:rPr lang="en-US" dirty="0" smtClean="0"/>
              <a:t>Which model should we choose? </a:t>
            </a:r>
            <a:endParaRPr lang="el-G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normAutofit fontScale="90000"/>
          </a:bodyPr>
          <a:lstStyle/>
          <a:p>
            <a:r>
              <a:rPr lang="en-US" sz="4400" dirty="0" smtClean="0"/>
              <a:t>Maximum Entropy Distribution</a:t>
            </a:r>
            <a:endParaRPr lang="el-GR" dirty="0"/>
          </a:p>
        </p:txBody>
      </p:sp>
      <p:sp>
        <p:nvSpPr>
          <p:cNvPr id="3" name="Content Placeholder 2"/>
          <p:cNvSpPr>
            <a:spLocks noGrp="1"/>
          </p:cNvSpPr>
          <p:nvPr>
            <p:ph idx="1"/>
          </p:nvPr>
        </p:nvSpPr>
        <p:spPr>
          <a:xfrm>
            <a:off x="457200" y="1357298"/>
            <a:ext cx="8229600" cy="5097510"/>
          </a:xfrm>
        </p:spPr>
        <p:txBody>
          <a:bodyPr>
            <a:normAutofit/>
          </a:bodyPr>
          <a:lstStyle/>
          <a:p>
            <a:pPr>
              <a:buNone/>
            </a:pPr>
            <a:r>
              <a:rPr lang="en-US" sz="2800" b="1" dirty="0" smtClean="0"/>
              <a:t>Answer: </a:t>
            </a:r>
            <a:r>
              <a:rPr lang="en-US" sz="2800" dirty="0" smtClean="0"/>
              <a:t>Jayne’s </a:t>
            </a:r>
            <a:r>
              <a:rPr lang="en-US" sz="2800" b="1" dirty="0" smtClean="0"/>
              <a:t>Maximum-entropy Principle</a:t>
            </a:r>
          </a:p>
          <a:p>
            <a:pPr>
              <a:buNone/>
            </a:pPr>
            <a:r>
              <a:rPr lang="en-US" sz="2800" i="1" dirty="0" smtClean="0"/>
              <a:t>“When an inference is made on the basis of incomplete information, it should be drawn from the probability distribution that maximizes the entropy, subject to constraints on the distribution.”</a:t>
            </a:r>
          </a:p>
          <a:p>
            <a:r>
              <a:rPr lang="en-US" sz="2800" dirty="0" smtClean="0"/>
              <a:t>Entropy defines a measure on the space of probability distributions such that those distributions with the highest entropy are considered as optimal</a:t>
            </a:r>
            <a:endParaRPr lang="el-GR"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a:bodyPr>
          <a:lstStyle/>
          <a:p>
            <a:r>
              <a:rPr lang="en-US" sz="3200" dirty="0" smtClean="0"/>
              <a:t>Outline of the procedure by </a:t>
            </a:r>
            <a:r>
              <a:rPr lang="en-US" sz="3200" dirty="0" err="1" smtClean="0"/>
              <a:t>Csiszár</a:t>
            </a:r>
            <a:r>
              <a:rPr lang="en-US" sz="3200" dirty="0" smtClean="0"/>
              <a:t> </a:t>
            </a:r>
          </a:p>
        </p:txBody>
      </p:sp>
      <p:sp>
        <p:nvSpPr>
          <p:cNvPr id="3" name="Content Placeholder 2"/>
          <p:cNvSpPr>
            <a:spLocks noGrp="1"/>
          </p:cNvSpPr>
          <p:nvPr>
            <p:ph idx="1"/>
          </p:nvPr>
        </p:nvSpPr>
        <p:spPr>
          <a:xfrm>
            <a:off x="457200" y="1071546"/>
            <a:ext cx="8229600" cy="5383262"/>
          </a:xfrm>
        </p:spPr>
        <p:txBody>
          <a:bodyPr>
            <a:normAutofit/>
          </a:bodyPr>
          <a:lstStyle/>
          <a:p>
            <a:pPr>
              <a:buNone/>
            </a:pPr>
            <a:r>
              <a:rPr lang="en-US" sz="2400" dirty="0" smtClean="0"/>
              <a:t>Given a random variable Y, we aim to </a:t>
            </a:r>
            <a:r>
              <a:rPr lang="en-US" sz="2400" b="1" dirty="0" smtClean="0"/>
              <a:t>maximize</a:t>
            </a:r>
            <a:r>
              <a:rPr lang="en-US" sz="2400" dirty="0" smtClean="0"/>
              <a:t> the differential entropy of Y:</a:t>
            </a:r>
          </a:p>
          <a:p>
            <a:pPr>
              <a:buNone/>
            </a:pPr>
            <a:endParaRPr lang="en-US" sz="2400" dirty="0" smtClean="0"/>
          </a:p>
          <a:p>
            <a:pPr>
              <a:buNone/>
            </a:pPr>
            <a:endParaRPr lang="en-US" sz="2400" dirty="0" smtClean="0"/>
          </a:p>
          <a:p>
            <a:pPr>
              <a:buNone/>
            </a:pPr>
            <a:r>
              <a:rPr lang="en-US" sz="2400" dirty="0" smtClean="0"/>
              <a:t>for each p(y), with respect to these three constrains:</a:t>
            </a:r>
          </a:p>
          <a:p>
            <a:pPr>
              <a:buNone/>
            </a:pPr>
            <a:endParaRPr lang="en-US" sz="2400" dirty="0" smtClean="0"/>
          </a:p>
          <a:p>
            <a:pPr>
              <a:buNone/>
            </a:pPr>
            <a:r>
              <a:rPr lang="en-US" sz="2400" dirty="0" smtClean="0"/>
              <a:t> </a:t>
            </a:r>
          </a:p>
          <a:p>
            <a:pPr>
              <a:buNone/>
            </a:pPr>
            <a:endParaRPr lang="el-GR" sz="2400" dirty="0" smtClean="0"/>
          </a:p>
          <a:p>
            <a:pPr>
              <a:buNone/>
            </a:pPr>
            <a:endParaRPr lang="en-US" sz="2400" dirty="0" smtClean="0"/>
          </a:p>
          <a:p>
            <a:pPr>
              <a:buNone/>
            </a:pPr>
            <a:r>
              <a:rPr lang="en-US" sz="2400" dirty="0" smtClean="0"/>
              <a:t> This constrained- optimization problem can be solved using the method of </a:t>
            </a:r>
            <a:r>
              <a:rPr lang="en-US" sz="2400" b="1" dirty="0" smtClean="0"/>
              <a:t>Lagrange Multipliers:</a:t>
            </a:r>
            <a:endParaRPr lang="el-GR" sz="2400" b="1" dirty="0" smtClean="0"/>
          </a:p>
          <a:p>
            <a:pPr>
              <a:buNone/>
            </a:pPr>
            <a:endParaRPr lang="el-GR" sz="2400" dirty="0"/>
          </a:p>
        </p:txBody>
      </p:sp>
      <p:sp>
        <p:nvSpPr>
          <p:cNvPr id="7" name="TextBox 6"/>
          <p:cNvSpPr txBox="1"/>
          <p:nvPr/>
        </p:nvSpPr>
        <p:spPr>
          <a:xfrm>
            <a:off x="5286380" y="5929330"/>
            <a:ext cx="3571900" cy="369332"/>
          </a:xfrm>
          <a:prstGeom prst="rect">
            <a:avLst/>
          </a:prstGeom>
          <a:noFill/>
        </p:spPr>
        <p:txBody>
          <a:bodyPr wrap="square" rtlCol="0">
            <a:spAutoFit/>
          </a:bodyPr>
          <a:lstStyle/>
          <a:p>
            <a:r>
              <a:rPr lang="en-US" b="1" dirty="0" smtClean="0"/>
              <a:t>:Maximum </a:t>
            </a:r>
            <a:r>
              <a:rPr lang="en-US" b="1" dirty="0"/>
              <a:t>Entropy Distribution</a:t>
            </a:r>
            <a:r>
              <a:rPr lang="en-US" dirty="0"/>
              <a:t> </a:t>
            </a:r>
            <a:endParaRPr lang="el-GR" dirty="0"/>
          </a:p>
        </p:txBody>
      </p:sp>
      <p:graphicFrame>
        <p:nvGraphicFramePr>
          <p:cNvPr id="31745" name="Object 1"/>
          <p:cNvGraphicFramePr>
            <a:graphicFrameLocks noChangeAspect="1"/>
          </p:cNvGraphicFramePr>
          <p:nvPr/>
        </p:nvGraphicFramePr>
        <p:xfrm>
          <a:off x="2285984" y="1785926"/>
          <a:ext cx="3405211" cy="857256"/>
        </p:xfrm>
        <a:graphic>
          <a:graphicData uri="http://schemas.openxmlformats.org/presentationml/2006/ole">
            <p:oleObj spid="_x0000_s31745" name="Equation" r:id="rId3" imgW="1815840" imgH="457200" progId="Equation.DSMT4">
              <p:embed/>
            </p:oleObj>
          </a:graphicData>
        </a:graphic>
      </p:graphicFrame>
      <p:graphicFrame>
        <p:nvGraphicFramePr>
          <p:cNvPr id="31746" name="Object 2"/>
          <p:cNvGraphicFramePr>
            <a:graphicFrameLocks noChangeAspect="1"/>
          </p:cNvGraphicFramePr>
          <p:nvPr/>
        </p:nvGraphicFramePr>
        <p:xfrm>
          <a:off x="1357290" y="3116369"/>
          <a:ext cx="3571900" cy="1977302"/>
        </p:xfrm>
        <a:graphic>
          <a:graphicData uri="http://schemas.openxmlformats.org/presentationml/2006/ole">
            <p:oleObj spid="_x0000_s31746" name="Equation" r:id="rId4" imgW="2133360" imgH="1180800" progId="Equation.DSMT4">
              <p:embed/>
            </p:oleObj>
          </a:graphicData>
        </a:graphic>
      </p:graphicFrame>
      <p:graphicFrame>
        <p:nvGraphicFramePr>
          <p:cNvPr id="31747" name="Object 3"/>
          <p:cNvGraphicFramePr>
            <a:graphicFrameLocks noChangeAspect="1"/>
          </p:cNvGraphicFramePr>
          <p:nvPr/>
        </p:nvGraphicFramePr>
        <p:xfrm>
          <a:off x="1428728" y="5715016"/>
          <a:ext cx="3774907" cy="787404"/>
        </p:xfrm>
        <a:graphic>
          <a:graphicData uri="http://schemas.openxmlformats.org/presentationml/2006/ole">
            <p:oleObj spid="_x0000_s31747" name="Equation" r:id="rId5" imgW="2070000" imgH="431640" progId="Equation.DSMT4">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32614"/>
          </a:xfrm>
        </p:spPr>
        <p:txBody>
          <a:bodyPr/>
          <a:lstStyle/>
          <a:p>
            <a:r>
              <a:rPr lang="en-US" dirty="0" smtClean="0"/>
              <a:t>Algorithm</a:t>
            </a:r>
            <a:endParaRPr lang="el-GR" dirty="0"/>
          </a:p>
        </p:txBody>
      </p:sp>
      <p:sp>
        <p:nvSpPr>
          <p:cNvPr id="3" name="Content Placeholder 2"/>
          <p:cNvSpPr>
            <a:spLocks noGrp="1"/>
          </p:cNvSpPr>
          <p:nvPr>
            <p:ph idx="1"/>
          </p:nvPr>
        </p:nvSpPr>
        <p:spPr>
          <a:xfrm>
            <a:off x="457200" y="928670"/>
            <a:ext cx="8229600" cy="5929330"/>
          </a:xfrm>
        </p:spPr>
        <p:txBody>
          <a:bodyPr>
            <a:normAutofit/>
          </a:bodyPr>
          <a:lstStyle/>
          <a:p>
            <a:r>
              <a:rPr lang="en-US" sz="2400" dirty="0" smtClean="0"/>
              <a:t>Use the train data to set constraints on the </a:t>
            </a:r>
            <a:r>
              <a:rPr lang="en-US" sz="2400" dirty="0" smtClean="0"/>
              <a:t>conditional=expected feature values</a:t>
            </a:r>
            <a:endParaRPr lang="en-US" sz="2400" dirty="0" smtClean="0"/>
          </a:p>
          <a:p>
            <a:r>
              <a:rPr lang="en-US" sz="2400" dirty="0" smtClean="0"/>
              <a:t>Let D=train data, C=set of classes</a:t>
            </a:r>
          </a:p>
          <a:p>
            <a:pPr>
              <a:buNone/>
            </a:pPr>
            <a:r>
              <a:rPr lang="en-US" sz="2400" b="1" dirty="0" smtClean="0"/>
              <a:t>1</a:t>
            </a:r>
            <a:r>
              <a:rPr lang="en-US" sz="2400" b="1" baseline="30000" dirty="0" smtClean="0"/>
              <a:t>st</a:t>
            </a:r>
            <a:r>
              <a:rPr lang="en-US" sz="2400" b="1" dirty="0" smtClean="0"/>
              <a:t> Step: </a:t>
            </a:r>
            <a:r>
              <a:rPr lang="en-US" sz="2400" dirty="0" smtClean="0"/>
              <a:t>the first step is to identify a set of feature functions</a:t>
            </a:r>
            <a:endParaRPr lang="en-US" sz="2400" b="1" dirty="0" smtClean="0"/>
          </a:p>
          <a:p>
            <a:pPr marL="521208" indent="-457200">
              <a:buFont typeface="+mj-lt"/>
              <a:buAutoNum type="arabicParenR"/>
            </a:pPr>
            <a:r>
              <a:rPr lang="en-US" sz="2400" dirty="0" smtClean="0"/>
              <a:t>Set  the </a:t>
            </a:r>
            <a:r>
              <a:rPr lang="en-US" sz="2400" b="1" dirty="0" smtClean="0"/>
              <a:t>features:</a:t>
            </a:r>
          </a:p>
          <a:p>
            <a:pPr marL="521208" indent="-457200">
              <a:buFont typeface="+mj-lt"/>
              <a:buAutoNum type="arabicParenR"/>
            </a:pPr>
            <a:r>
              <a:rPr lang="en-US" sz="2400" dirty="0" smtClean="0"/>
              <a:t>With respect to problems particularities and data set </a:t>
            </a:r>
            <a:r>
              <a:rPr lang="en-US" sz="2400" b="1" dirty="0" smtClean="0"/>
              <a:t>Learned Conditional Distribution </a:t>
            </a:r>
            <a:r>
              <a:rPr lang="en-US" sz="2400" dirty="0" smtClean="0"/>
              <a:t>P(</a:t>
            </a:r>
            <a:r>
              <a:rPr lang="en-US" sz="2400" dirty="0" err="1" smtClean="0"/>
              <a:t>c|d</a:t>
            </a:r>
            <a:r>
              <a:rPr lang="en-US" sz="2400" dirty="0" smtClean="0"/>
              <a:t>) with the property:</a:t>
            </a:r>
          </a:p>
          <a:p>
            <a:pPr marL="521208" indent="-457200">
              <a:buFont typeface="+mj-lt"/>
              <a:buAutoNum type="arabicParenR"/>
            </a:pPr>
            <a:endParaRPr lang="en-US" sz="2400" dirty="0" smtClean="0"/>
          </a:p>
          <a:p>
            <a:pPr marL="521208" indent="-457200">
              <a:buFont typeface="+mj-lt"/>
              <a:buAutoNum type="arabicParenR"/>
            </a:pPr>
            <a:r>
              <a:rPr lang="en-US" sz="2400" dirty="0" smtClean="0"/>
              <a:t>Where, P(d)=</a:t>
            </a:r>
            <a:r>
              <a:rPr lang="en-US" sz="2400" b="1" dirty="0" smtClean="0"/>
              <a:t>Distribution of the data </a:t>
            </a:r>
            <a:r>
              <a:rPr lang="en-US" sz="2400" dirty="0" smtClean="0"/>
              <a:t>to be classified-&gt; Use train data with class label to approximate it, enforcing the </a:t>
            </a:r>
            <a:r>
              <a:rPr lang="en-US" sz="2400" b="1" dirty="0" smtClean="0"/>
              <a:t>constraint</a:t>
            </a:r>
            <a:r>
              <a:rPr lang="en-US" sz="2400" dirty="0" smtClean="0"/>
              <a:t>:</a:t>
            </a:r>
          </a:p>
        </p:txBody>
      </p:sp>
      <p:graphicFrame>
        <p:nvGraphicFramePr>
          <p:cNvPr id="1026" name="Object 2"/>
          <p:cNvGraphicFramePr>
            <a:graphicFrameLocks noChangeAspect="1"/>
          </p:cNvGraphicFramePr>
          <p:nvPr/>
        </p:nvGraphicFramePr>
        <p:xfrm>
          <a:off x="3571868" y="2928934"/>
          <a:ext cx="2486206" cy="549278"/>
        </p:xfrm>
        <a:graphic>
          <a:graphicData uri="http://schemas.openxmlformats.org/presentationml/2006/ole">
            <p:oleObj spid="_x0000_s1026" name="Equation" r:id="rId3" imgW="1091880" imgH="241200" progId="Equation.DSMT4">
              <p:embed/>
            </p:oleObj>
          </a:graphicData>
        </a:graphic>
      </p:graphicFrame>
      <p:graphicFrame>
        <p:nvGraphicFramePr>
          <p:cNvPr id="1027" name="Object 3"/>
          <p:cNvGraphicFramePr>
            <a:graphicFrameLocks noChangeAspect="1"/>
          </p:cNvGraphicFramePr>
          <p:nvPr/>
        </p:nvGraphicFramePr>
        <p:xfrm>
          <a:off x="3000364" y="4143380"/>
          <a:ext cx="4892421" cy="714380"/>
        </p:xfrm>
        <a:graphic>
          <a:graphicData uri="http://schemas.openxmlformats.org/presentationml/2006/ole">
            <p:oleObj spid="_x0000_s1027" name="Equation" r:id="rId4" imgW="2869920" imgH="419040" progId="Equation.DSMT4">
              <p:embed/>
            </p:oleObj>
          </a:graphicData>
        </a:graphic>
      </p:graphicFrame>
      <p:graphicFrame>
        <p:nvGraphicFramePr>
          <p:cNvPr id="1028" name="Object 4"/>
          <p:cNvGraphicFramePr>
            <a:graphicFrameLocks noChangeAspect="1"/>
          </p:cNvGraphicFramePr>
          <p:nvPr/>
        </p:nvGraphicFramePr>
        <p:xfrm>
          <a:off x="2071670" y="6205490"/>
          <a:ext cx="4429156" cy="652510"/>
        </p:xfrm>
        <a:graphic>
          <a:graphicData uri="http://schemas.openxmlformats.org/presentationml/2006/ole">
            <p:oleObj spid="_x0000_s1028" name="Equation" r:id="rId5" imgW="2844720" imgH="419040" progId="Equation.DSMT4">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32614"/>
          </a:xfrm>
        </p:spPr>
        <p:txBody>
          <a:bodyPr/>
          <a:lstStyle/>
          <a:p>
            <a:r>
              <a:rPr lang="en-US" dirty="0" smtClean="0"/>
              <a:t>Algorithm</a:t>
            </a:r>
            <a:endParaRPr lang="el-GR" dirty="0"/>
          </a:p>
        </p:txBody>
      </p:sp>
      <p:sp>
        <p:nvSpPr>
          <p:cNvPr id="3" name="Content Placeholder 2"/>
          <p:cNvSpPr>
            <a:spLocks noGrp="1"/>
          </p:cNvSpPr>
          <p:nvPr>
            <p:ph idx="1"/>
          </p:nvPr>
        </p:nvSpPr>
        <p:spPr>
          <a:xfrm>
            <a:off x="457200" y="1000108"/>
            <a:ext cx="8229600" cy="5454700"/>
          </a:xfrm>
        </p:spPr>
        <p:txBody>
          <a:bodyPr/>
          <a:lstStyle/>
          <a:p>
            <a:pPr>
              <a:buNone/>
            </a:pPr>
            <a:r>
              <a:rPr lang="en-US" sz="2400" b="1" dirty="0" smtClean="0"/>
              <a:t>2</a:t>
            </a:r>
            <a:r>
              <a:rPr lang="en-US" sz="2400" b="1" baseline="30000" dirty="0" smtClean="0"/>
              <a:t>nd</a:t>
            </a:r>
            <a:r>
              <a:rPr lang="en-US" sz="2400" b="1" dirty="0" smtClean="0"/>
              <a:t> Step: </a:t>
            </a:r>
            <a:r>
              <a:rPr lang="en-US" sz="2400" dirty="0" smtClean="0"/>
              <a:t>Measure the expected value of each one of these features over the train data, </a:t>
            </a:r>
            <a:r>
              <a:rPr lang="en-US" sz="2400" b="1" dirty="0" smtClean="0"/>
              <a:t>forming the constraints </a:t>
            </a:r>
            <a:r>
              <a:rPr lang="en-US" sz="2400" dirty="0" smtClean="0"/>
              <a:t>for the model distribution.</a:t>
            </a:r>
          </a:p>
          <a:p>
            <a:pPr>
              <a:buNone/>
            </a:pPr>
            <a:r>
              <a:rPr lang="en-US" sz="2400" b="1" dirty="0" smtClean="0"/>
              <a:t>3</a:t>
            </a:r>
            <a:r>
              <a:rPr lang="en-US" sz="2400" b="1" baseline="30000" dirty="0" smtClean="0"/>
              <a:t>rd</a:t>
            </a:r>
            <a:r>
              <a:rPr lang="en-US" sz="2400" b="1" dirty="0" smtClean="0"/>
              <a:t> Step: </a:t>
            </a:r>
            <a:r>
              <a:rPr lang="en-US" sz="2400" dirty="0" smtClean="0"/>
              <a:t>Apply the </a:t>
            </a:r>
            <a:r>
              <a:rPr lang="en-US" sz="2400" b="1" dirty="0" smtClean="0"/>
              <a:t>Maximum Entropy Principle </a:t>
            </a:r>
            <a:r>
              <a:rPr lang="en-US" sz="2400" dirty="0" smtClean="0"/>
              <a:t>for the learned conditional distribution :</a:t>
            </a:r>
          </a:p>
          <a:p>
            <a:pPr>
              <a:buNone/>
            </a:pPr>
            <a:endParaRPr lang="en-US" sz="2400" b="1" dirty="0" smtClean="0"/>
          </a:p>
          <a:p>
            <a:pPr>
              <a:buNone/>
            </a:pPr>
            <a:endParaRPr lang="en-US" sz="2400" b="1" dirty="0" smtClean="0"/>
          </a:p>
          <a:p>
            <a:pPr>
              <a:buNone/>
            </a:pPr>
            <a:r>
              <a:rPr lang="en-US" sz="2400" dirty="0" smtClean="0"/>
              <a:t>Where,   </a:t>
            </a:r>
            <a:endParaRPr lang="el-GR" sz="2400" dirty="0" smtClean="0"/>
          </a:p>
          <a:p>
            <a:pPr>
              <a:buNone/>
            </a:pPr>
            <a:endParaRPr lang="el-GR" b="1" dirty="0"/>
          </a:p>
        </p:txBody>
      </p:sp>
      <p:graphicFrame>
        <p:nvGraphicFramePr>
          <p:cNvPr id="2050" name="Object 2"/>
          <p:cNvGraphicFramePr>
            <a:graphicFrameLocks noChangeAspect="1"/>
          </p:cNvGraphicFramePr>
          <p:nvPr/>
        </p:nvGraphicFramePr>
        <p:xfrm>
          <a:off x="1000100" y="3071810"/>
          <a:ext cx="4429156" cy="902236"/>
        </p:xfrm>
        <a:graphic>
          <a:graphicData uri="http://schemas.openxmlformats.org/presentationml/2006/ole">
            <p:oleObj spid="_x0000_s2050" name="Equation" r:id="rId3" imgW="2057400" imgH="419040" progId="Equation.DSMT4">
              <p:embed/>
            </p:oleObj>
          </a:graphicData>
        </a:graphic>
      </p:graphicFrame>
      <p:graphicFrame>
        <p:nvGraphicFramePr>
          <p:cNvPr id="2051" name="Object 3"/>
          <p:cNvGraphicFramePr>
            <a:graphicFrameLocks noChangeAspect="1"/>
          </p:cNvGraphicFramePr>
          <p:nvPr/>
        </p:nvGraphicFramePr>
        <p:xfrm>
          <a:off x="642910" y="4357694"/>
          <a:ext cx="1214446" cy="560514"/>
        </p:xfrm>
        <a:graphic>
          <a:graphicData uri="http://schemas.openxmlformats.org/presentationml/2006/ole">
            <p:oleObj spid="_x0000_s2051" name="Equation" r:id="rId4" imgW="495000" imgH="228600" progId="Equation.DSMT4">
              <p:embed/>
            </p:oleObj>
          </a:graphicData>
        </a:graphic>
      </p:graphicFrame>
      <p:graphicFrame>
        <p:nvGraphicFramePr>
          <p:cNvPr id="2052" name="Object 4"/>
          <p:cNvGraphicFramePr>
            <a:graphicFrameLocks noChangeAspect="1"/>
          </p:cNvGraphicFramePr>
          <p:nvPr/>
        </p:nvGraphicFramePr>
        <p:xfrm>
          <a:off x="500034" y="5643578"/>
          <a:ext cx="3914790" cy="771528"/>
        </p:xfrm>
        <a:graphic>
          <a:graphicData uri="http://schemas.openxmlformats.org/presentationml/2006/ole">
            <p:oleObj spid="_x0000_s2052" name="Equation" r:id="rId5" imgW="1739880" imgH="342720" progId="Equation.DSMT4">
              <p:embed/>
            </p:oleObj>
          </a:graphicData>
        </a:graphic>
      </p:graphicFrame>
      <p:graphicFrame>
        <p:nvGraphicFramePr>
          <p:cNvPr id="2053" name="Object 5"/>
          <p:cNvGraphicFramePr>
            <a:graphicFrameLocks noChangeAspect="1"/>
          </p:cNvGraphicFramePr>
          <p:nvPr/>
        </p:nvGraphicFramePr>
        <p:xfrm>
          <a:off x="642910" y="5000636"/>
          <a:ext cx="428628" cy="642942"/>
        </p:xfrm>
        <a:graphic>
          <a:graphicData uri="http://schemas.openxmlformats.org/presentationml/2006/ole">
            <p:oleObj spid="_x0000_s2053" name="Equation" r:id="rId6" imgW="152280" imgH="228600" progId="Equation.DSMT4">
              <p:embed/>
            </p:oleObj>
          </a:graphicData>
        </a:graphic>
      </p:graphicFrame>
      <p:sp>
        <p:nvSpPr>
          <p:cNvPr id="9" name="TextBox 8"/>
          <p:cNvSpPr txBox="1"/>
          <p:nvPr/>
        </p:nvSpPr>
        <p:spPr>
          <a:xfrm>
            <a:off x="2000232" y="4429133"/>
            <a:ext cx="6500858" cy="461665"/>
          </a:xfrm>
          <a:prstGeom prst="rect">
            <a:avLst/>
          </a:prstGeom>
          <a:noFill/>
        </p:spPr>
        <p:txBody>
          <a:bodyPr wrap="square" rtlCol="0">
            <a:spAutoFit/>
          </a:bodyPr>
          <a:lstStyle/>
          <a:p>
            <a:r>
              <a:rPr lang="en-US" sz="2400" dirty="0" smtClean="0"/>
              <a:t>: </a:t>
            </a:r>
            <a:r>
              <a:rPr lang="en-US" sz="2400" i="1" dirty="0" err="1" smtClean="0"/>
              <a:t>i</a:t>
            </a:r>
            <a:r>
              <a:rPr lang="en-US" sz="2400" dirty="0" smtClean="0"/>
              <a:t> feature of d observation of c class</a:t>
            </a:r>
            <a:endParaRPr lang="el-GR" sz="2400" dirty="0"/>
          </a:p>
        </p:txBody>
      </p:sp>
      <p:sp>
        <p:nvSpPr>
          <p:cNvPr id="10" name="TextBox 9"/>
          <p:cNvSpPr txBox="1"/>
          <p:nvPr/>
        </p:nvSpPr>
        <p:spPr>
          <a:xfrm>
            <a:off x="1285852" y="5143513"/>
            <a:ext cx="7858148" cy="461665"/>
          </a:xfrm>
          <a:prstGeom prst="rect">
            <a:avLst/>
          </a:prstGeom>
          <a:noFill/>
        </p:spPr>
        <p:txBody>
          <a:bodyPr wrap="square" rtlCol="0">
            <a:spAutoFit/>
          </a:bodyPr>
          <a:lstStyle/>
          <a:p>
            <a:r>
              <a:rPr lang="en-US" sz="2400" dirty="0" smtClean="0"/>
              <a:t>:Lagrange Multipliers , estimated as known</a:t>
            </a:r>
            <a:endParaRPr lang="el-GR" sz="2400" dirty="0"/>
          </a:p>
        </p:txBody>
      </p:sp>
      <p:sp>
        <p:nvSpPr>
          <p:cNvPr id="11" name="TextBox 10"/>
          <p:cNvSpPr txBox="1"/>
          <p:nvPr/>
        </p:nvSpPr>
        <p:spPr>
          <a:xfrm>
            <a:off x="4429124" y="5715016"/>
            <a:ext cx="4357686" cy="461665"/>
          </a:xfrm>
          <a:prstGeom prst="rect">
            <a:avLst/>
          </a:prstGeom>
          <a:noFill/>
        </p:spPr>
        <p:txBody>
          <a:bodyPr wrap="square" rtlCol="0">
            <a:spAutoFit/>
          </a:bodyPr>
          <a:lstStyle/>
          <a:p>
            <a:r>
              <a:rPr lang="en-US" sz="2400" dirty="0" smtClean="0"/>
              <a:t>:Normalized Factor</a:t>
            </a:r>
            <a:endParaRPr lang="el-G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r>
              <a:rPr lang="el-GR" dirty="0" smtClean="0"/>
              <a:t/>
            </a:r>
            <a:br>
              <a:rPr lang="el-GR" dirty="0" smtClean="0"/>
            </a:br>
            <a:endParaRPr lang="el-GR" dirty="0"/>
          </a:p>
        </p:txBody>
      </p:sp>
      <p:sp>
        <p:nvSpPr>
          <p:cNvPr id="3" name="Content Placeholder 2"/>
          <p:cNvSpPr>
            <a:spLocks noGrp="1"/>
          </p:cNvSpPr>
          <p:nvPr>
            <p:ph idx="1"/>
          </p:nvPr>
        </p:nvSpPr>
        <p:spPr>
          <a:xfrm>
            <a:off x="428596" y="1214422"/>
            <a:ext cx="8229600" cy="4572000"/>
          </a:xfrm>
        </p:spPr>
        <p:txBody>
          <a:bodyPr>
            <a:normAutofit lnSpcReduction="10000"/>
          </a:bodyPr>
          <a:lstStyle/>
          <a:p>
            <a:r>
              <a:rPr lang="en-US" sz="2400" dirty="0" smtClean="0"/>
              <a:t>1948: </a:t>
            </a:r>
            <a:r>
              <a:rPr lang="en-US" sz="2400" b="1" dirty="0" smtClean="0"/>
              <a:t>Information Theory </a:t>
            </a:r>
            <a:r>
              <a:rPr lang="en-US" sz="2400" dirty="0" smtClean="0"/>
              <a:t>was first introduced by Shannon’s publication “A mathematical Theory of Communication”</a:t>
            </a:r>
          </a:p>
          <a:p>
            <a:r>
              <a:rPr lang="en-US" sz="2400" dirty="0" smtClean="0"/>
              <a:t>1950: </a:t>
            </a:r>
            <a:r>
              <a:rPr lang="en-US" sz="2400" b="1" dirty="0" smtClean="0"/>
              <a:t>Machine Learning </a:t>
            </a:r>
            <a:r>
              <a:rPr lang="en-US" sz="2400" dirty="0" smtClean="0"/>
              <a:t>is approached by Alan Turning proposal of a “learning machine” that could learn and become artificially intelligent</a:t>
            </a:r>
          </a:p>
          <a:p>
            <a:r>
              <a:rPr lang="en-US" sz="2400" dirty="0" smtClean="0"/>
              <a:t>Late 70’s : </a:t>
            </a:r>
            <a:r>
              <a:rPr lang="en-US" sz="2400" b="1" dirty="0" smtClean="0"/>
              <a:t>The connection </a:t>
            </a:r>
            <a:r>
              <a:rPr lang="en-US" sz="2400" dirty="0" smtClean="0"/>
              <a:t>between IT and ML starts to be investigated</a:t>
            </a:r>
          </a:p>
          <a:p>
            <a:r>
              <a:rPr lang="en-US" sz="2400" dirty="0" smtClean="0"/>
              <a:t>1983-today : Numerous theories and effective </a:t>
            </a:r>
            <a:r>
              <a:rPr lang="en-US" sz="2400" b="1" dirty="0" smtClean="0"/>
              <a:t>algorithms have developed</a:t>
            </a:r>
            <a:r>
              <a:rPr lang="en-US" sz="2400" dirty="0" smtClean="0"/>
              <a:t>, with lots of them proved to be more efficient than the traditional ones proposed</a:t>
            </a:r>
            <a:endParaRPr lang="el-G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a:bodyPr>
          <a:lstStyle/>
          <a:p>
            <a:r>
              <a:rPr lang="en-US" sz="3600" dirty="0" smtClean="0"/>
              <a:t>Advantages and Disadvantages</a:t>
            </a:r>
            <a:endParaRPr lang="el-GR" sz="3600" dirty="0"/>
          </a:p>
        </p:txBody>
      </p:sp>
      <p:sp>
        <p:nvSpPr>
          <p:cNvPr id="3" name="Content Placeholder 2"/>
          <p:cNvSpPr>
            <a:spLocks noGrp="1"/>
          </p:cNvSpPr>
          <p:nvPr>
            <p:ph idx="1"/>
          </p:nvPr>
        </p:nvSpPr>
        <p:spPr>
          <a:xfrm>
            <a:off x="214282" y="1071546"/>
            <a:ext cx="8929718" cy="5383262"/>
          </a:xfrm>
        </p:spPr>
        <p:txBody>
          <a:bodyPr/>
          <a:lstStyle/>
          <a:p>
            <a:r>
              <a:rPr lang="en-US" dirty="0" smtClean="0"/>
              <a:t>D</a:t>
            </a:r>
            <a:r>
              <a:rPr lang="en-US" sz="2400" dirty="0" smtClean="0"/>
              <a:t>isadvantage:</a:t>
            </a:r>
            <a:r>
              <a:rPr lang="en-US" sz="2400" b="1" dirty="0" smtClean="0"/>
              <a:t> </a:t>
            </a:r>
            <a:r>
              <a:rPr lang="en-US" sz="2400" b="1" dirty="0" err="1" smtClean="0"/>
              <a:t>Overfitting</a:t>
            </a:r>
            <a:r>
              <a:rPr lang="en-US" sz="2400" dirty="0" smtClean="0"/>
              <a:t>, due to its heavy reliance on the labeled training data, which forms the constrains.</a:t>
            </a:r>
          </a:p>
          <a:p>
            <a:r>
              <a:rPr lang="en-US" sz="2400" dirty="0" smtClean="0"/>
              <a:t>Advantage 1 : the solution to the maximum entropy problem is also the solution to a </a:t>
            </a:r>
            <a:r>
              <a:rPr lang="en-US" sz="2400" b="1" dirty="0" smtClean="0"/>
              <a:t>dual maximum likelihood problem</a:t>
            </a:r>
            <a:r>
              <a:rPr lang="en-US" sz="2400" dirty="0" smtClean="0"/>
              <a:t> for models of the same exponential form + likelihood surface is</a:t>
            </a:r>
            <a:r>
              <a:rPr lang="en-US" sz="2400" b="1" dirty="0" smtClean="0"/>
              <a:t> convex</a:t>
            </a:r>
          </a:p>
          <a:p>
            <a:endParaRPr lang="en-US" sz="2400" b="1" dirty="0" smtClean="0"/>
          </a:p>
          <a:p>
            <a:pPr>
              <a:buNone/>
            </a:pPr>
            <a:endParaRPr lang="en-US" sz="2400" b="1" dirty="0" smtClean="0"/>
          </a:p>
          <a:p>
            <a:pPr>
              <a:buNone/>
            </a:pPr>
            <a:r>
              <a:rPr lang="en-US" sz="2400" dirty="0" smtClean="0"/>
              <a:t>guarantees a unique global maximum and rules out local maxima</a:t>
            </a:r>
          </a:p>
          <a:p>
            <a:r>
              <a:rPr lang="en-US" sz="2400" dirty="0" smtClean="0"/>
              <a:t>Advantage 2: Maximum entropy has nothing to do with </a:t>
            </a:r>
            <a:r>
              <a:rPr lang="en-US" sz="2400" b="1" dirty="0" smtClean="0"/>
              <a:t>independence assumptions</a:t>
            </a:r>
            <a:endParaRPr lang="el-GR" sz="2400" b="1" dirty="0"/>
          </a:p>
        </p:txBody>
      </p:sp>
      <p:sp>
        <p:nvSpPr>
          <p:cNvPr id="4" name="Down Arrow 3"/>
          <p:cNvSpPr/>
          <p:nvPr/>
        </p:nvSpPr>
        <p:spPr>
          <a:xfrm>
            <a:off x="3857620" y="3714752"/>
            <a:ext cx="500066"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Applications</a:t>
            </a:r>
            <a:endParaRPr lang="el-GR" dirty="0"/>
          </a:p>
        </p:txBody>
      </p:sp>
      <p:sp>
        <p:nvSpPr>
          <p:cNvPr id="3" name="Content Placeholder 2"/>
          <p:cNvSpPr>
            <a:spLocks noGrp="1"/>
          </p:cNvSpPr>
          <p:nvPr>
            <p:ph idx="1"/>
          </p:nvPr>
        </p:nvSpPr>
        <p:spPr>
          <a:xfrm>
            <a:off x="428596" y="1071546"/>
            <a:ext cx="8229600" cy="5786454"/>
          </a:xfrm>
        </p:spPr>
        <p:txBody>
          <a:bodyPr>
            <a:normAutofit fontScale="62500" lnSpcReduction="20000"/>
          </a:bodyPr>
          <a:lstStyle/>
          <a:p>
            <a:pPr lvl="0"/>
            <a:r>
              <a:rPr lang="en-US" dirty="0" smtClean="0"/>
              <a:t>Nigam, </a:t>
            </a:r>
            <a:r>
              <a:rPr lang="en-US" dirty="0" err="1" smtClean="0"/>
              <a:t>Laffery</a:t>
            </a:r>
            <a:r>
              <a:rPr lang="en-US" dirty="0" smtClean="0"/>
              <a:t> and </a:t>
            </a:r>
            <a:r>
              <a:rPr lang="en-US" dirty="0" err="1" smtClean="0"/>
              <a:t>McCallumn</a:t>
            </a:r>
            <a:r>
              <a:rPr lang="en-US" dirty="0" smtClean="0"/>
              <a:t>  proposed an Maximum Entropy based </a:t>
            </a:r>
            <a:r>
              <a:rPr lang="en-US" b="1" dirty="0" smtClean="0"/>
              <a:t>model for Text Classification </a:t>
            </a:r>
            <a:r>
              <a:rPr lang="en-US" dirty="0" smtClean="0"/>
              <a:t>by estimating the conditional distribution of the class variable given to each document, and experimented on several databases, comparing their results to naïve </a:t>
            </a:r>
            <a:r>
              <a:rPr lang="en-US" dirty="0" err="1" smtClean="0"/>
              <a:t>Bayes</a:t>
            </a:r>
            <a:r>
              <a:rPr lang="en-US" dirty="0" smtClean="0"/>
              <a:t> classifier.</a:t>
            </a:r>
          </a:p>
          <a:p>
            <a:pPr lvl="0">
              <a:buNone/>
            </a:pPr>
            <a:endParaRPr lang="el-GR" dirty="0" smtClean="0"/>
          </a:p>
          <a:p>
            <a:pPr lvl="0"/>
            <a:r>
              <a:rPr lang="en-US" dirty="0" smtClean="0"/>
              <a:t>Zhu, </a:t>
            </a:r>
            <a:r>
              <a:rPr lang="en-US" dirty="0" err="1" smtClean="0"/>
              <a:t>Ji</a:t>
            </a:r>
            <a:r>
              <a:rPr lang="en-US" dirty="0" smtClean="0"/>
              <a:t> and </a:t>
            </a:r>
            <a:r>
              <a:rPr lang="en-US" dirty="0" err="1" smtClean="0"/>
              <a:t>Xu</a:t>
            </a:r>
            <a:r>
              <a:rPr lang="en-US" dirty="0" smtClean="0"/>
              <a:t> explore </a:t>
            </a:r>
            <a:r>
              <a:rPr lang="en-US" b="1" dirty="0" smtClean="0"/>
              <a:t>correlations among categories </a:t>
            </a:r>
            <a:r>
              <a:rPr lang="en-US" dirty="0" smtClean="0"/>
              <a:t>with maximum entropy method and derive a classification algorithm </a:t>
            </a:r>
            <a:r>
              <a:rPr lang="en-US" b="1" dirty="0" smtClean="0"/>
              <a:t>for multi-</a:t>
            </a:r>
            <a:r>
              <a:rPr lang="en-US" b="1" dirty="0" err="1" smtClean="0"/>
              <a:t>labelled</a:t>
            </a:r>
            <a:r>
              <a:rPr lang="en-US" b="1" dirty="0" smtClean="0"/>
              <a:t> documents.</a:t>
            </a:r>
          </a:p>
          <a:p>
            <a:pPr lvl="0"/>
            <a:endParaRPr lang="el-GR" b="1" dirty="0" smtClean="0"/>
          </a:p>
          <a:p>
            <a:pPr lvl="0"/>
            <a:r>
              <a:rPr lang="en-US" dirty="0" smtClean="0"/>
              <a:t>Phillips, Anderson and </a:t>
            </a:r>
            <a:r>
              <a:rPr lang="en-US" dirty="0" err="1" smtClean="0"/>
              <a:t>Schapire</a:t>
            </a:r>
            <a:r>
              <a:rPr lang="en-US" dirty="0" smtClean="0"/>
              <a:t> use the maximum entropy method for </a:t>
            </a:r>
            <a:r>
              <a:rPr lang="en-US" b="1" dirty="0" smtClean="0"/>
              <a:t>modeling species geographic distributions </a:t>
            </a:r>
            <a:r>
              <a:rPr lang="en-US" dirty="0" smtClean="0"/>
              <a:t>with presence-only data, </a:t>
            </a:r>
            <a:r>
              <a:rPr lang="en-US" b="1" dirty="0" smtClean="0"/>
              <a:t>predicting missing or non-existing data of rare species </a:t>
            </a:r>
            <a:r>
              <a:rPr lang="en-US" dirty="0" smtClean="0"/>
              <a:t>.</a:t>
            </a:r>
          </a:p>
          <a:p>
            <a:pPr lvl="0"/>
            <a:endParaRPr lang="el-GR" dirty="0" smtClean="0"/>
          </a:p>
          <a:p>
            <a:pPr lvl="0"/>
            <a:r>
              <a:rPr lang="en-US" dirty="0" err="1" smtClean="0"/>
              <a:t>Yeo</a:t>
            </a:r>
            <a:r>
              <a:rPr lang="en-US" dirty="0" smtClean="0"/>
              <a:t> and Burge propose a framework for </a:t>
            </a:r>
            <a:r>
              <a:rPr lang="en-US" b="1" dirty="0" smtClean="0"/>
              <a:t>modeling sequence motifs </a:t>
            </a:r>
            <a:r>
              <a:rPr lang="en-US" dirty="0" smtClean="0"/>
              <a:t>based on the maximum entropy principle by approximating  short sequence motif distributions with the maximum entropy distribution consistent with low-order marginal constraints estimated from available data.</a:t>
            </a:r>
            <a:endParaRPr lang="el-GR" dirty="0" smtClean="0"/>
          </a:p>
          <a:p>
            <a:endParaRPr lang="el-G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Clustering</a:t>
            </a:r>
            <a:endParaRPr lang="el-GR" dirty="0"/>
          </a:p>
        </p:txBody>
      </p:sp>
      <p:sp>
        <p:nvSpPr>
          <p:cNvPr id="3" name="Content Placeholder 2"/>
          <p:cNvSpPr>
            <a:spLocks noGrp="1"/>
          </p:cNvSpPr>
          <p:nvPr>
            <p:ph idx="1"/>
          </p:nvPr>
        </p:nvSpPr>
        <p:spPr>
          <a:xfrm>
            <a:off x="457200" y="1214422"/>
            <a:ext cx="8686800" cy="5240386"/>
          </a:xfrm>
        </p:spPr>
        <p:txBody>
          <a:bodyPr>
            <a:normAutofit lnSpcReduction="10000"/>
          </a:bodyPr>
          <a:lstStyle/>
          <a:p>
            <a:r>
              <a:rPr lang="en-US" sz="2400" dirty="0" smtClean="0"/>
              <a:t>Is the </a:t>
            </a:r>
            <a:r>
              <a:rPr lang="en-US" sz="2400" b="1" dirty="0" smtClean="0"/>
              <a:t>generalization of classification </a:t>
            </a:r>
            <a:r>
              <a:rPr lang="en-US" sz="2400" dirty="0" smtClean="0"/>
              <a:t>when training labels are not obtained:</a:t>
            </a:r>
          </a:p>
          <a:p>
            <a:pPr>
              <a:buNone/>
            </a:pPr>
            <a:r>
              <a:rPr lang="en-US" sz="2400" dirty="0" smtClean="0"/>
              <a:t>	Partition a finite set of points (</a:t>
            </a:r>
            <a:r>
              <a:rPr lang="en-US" sz="2400" b="1" dirty="0" smtClean="0"/>
              <a:t>observations</a:t>
            </a:r>
            <a:r>
              <a:rPr lang="en-US" sz="2400" dirty="0" smtClean="0"/>
              <a:t>)in a multi-dimensional space (its dimension depends on the </a:t>
            </a:r>
            <a:r>
              <a:rPr lang="en-US" sz="2400" b="1" dirty="0" smtClean="0"/>
              <a:t>features </a:t>
            </a:r>
            <a:r>
              <a:rPr lang="en-US" sz="2400" dirty="0" smtClean="0"/>
              <a:t>of each observation) into </a:t>
            </a:r>
            <a:r>
              <a:rPr lang="en-US" sz="2400" b="1" dirty="0" smtClean="0"/>
              <a:t>clusters</a:t>
            </a:r>
            <a:r>
              <a:rPr lang="en-US" sz="2400" dirty="0" smtClean="0"/>
              <a:t>, so that each one contains points </a:t>
            </a:r>
            <a:r>
              <a:rPr lang="en-US" sz="2400" b="1" dirty="0" smtClean="0"/>
              <a:t>similar </a:t>
            </a:r>
            <a:r>
              <a:rPr lang="en-US" sz="2400" dirty="0" smtClean="0"/>
              <a:t>to each other and </a:t>
            </a:r>
            <a:r>
              <a:rPr lang="en-US" sz="2400" b="1" dirty="0" smtClean="0"/>
              <a:t>dissimilar </a:t>
            </a:r>
            <a:r>
              <a:rPr lang="en-US" sz="2400" dirty="0" smtClean="0"/>
              <a:t>to the ones of other clusters. </a:t>
            </a:r>
          </a:p>
          <a:p>
            <a:r>
              <a:rPr lang="en-US" sz="2400" dirty="0" smtClean="0"/>
              <a:t>Clustering can be described as a </a:t>
            </a:r>
            <a:r>
              <a:rPr lang="en-US" sz="2400" b="1" dirty="0" smtClean="0"/>
              <a:t>multi-objective optimization problem</a:t>
            </a:r>
          </a:p>
          <a:p>
            <a:r>
              <a:rPr lang="en-US" sz="2400" dirty="0" smtClean="0"/>
              <a:t>2 approaches, the </a:t>
            </a:r>
            <a:r>
              <a:rPr lang="en-US" sz="2400" b="1" dirty="0" err="1" smtClean="0"/>
              <a:t>partitiona</a:t>
            </a:r>
            <a:r>
              <a:rPr lang="en-US" sz="2400" dirty="0" err="1" smtClean="0"/>
              <a:t>l</a:t>
            </a:r>
            <a:r>
              <a:rPr lang="en-US" sz="2400" dirty="0" smtClean="0"/>
              <a:t> and the </a:t>
            </a:r>
            <a:r>
              <a:rPr lang="en-US" sz="2400" b="1" dirty="0" smtClean="0"/>
              <a:t>hierarchical</a:t>
            </a:r>
            <a:r>
              <a:rPr lang="en-US" sz="2400" dirty="0" smtClean="0"/>
              <a:t> algorithms.</a:t>
            </a:r>
          </a:p>
          <a:p>
            <a:r>
              <a:rPr lang="en-US" sz="2400" dirty="0" smtClean="0"/>
              <a:t>Similarity between clusters can be defined in several ways, often resulting in different clustering results for </a:t>
            </a:r>
            <a:r>
              <a:rPr lang="en-US" sz="2400" b="1" dirty="0" smtClean="0"/>
              <a:t>different similarity measures</a:t>
            </a:r>
            <a:r>
              <a:rPr lang="en-US" sz="2400" dirty="0" smtClean="0"/>
              <a:t>. </a:t>
            </a:r>
            <a:endParaRPr lang="el-GR" sz="2400" dirty="0" smtClean="0"/>
          </a:p>
          <a:p>
            <a:pPr>
              <a:buNone/>
            </a:pPr>
            <a:endParaRPr lang="el-G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Cluster Entropy Minimization</a:t>
            </a:r>
            <a:endParaRPr lang="el-GR" dirty="0"/>
          </a:p>
        </p:txBody>
      </p:sp>
      <p:sp>
        <p:nvSpPr>
          <p:cNvPr id="3" name="Content Placeholder 2"/>
          <p:cNvSpPr>
            <a:spLocks noGrp="1"/>
          </p:cNvSpPr>
          <p:nvPr>
            <p:ph idx="1"/>
          </p:nvPr>
        </p:nvSpPr>
        <p:spPr>
          <a:xfrm>
            <a:off x="457200" y="1142984"/>
            <a:ext cx="8229600" cy="5311824"/>
          </a:xfrm>
        </p:spPr>
        <p:txBody>
          <a:bodyPr>
            <a:normAutofit fontScale="92500" lnSpcReduction="10000"/>
          </a:bodyPr>
          <a:lstStyle/>
          <a:p>
            <a:r>
              <a:rPr lang="en-US" sz="2400" b="1" dirty="0" smtClean="0"/>
              <a:t>Idea: </a:t>
            </a:r>
            <a:r>
              <a:rPr lang="en-US" sz="2400" dirty="0" smtClean="0"/>
              <a:t>When </a:t>
            </a:r>
            <a:r>
              <a:rPr lang="en-US" sz="2400" b="1" dirty="0" smtClean="0"/>
              <a:t>entropy of the clustering </a:t>
            </a:r>
            <a:r>
              <a:rPr lang="en-US" sz="2400" dirty="0" smtClean="0"/>
              <a:t>is minimized, the expected information contained in each cluster is minimized; hence the clustering model is trained optimally in the sense that each cluster contains the most similar observations, thus the </a:t>
            </a:r>
            <a:r>
              <a:rPr lang="en-US" sz="2400" smtClean="0"/>
              <a:t>smallest amount </a:t>
            </a:r>
            <a:r>
              <a:rPr lang="en-US" sz="2400" dirty="0" smtClean="0"/>
              <a:t>of information</a:t>
            </a:r>
            <a:endParaRPr lang="en-US" dirty="0" smtClean="0"/>
          </a:p>
          <a:p>
            <a:r>
              <a:rPr lang="en-US" sz="2400" b="1" dirty="0" smtClean="0"/>
              <a:t>Sub-Problems: </a:t>
            </a:r>
          </a:p>
          <a:p>
            <a:pPr marL="578358" indent="-514350">
              <a:buFont typeface="+mj-lt"/>
              <a:buAutoNum type="arabicParenR"/>
            </a:pPr>
            <a:r>
              <a:rPr lang="en-US" sz="2400" dirty="0" smtClean="0"/>
              <a:t>estimate a posteriori probabilities </a:t>
            </a:r>
          </a:p>
          <a:p>
            <a:pPr marL="578358" indent="-514350">
              <a:buFont typeface="+mj-lt"/>
              <a:buAutoNum type="arabicParenR"/>
            </a:pPr>
            <a:r>
              <a:rPr lang="en-US" sz="2400" dirty="0" smtClean="0"/>
              <a:t>minimizing the entropy</a:t>
            </a:r>
          </a:p>
          <a:p>
            <a:pPr marL="578358" indent="-514350"/>
            <a:r>
              <a:rPr lang="en-US" sz="2400" b="1" dirty="0" smtClean="0"/>
              <a:t>4 steps of Clustering Algorithm:</a:t>
            </a:r>
          </a:p>
          <a:p>
            <a:pPr marL="521208" lvl="0" indent="-457200">
              <a:buFont typeface="+mj-lt"/>
              <a:buAutoNum type="arabicParenR"/>
            </a:pPr>
            <a:r>
              <a:rPr lang="en-US" sz="2400" dirty="0" smtClean="0"/>
              <a:t>Define Minimum Entropy Criterion</a:t>
            </a:r>
          </a:p>
          <a:p>
            <a:pPr marL="521208" lvl="0" indent="-457200">
              <a:buFont typeface="+mj-lt"/>
              <a:buAutoNum type="arabicParenR"/>
            </a:pPr>
            <a:r>
              <a:rPr lang="en-US" sz="2400" dirty="0" smtClean="0"/>
              <a:t>Prove it by </a:t>
            </a:r>
            <a:r>
              <a:rPr lang="en-US" sz="2400" dirty="0" err="1" smtClean="0"/>
              <a:t>Fano’s</a:t>
            </a:r>
            <a:r>
              <a:rPr lang="en-US" sz="2400" dirty="0" smtClean="0"/>
              <a:t> Inequality</a:t>
            </a:r>
          </a:p>
          <a:p>
            <a:pPr marL="521208" lvl="0" indent="-457200">
              <a:buFont typeface="+mj-lt"/>
              <a:buAutoNum type="arabicParenR"/>
            </a:pPr>
            <a:r>
              <a:rPr lang="en-US" sz="2400" dirty="0" smtClean="0"/>
              <a:t>Use a non-parametric estimation of a posteriori probability</a:t>
            </a:r>
          </a:p>
          <a:p>
            <a:pPr marL="521208" lvl="0" indent="-457200">
              <a:buFont typeface="+mj-lt"/>
              <a:buAutoNum type="arabicParenR"/>
            </a:pPr>
            <a:r>
              <a:rPr lang="en-US" sz="2400" dirty="0" smtClean="0"/>
              <a:t>Combine to create the iterative algorithm </a:t>
            </a:r>
            <a:endParaRPr lang="el-GR" sz="2400" dirty="0" smtClean="0"/>
          </a:p>
          <a:p>
            <a:pPr marL="578358" indent="-514350"/>
            <a:endParaRPr lang="en-US" sz="2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1)Define Entropy Criterion</a:t>
            </a:r>
            <a:endParaRPr lang="el-GR" dirty="0"/>
          </a:p>
        </p:txBody>
      </p:sp>
      <p:sp>
        <p:nvSpPr>
          <p:cNvPr id="3" name="Content Placeholder 2"/>
          <p:cNvSpPr>
            <a:spLocks noGrp="1"/>
          </p:cNvSpPr>
          <p:nvPr>
            <p:ph idx="1"/>
          </p:nvPr>
        </p:nvSpPr>
        <p:spPr>
          <a:xfrm>
            <a:off x="457200" y="1142984"/>
            <a:ext cx="8229600" cy="5715016"/>
          </a:xfrm>
        </p:spPr>
        <p:txBody>
          <a:bodyPr>
            <a:normAutofit/>
          </a:bodyPr>
          <a:lstStyle/>
          <a:p>
            <a:r>
              <a:rPr lang="en-US" sz="2400" dirty="0" smtClean="0"/>
              <a:t>Since entropy measures the amount of “disorder” of a system, we hope that each cluster has low entropy because data points in the same cluster should look similar</a:t>
            </a:r>
          </a:p>
          <a:p>
            <a:r>
              <a:rPr lang="en-US" sz="2400" dirty="0" smtClean="0"/>
              <a:t>A </a:t>
            </a:r>
            <a:r>
              <a:rPr lang="en-US" sz="2400" b="1" dirty="0" smtClean="0"/>
              <a:t>straightforward minimum entropy clustering criterion</a:t>
            </a:r>
            <a:r>
              <a:rPr lang="en-US" sz="2400" dirty="0" smtClean="0"/>
              <a:t> could be defined as:</a:t>
            </a:r>
          </a:p>
          <a:p>
            <a:pPr>
              <a:buNone/>
            </a:pPr>
            <a:endParaRPr lang="en-US" sz="2400" dirty="0" smtClean="0"/>
          </a:p>
          <a:p>
            <a:r>
              <a:rPr lang="en-US" sz="2400" dirty="0" smtClean="0"/>
              <a:t>Suppose each cluster  follows the d-dimensional Gaussian distribution with covariance matrix </a:t>
            </a:r>
            <a:r>
              <a:rPr lang="el-GR" sz="2400" dirty="0" smtClean="0"/>
              <a:t>Σ</a:t>
            </a:r>
            <a:r>
              <a:rPr lang="en-US" sz="2400" dirty="0" smtClean="0"/>
              <a:t>, then: 			 	</a:t>
            </a:r>
            <a:endParaRPr lang="el-GR" sz="2400" dirty="0" smtClean="0"/>
          </a:p>
          <a:p>
            <a:pPr>
              <a:buNone/>
            </a:pPr>
            <a:endParaRPr lang="en-US" sz="2400" dirty="0" smtClean="0"/>
          </a:p>
          <a:p>
            <a:pPr>
              <a:buNone/>
            </a:pPr>
            <a:r>
              <a:rPr lang="en-US" sz="2400" dirty="0" smtClean="0"/>
              <a:t>So, </a:t>
            </a:r>
            <a:r>
              <a:rPr lang="en-US" sz="2400" b="1" dirty="0" smtClean="0"/>
              <a:t>clustering criterion to minimize</a:t>
            </a:r>
            <a:r>
              <a:rPr lang="en-US" sz="2400" dirty="0" smtClean="0"/>
              <a:t> is:</a:t>
            </a:r>
          </a:p>
          <a:p>
            <a:pPr>
              <a:buNone/>
            </a:pPr>
            <a:endParaRPr lang="el-GR" sz="2400" dirty="0" smtClean="0"/>
          </a:p>
          <a:p>
            <a:endParaRPr lang="el-GR" dirty="0" smtClean="0"/>
          </a:p>
          <a:p>
            <a:endParaRPr lang="el-GR" dirty="0"/>
          </a:p>
        </p:txBody>
      </p:sp>
      <p:graphicFrame>
        <p:nvGraphicFramePr>
          <p:cNvPr id="3074" name="Object 2"/>
          <p:cNvGraphicFramePr>
            <a:graphicFrameLocks noChangeAspect="1"/>
          </p:cNvGraphicFramePr>
          <p:nvPr/>
        </p:nvGraphicFramePr>
        <p:xfrm>
          <a:off x="5429250" y="3000375"/>
          <a:ext cx="2327275" cy="857250"/>
        </p:xfrm>
        <a:graphic>
          <a:graphicData uri="http://schemas.openxmlformats.org/presentationml/2006/ole">
            <p:oleObj spid="_x0000_s3074" name="Equation" r:id="rId3" imgW="1206360" imgH="444240" progId="Equation.DSMT4">
              <p:embed/>
            </p:oleObj>
          </a:graphicData>
        </a:graphic>
      </p:graphicFrame>
      <p:graphicFrame>
        <p:nvGraphicFramePr>
          <p:cNvPr id="3075" name="Object 3"/>
          <p:cNvGraphicFramePr>
            <a:graphicFrameLocks noChangeAspect="1"/>
          </p:cNvGraphicFramePr>
          <p:nvPr/>
        </p:nvGraphicFramePr>
        <p:xfrm>
          <a:off x="2285984" y="4572008"/>
          <a:ext cx="4857784" cy="860522"/>
        </p:xfrm>
        <a:graphic>
          <a:graphicData uri="http://schemas.openxmlformats.org/presentationml/2006/ole">
            <p:oleObj spid="_x0000_s3075" name="Equation" r:id="rId4" imgW="2222280" imgH="393480" progId="Equation.DSMT4">
              <p:embed/>
            </p:oleObj>
          </a:graphicData>
        </a:graphic>
      </p:graphicFrame>
      <p:graphicFrame>
        <p:nvGraphicFramePr>
          <p:cNvPr id="3076" name="Object 4"/>
          <p:cNvGraphicFramePr>
            <a:graphicFrameLocks noChangeAspect="1"/>
          </p:cNvGraphicFramePr>
          <p:nvPr/>
        </p:nvGraphicFramePr>
        <p:xfrm>
          <a:off x="6000750" y="5357813"/>
          <a:ext cx="2828925" cy="1000125"/>
        </p:xfrm>
        <a:graphic>
          <a:graphicData uri="http://schemas.openxmlformats.org/presentationml/2006/ole">
            <p:oleObj spid="_x0000_s3076" name="Equation" r:id="rId5" imgW="1257120" imgH="444240" progId="Equation.DSMT4">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1)Define Entropy Criterion</a:t>
            </a:r>
            <a:endParaRPr lang="el-GR" dirty="0"/>
          </a:p>
        </p:txBody>
      </p:sp>
      <p:sp>
        <p:nvSpPr>
          <p:cNvPr id="3" name="Content Placeholder 2"/>
          <p:cNvSpPr>
            <a:spLocks noGrp="1"/>
          </p:cNvSpPr>
          <p:nvPr>
            <p:ph idx="1"/>
          </p:nvPr>
        </p:nvSpPr>
        <p:spPr>
          <a:xfrm>
            <a:off x="214282" y="1142984"/>
            <a:ext cx="8643998" cy="5715016"/>
          </a:xfrm>
        </p:spPr>
        <p:txBody>
          <a:bodyPr>
            <a:normAutofit fontScale="92500" lnSpcReduction="20000"/>
          </a:bodyPr>
          <a:lstStyle/>
          <a:p>
            <a:pPr>
              <a:buNone/>
            </a:pPr>
            <a:r>
              <a:rPr lang="en-US" sz="2600" b="1" dirty="0" smtClean="0"/>
              <a:t>Problem:</a:t>
            </a:r>
            <a:r>
              <a:rPr lang="el-GR" sz="2600" b="1" dirty="0" smtClean="0"/>
              <a:t> </a:t>
            </a:r>
            <a:r>
              <a:rPr lang="en-US" sz="2600" dirty="0" smtClean="0"/>
              <a:t>Criterion not adequate for clustering because it neglects the semantic aspects of data- data has hidden meaning</a:t>
            </a:r>
          </a:p>
          <a:p>
            <a:pPr>
              <a:buNone/>
            </a:pPr>
            <a:r>
              <a:rPr lang="en-US" sz="2600" b="1" dirty="0" smtClean="0"/>
              <a:t>Solution: </a:t>
            </a:r>
            <a:r>
              <a:rPr lang="en-US" sz="2600" dirty="0" smtClean="0"/>
              <a:t>Entropy Measured on A-posteriori probabilities:</a:t>
            </a:r>
          </a:p>
          <a:p>
            <a:pPr>
              <a:buNone/>
            </a:pPr>
            <a:endParaRPr lang="en-US" sz="2600" dirty="0" smtClean="0"/>
          </a:p>
          <a:p>
            <a:pPr>
              <a:buNone/>
            </a:pPr>
            <a:endParaRPr lang="en-US" sz="2600" dirty="0" smtClean="0"/>
          </a:p>
          <a:p>
            <a:pPr>
              <a:buNone/>
            </a:pPr>
            <a:r>
              <a:rPr lang="en-US" sz="2600" dirty="0" smtClean="0"/>
              <a:t>	*we compute a posteriori </a:t>
            </a:r>
            <a:r>
              <a:rPr lang="en-US" sz="2600" dirty="0" err="1" smtClean="0"/>
              <a:t>probs</a:t>
            </a:r>
            <a:r>
              <a:rPr lang="en-US" sz="2600" dirty="0" smtClean="0"/>
              <a:t> to determine gained information:</a:t>
            </a:r>
          </a:p>
          <a:p>
            <a:r>
              <a:rPr lang="en-US" sz="2600" dirty="0" smtClean="0"/>
              <a:t>		is maximized when all 		are equal= object x could belong to any cluster , minimized otherwise</a:t>
            </a:r>
          </a:p>
          <a:p>
            <a:r>
              <a:rPr lang="en-US" sz="2600" dirty="0" smtClean="0"/>
              <a:t>Integrate X on the whole data space</a:t>
            </a:r>
            <a:r>
              <a:rPr lang="en-US" sz="2600" b="1" dirty="0" smtClean="0"/>
              <a:t>-Minimum Entropy Clustering Criterion:</a:t>
            </a:r>
          </a:p>
          <a:p>
            <a:pPr>
              <a:buNone/>
            </a:pPr>
            <a:endParaRPr lang="en-US" sz="2400" b="1" dirty="0" smtClean="0"/>
          </a:p>
          <a:p>
            <a:pPr>
              <a:buNone/>
            </a:pPr>
            <a:endParaRPr lang="en-US" sz="2400" b="1" dirty="0" smtClean="0"/>
          </a:p>
          <a:p>
            <a:pPr>
              <a:buNone/>
            </a:pPr>
            <a:endParaRPr lang="en-US" sz="2400" dirty="0" smtClean="0"/>
          </a:p>
          <a:p>
            <a:pPr>
              <a:buNone/>
            </a:pPr>
            <a:r>
              <a:rPr lang="en-US" sz="2400" dirty="0" smtClean="0"/>
              <a:t>	</a:t>
            </a:r>
          </a:p>
          <a:p>
            <a:pPr>
              <a:buNone/>
            </a:pPr>
            <a:endParaRPr lang="en-US" sz="2400" dirty="0" smtClean="0"/>
          </a:p>
          <a:p>
            <a:pPr>
              <a:buNone/>
            </a:pPr>
            <a:endParaRPr lang="el-GR" sz="2400" dirty="0"/>
          </a:p>
        </p:txBody>
      </p:sp>
      <p:graphicFrame>
        <p:nvGraphicFramePr>
          <p:cNvPr id="4098" name="Object 2"/>
          <p:cNvGraphicFramePr>
            <a:graphicFrameLocks noChangeAspect="1"/>
          </p:cNvGraphicFramePr>
          <p:nvPr/>
        </p:nvGraphicFramePr>
        <p:xfrm>
          <a:off x="1785918" y="2357430"/>
          <a:ext cx="4616937" cy="928694"/>
        </p:xfrm>
        <a:graphic>
          <a:graphicData uri="http://schemas.openxmlformats.org/presentationml/2006/ole">
            <p:oleObj spid="_x0000_s4098" name="Equation" r:id="rId3" imgW="2209680" imgH="444240" progId="Equation.DSMT4">
              <p:embed/>
            </p:oleObj>
          </a:graphicData>
        </a:graphic>
      </p:graphicFrame>
      <p:graphicFrame>
        <p:nvGraphicFramePr>
          <p:cNvPr id="4099" name="Object 3"/>
          <p:cNvGraphicFramePr>
            <a:graphicFrameLocks noChangeAspect="1"/>
          </p:cNvGraphicFramePr>
          <p:nvPr/>
        </p:nvGraphicFramePr>
        <p:xfrm>
          <a:off x="785786" y="3857628"/>
          <a:ext cx="1143008" cy="415640"/>
        </p:xfrm>
        <a:graphic>
          <a:graphicData uri="http://schemas.openxmlformats.org/presentationml/2006/ole">
            <p:oleObj spid="_x0000_s4099" name="Equation" r:id="rId4" imgW="558720" imgH="203040" progId="Equation.DSMT4">
              <p:embed/>
            </p:oleObj>
          </a:graphicData>
        </a:graphic>
      </p:graphicFrame>
      <p:graphicFrame>
        <p:nvGraphicFramePr>
          <p:cNvPr id="4100" name="Object 4"/>
          <p:cNvGraphicFramePr>
            <a:graphicFrameLocks noChangeAspect="1"/>
          </p:cNvGraphicFramePr>
          <p:nvPr/>
        </p:nvGraphicFramePr>
        <p:xfrm>
          <a:off x="5357818" y="3714752"/>
          <a:ext cx="1214446" cy="536616"/>
        </p:xfrm>
        <a:graphic>
          <a:graphicData uri="http://schemas.openxmlformats.org/presentationml/2006/ole">
            <p:oleObj spid="_x0000_s4100" name="Equation" r:id="rId5" imgW="545760" imgH="241200" progId="Equation.DSMT4">
              <p:embed/>
            </p:oleObj>
          </a:graphicData>
        </a:graphic>
      </p:graphicFrame>
      <p:graphicFrame>
        <p:nvGraphicFramePr>
          <p:cNvPr id="4103" name="Object 7"/>
          <p:cNvGraphicFramePr>
            <a:graphicFrameLocks noChangeAspect="1"/>
          </p:cNvGraphicFramePr>
          <p:nvPr/>
        </p:nvGraphicFramePr>
        <p:xfrm>
          <a:off x="1428728" y="5429264"/>
          <a:ext cx="5937250" cy="966529"/>
        </p:xfrm>
        <a:graphic>
          <a:graphicData uri="http://schemas.openxmlformats.org/presentationml/2006/ole">
            <p:oleObj spid="_x0000_s4103" name="Equation" r:id="rId6" imgW="2730240" imgH="444240" progId="Equation.DSMT4">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2)</a:t>
            </a:r>
            <a:r>
              <a:rPr lang="en-US" dirty="0" err="1" smtClean="0"/>
              <a:t>Fano’s</a:t>
            </a:r>
            <a:r>
              <a:rPr lang="en-US" dirty="0" smtClean="0"/>
              <a:t> Inequality</a:t>
            </a:r>
            <a:endParaRPr lang="el-GR" dirty="0"/>
          </a:p>
        </p:txBody>
      </p:sp>
      <p:sp>
        <p:nvSpPr>
          <p:cNvPr id="3" name="Content Placeholder 2"/>
          <p:cNvSpPr>
            <a:spLocks noGrp="1"/>
          </p:cNvSpPr>
          <p:nvPr>
            <p:ph idx="1"/>
          </p:nvPr>
        </p:nvSpPr>
        <p:spPr>
          <a:xfrm>
            <a:off x="214282" y="1142984"/>
            <a:ext cx="8643998" cy="5715016"/>
          </a:xfrm>
        </p:spPr>
        <p:txBody>
          <a:bodyPr>
            <a:normAutofit/>
          </a:bodyPr>
          <a:lstStyle/>
          <a:p>
            <a:r>
              <a:rPr lang="en-US" sz="2400" dirty="0" smtClean="0"/>
              <a:t>It proves that the above criterion  is a natural criterion for clustering.</a:t>
            </a:r>
          </a:p>
          <a:p>
            <a:r>
              <a:rPr lang="en-US" sz="2400" dirty="0" smtClean="0"/>
              <a:t>Suppose we know a random variable X and we wish to guess the value of the correlated category information C.</a:t>
            </a:r>
          </a:p>
          <a:p>
            <a:r>
              <a:rPr lang="en-US" sz="2400" dirty="0" smtClean="0"/>
              <a:t>Let 		the </a:t>
            </a:r>
            <a:r>
              <a:rPr lang="en-US" sz="2400" b="1" dirty="0" smtClean="0"/>
              <a:t>estimator</a:t>
            </a:r>
          </a:p>
          <a:p>
            <a:pPr>
              <a:buNone/>
            </a:pPr>
            <a:r>
              <a:rPr lang="en-US" sz="2400" b="1" dirty="0" smtClean="0"/>
              <a:t>	the probability of error </a:t>
            </a:r>
            <a:r>
              <a:rPr lang="en-US" sz="2400" dirty="0" smtClean="0"/>
              <a:t>as </a:t>
            </a:r>
          </a:p>
          <a:p>
            <a:r>
              <a:rPr lang="en-US" sz="2400" b="1" dirty="0" err="1" smtClean="0"/>
              <a:t>Fano’s</a:t>
            </a:r>
            <a:r>
              <a:rPr lang="en-US" sz="2400" b="1" dirty="0" smtClean="0"/>
              <a:t> Inequality:</a:t>
            </a:r>
          </a:p>
          <a:p>
            <a:pPr>
              <a:buNone/>
            </a:pPr>
            <a:r>
              <a:rPr lang="en-US" sz="2400" dirty="0" smtClean="0"/>
              <a:t>	indicates that we can estimate C with a low probability of error only if the conditional entropy  is small.</a:t>
            </a:r>
          </a:p>
          <a:p>
            <a:r>
              <a:rPr lang="en-US" sz="2400" dirty="0" smtClean="0"/>
              <a:t>In machine </a:t>
            </a:r>
            <a:r>
              <a:rPr lang="en-US" sz="2400" dirty="0" err="1" smtClean="0"/>
              <a:t>learning,error</a:t>
            </a:r>
            <a:r>
              <a:rPr lang="en-US" sz="2400" dirty="0" smtClean="0"/>
              <a:t> is expected to be small by the implicit assumption that X contains adequate information about C.</a:t>
            </a:r>
            <a:endParaRPr lang="el-GR" sz="2400" dirty="0"/>
          </a:p>
        </p:txBody>
      </p:sp>
      <p:graphicFrame>
        <p:nvGraphicFramePr>
          <p:cNvPr id="5122" name="Object 2"/>
          <p:cNvGraphicFramePr>
            <a:graphicFrameLocks noChangeAspect="1"/>
          </p:cNvGraphicFramePr>
          <p:nvPr/>
        </p:nvGraphicFramePr>
        <p:xfrm>
          <a:off x="1357290" y="2928934"/>
          <a:ext cx="1298582" cy="663106"/>
        </p:xfrm>
        <a:graphic>
          <a:graphicData uri="http://schemas.openxmlformats.org/presentationml/2006/ole">
            <p:oleObj spid="_x0000_s5122" name="Equation" r:id="rId3" imgW="596880" imgH="304560" progId="Equation.DSMT4">
              <p:embed/>
            </p:oleObj>
          </a:graphicData>
        </a:graphic>
      </p:graphicFrame>
      <p:graphicFrame>
        <p:nvGraphicFramePr>
          <p:cNvPr id="5123" name="Object 3"/>
          <p:cNvGraphicFramePr>
            <a:graphicFrameLocks noChangeAspect="1"/>
          </p:cNvGraphicFramePr>
          <p:nvPr/>
        </p:nvGraphicFramePr>
        <p:xfrm>
          <a:off x="4857752" y="3357562"/>
          <a:ext cx="2057415" cy="714380"/>
        </p:xfrm>
        <a:graphic>
          <a:graphicData uri="http://schemas.openxmlformats.org/presentationml/2006/ole">
            <p:oleObj spid="_x0000_s5123" name="Equation" r:id="rId4" imgW="914400" imgH="317160" progId="Equation.DSMT4">
              <p:embed/>
            </p:oleObj>
          </a:graphicData>
        </a:graphic>
      </p:graphicFrame>
      <p:graphicFrame>
        <p:nvGraphicFramePr>
          <p:cNvPr id="5125" name="Object 5"/>
          <p:cNvGraphicFramePr>
            <a:graphicFrameLocks noChangeAspect="1"/>
          </p:cNvGraphicFramePr>
          <p:nvPr/>
        </p:nvGraphicFramePr>
        <p:xfrm>
          <a:off x="3643306" y="4000504"/>
          <a:ext cx="4278342" cy="500066"/>
        </p:xfrm>
        <a:graphic>
          <a:graphicData uri="http://schemas.openxmlformats.org/presentationml/2006/ole">
            <p:oleObj spid="_x0000_s5125" name="Equation" r:id="rId5" imgW="1955520" imgH="228600" progId="Equation.DSMT4">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noAutofit/>
          </a:bodyPr>
          <a:lstStyle/>
          <a:p>
            <a:r>
              <a:rPr lang="en-US" sz="3600" dirty="0" smtClean="0"/>
              <a:t>3)Non-parametric estimation of a posteriori probability</a:t>
            </a:r>
            <a:endParaRPr lang="el-GR" sz="3600" dirty="0"/>
          </a:p>
        </p:txBody>
      </p:sp>
      <p:sp>
        <p:nvSpPr>
          <p:cNvPr id="3" name="Content Placeholder 2"/>
          <p:cNvSpPr>
            <a:spLocks noGrp="1"/>
          </p:cNvSpPr>
          <p:nvPr>
            <p:ph idx="1"/>
          </p:nvPr>
        </p:nvSpPr>
        <p:spPr>
          <a:xfrm>
            <a:off x="457200" y="1571612"/>
            <a:ext cx="8229600" cy="4883196"/>
          </a:xfrm>
        </p:spPr>
        <p:txBody>
          <a:bodyPr/>
          <a:lstStyle/>
          <a:p>
            <a:r>
              <a:rPr lang="en-US" sz="2400" b="1" dirty="0" smtClean="0"/>
              <a:t>Merit: </a:t>
            </a:r>
            <a:r>
              <a:rPr lang="en-US" sz="2400" dirty="0" smtClean="0"/>
              <a:t>that it does not require much prior information (e.g. distribution) of the data</a:t>
            </a:r>
          </a:p>
          <a:p>
            <a:r>
              <a:rPr lang="en-US" sz="2400" dirty="0" smtClean="0"/>
              <a:t>2 kinds of nonparametric estimation techniques: </a:t>
            </a:r>
            <a:r>
              <a:rPr lang="en-US" sz="2400" b="1" dirty="0" err="1" smtClean="0"/>
              <a:t>Parzen’s</a:t>
            </a:r>
            <a:r>
              <a:rPr lang="en-US" sz="2400" b="1" dirty="0" smtClean="0"/>
              <a:t> window </a:t>
            </a:r>
            <a:r>
              <a:rPr lang="en-US" sz="2400" dirty="0" smtClean="0"/>
              <a:t>density estimation and </a:t>
            </a:r>
            <a:r>
              <a:rPr lang="en-US" sz="2400" b="1" dirty="0" smtClean="0"/>
              <a:t>k-nearest neighbor </a:t>
            </a:r>
            <a:r>
              <a:rPr lang="en-US" sz="2400" dirty="0" smtClean="0"/>
              <a:t>density estimate</a:t>
            </a:r>
            <a:endParaRPr lang="el-GR" sz="2400" dirty="0" smtClean="0"/>
          </a:p>
          <a:p>
            <a:r>
              <a:rPr lang="en-US" sz="2400" b="1" dirty="0" err="1" smtClean="0"/>
              <a:t>Parzen</a:t>
            </a:r>
            <a:r>
              <a:rPr lang="en-US" sz="2400" b="1" dirty="0" smtClean="0"/>
              <a:t> density estimate</a:t>
            </a:r>
            <a:r>
              <a:rPr lang="en-US" sz="2400" dirty="0" smtClean="0"/>
              <a:t>:</a:t>
            </a:r>
          </a:p>
          <a:p>
            <a:pPr>
              <a:buNone/>
            </a:pPr>
            <a:endParaRPr lang="en-US" sz="2400" dirty="0" smtClean="0"/>
          </a:p>
          <a:p>
            <a:endParaRPr lang="en-US" sz="2400" dirty="0" smtClean="0"/>
          </a:p>
          <a:p>
            <a:r>
              <a:rPr lang="en-US" sz="2400" b="1" dirty="0" smtClean="0"/>
              <a:t> k-nearest neighbor estimate</a:t>
            </a:r>
            <a:r>
              <a:rPr lang="en-US" sz="2400" dirty="0" smtClean="0"/>
              <a:t> is used:</a:t>
            </a:r>
          </a:p>
          <a:p>
            <a:endParaRPr lang="el-GR" sz="2400" dirty="0"/>
          </a:p>
        </p:txBody>
      </p:sp>
      <p:graphicFrame>
        <p:nvGraphicFramePr>
          <p:cNvPr id="6146" name="Object 2"/>
          <p:cNvGraphicFramePr>
            <a:graphicFrameLocks noChangeAspect="1"/>
          </p:cNvGraphicFramePr>
          <p:nvPr/>
        </p:nvGraphicFramePr>
        <p:xfrm>
          <a:off x="4857752" y="3214686"/>
          <a:ext cx="3571900" cy="1464257"/>
        </p:xfrm>
        <a:graphic>
          <a:graphicData uri="http://schemas.openxmlformats.org/presentationml/2006/ole">
            <p:oleObj spid="_x0000_s6146" name="Equation" r:id="rId3" imgW="2044440" imgH="838080" progId="Equation.DSMT4">
              <p:embed/>
            </p:oleObj>
          </a:graphicData>
        </a:graphic>
      </p:graphicFrame>
      <p:graphicFrame>
        <p:nvGraphicFramePr>
          <p:cNvPr id="6147" name="Object 3"/>
          <p:cNvGraphicFramePr>
            <a:graphicFrameLocks noChangeAspect="1"/>
          </p:cNvGraphicFramePr>
          <p:nvPr/>
        </p:nvGraphicFramePr>
        <p:xfrm>
          <a:off x="5357818" y="4857760"/>
          <a:ext cx="3600888" cy="1431932"/>
        </p:xfrm>
        <a:graphic>
          <a:graphicData uri="http://schemas.openxmlformats.org/presentationml/2006/ole">
            <p:oleObj spid="_x0000_s6147" name="Equation" r:id="rId4" imgW="2171520" imgH="863280" progId="Equation.DSMT4">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4)Iterative Algorithm</a:t>
            </a:r>
            <a:endParaRPr lang="el-GR" dirty="0"/>
          </a:p>
        </p:txBody>
      </p:sp>
      <p:sp>
        <p:nvSpPr>
          <p:cNvPr id="3" name="Content Placeholder 2"/>
          <p:cNvSpPr>
            <a:spLocks noGrp="1"/>
          </p:cNvSpPr>
          <p:nvPr>
            <p:ph idx="1"/>
          </p:nvPr>
        </p:nvSpPr>
        <p:spPr>
          <a:xfrm>
            <a:off x="214282" y="928670"/>
            <a:ext cx="8929718" cy="5929330"/>
          </a:xfrm>
        </p:spPr>
        <p:txBody>
          <a:bodyPr>
            <a:normAutofit fontScale="92500"/>
          </a:bodyPr>
          <a:lstStyle/>
          <a:p>
            <a:pPr>
              <a:buNone/>
            </a:pPr>
            <a:r>
              <a:rPr lang="en-US" sz="2400" b="1" dirty="0" smtClean="0"/>
              <a:t>Input:</a:t>
            </a:r>
            <a:r>
              <a:rPr lang="en-US" sz="2400" dirty="0" smtClean="0"/>
              <a:t> A dataset containing n objects, the number of clusters m, and </a:t>
            </a:r>
            <a:r>
              <a:rPr lang="en-US" sz="2400" b="1" dirty="0" smtClean="0"/>
              <a:t>an initial partition given by some other clustering method</a:t>
            </a:r>
            <a:r>
              <a:rPr lang="en-US" sz="2400" dirty="0" smtClean="0"/>
              <a:t>. </a:t>
            </a:r>
            <a:endParaRPr lang="el-GR" sz="2400" dirty="0" smtClean="0"/>
          </a:p>
          <a:p>
            <a:pPr>
              <a:buNone/>
            </a:pPr>
            <a:r>
              <a:rPr lang="en-US" sz="2400" b="1" dirty="0" smtClean="0"/>
              <a:t>Output:</a:t>
            </a:r>
            <a:r>
              <a:rPr lang="en-US" sz="2400" dirty="0" smtClean="0"/>
              <a:t> A set of at most m clusters that locally minimizes the conditional entropy. </a:t>
            </a:r>
            <a:endParaRPr lang="el-GR" sz="2400" dirty="0" smtClean="0"/>
          </a:p>
          <a:p>
            <a:pPr>
              <a:buNone/>
            </a:pPr>
            <a:r>
              <a:rPr lang="en-US" sz="2400" b="1" dirty="0" smtClean="0"/>
              <a:t>Method: </a:t>
            </a:r>
            <a:r>
              <a:rPr lang="en-US" sz="2400" dirty="0" smtClean="0"/>
              <a:t>For every object x in the dataset:</a:t>
            </a:r>
            <a:endParaRPr lang="el-GR" sz="2400" dirty="0" smtClean="0"/>
          </a:p>
          <a:p>
            <a:pPr marL="521208" indent="-457200">
              <a:buFont typeface="+mj-lt"/>
              <a:buAutoNum type="arabicParenR"/>
            </a:pPr>
            <a:r>
              <a:rPr lang="en-US" sz="2400" dirty="0" smtClean="0"/>
              <a:t>If the cluster  j containing most of the neighbors of x is different from the current cluster  </a:t>
            </a:r>
            <a:r>
              <a:rPr lang="en-US" sz="2400" dirty="0" err="1" smtClean="0"/>
              <a:t>i</a:t>
            </a:r>
            <a:r>
              <a:rPr lang="en-US" sz="2400" dirty="0" smtClean="0"/>
              <a:t>  of x, then define </a:t>
            </a:r>
          </a:p>
          <a:p>
            <a:pPr marL="521208" indent="-457200">
              <a:buFont typeface="+mj-lt"/>
              <a:buAutoNum type="arabicParenR"/>
            </a:pPr>
            <a:endParaRPr lang="en-US" sz="2400" dirty="0" smtClean="0"/>
          </a:p>
          <a:p>
            <a:pPr marL="521208" indent="-457200">
              <a:buNone/>
            </a:pPr>
            <a:r>
              <a:rPr lang="en-US" sz="2400" dirty="0" smtClean="0"/>
              <a:t>where y are neighbors of x, and x is also regarded as the neighbor of itself. </a:t>
            </a:r>
          </a:p>
          <a:p>
            <a:pPr marL="521208" indent="-457200">
              <a:buNone/>
            </a:pPr>
            <a:r>
              <a:rPr lang="en-US" sz="2400" dirty="0" smtClean="0"/>
              <a:t>		 and 		are the entropy associated with y before and after assigning x to the cluster , respectively.</a:t>
            </a:r>
          </a:p>
          <a:p>
            <a:pPr marL="521208" indent="-457200">
              <a:buFont typeface="+mj-lt"/>
              <a:buAutoNum type="arabicParenR"/>
            </a:pPr>
            <a:r>
              <a:rPr lang="en-US" sz="2400" dirty="0" smtClean="0"/>
              <a:t>If h&lt;0 then assignee x to cluster .</a:t>
            </a:r>
          </a:p>
          <a:p>
            <a:pPr marL="521208" indent="-457200">
              <a:buFont typeface="+mj-lt"/>
              <a:buAutoNum type="arabicParenR"/>
            </a:pPr>
            <a:r>
              <a:rPr lang="en-US" sz="2400" dirty="0" smtClean="0"/>
              <a:t>Repeat until no change is done.</a:t>
            </a:r>
            <a:endParaRPr lang="el-GR" sz="2400" dirty="0" smtClean="0"/>
          </a:p>
          <a:p>
            <a:endParaRPr lang="el-GR" sz="2400" dirty="0" smtClean="0"/>
          </a:p>
          <a:p>
            <a:pPr>
              <a:buNone/>
            </a:pPr>
            <a:endParaRPr lang="el-GR" sz="2400" dirty="0"/>
          </a:p>
        </p:txBody>
      </p:sp>
      <p:graphicFrame>
        <p:nvGraphicFramePr>
          <p:cNvPr id="7171" name="Object 3"/>
          <p:cNvGraphicFramePr>
            <a:graphicFrameLocks noChangeAspect="1"/>
          </p:cNvGraphicFramePr>
          <p:nvPr/>
        </p:nvGraphicFramePr>
        <p:xfrm>
          <a:off x="2214546" y="3786190"/>
          <a:ext cx="3639477" cy="749304"/>
        </p:xfrm>
        <a:graphic>
          <a:graphicData uri="http://schemas.openxmlformats.org/presentationml/2006/ole">
            <p:oleObj spid="_x0000_s7171" name="Equation" r:id="rId3" imgW="1726920" imgH="355320" progId="Equation.DSMT4">
              <p:embed/>
            </p:oleObj>
          </a:graphicData>
        </a:graphic>
      </p:graphicFrame>
      <p:graphicFrame>
        <p:nvGraphicFramePr>
          <p:cNvPr id="7172" name="Object 4"/>
          <p:cNvGraphicFramePr>
            <a:graphicFrameLocks noChangeAspect="1"/>
          </p:cNvGraphicFramePr>
          <p:nvPr/>
        </p:nvGraphicFramePr>
        <p:xfrm>
          <a:off x="1857356" y="5072074"/>
          <a:ext cx="1143008" cy="381003"/>
        </p:xfrm>
        <a:graphic>
          <a:graphicData uri="http://schemas.openxmlformats.org/presentationml/2006/ole">
            <p:oleObj spid="_x0000_s7172" name="Equation" r:id="rId4" imgW="609480" imgH="203040" progId="Equation.DSMT4">
              <p:embed/>
            </p:oleObj>
          </a:graphicData>
        </a:graphic>
      </p:graphicFrame>
      <p:graphicFrame>
        <p:nvGraphicFramePr>
          <p:cNvPr id="7173" name="Object 5"/>
          <p:cNvGraphicFramePr>
            <a:graphicFrameLocks noChangeAspect="1"/>
          </p:cNvGraphicFramePr>
          <p:nvPr/>
        </p:nvGraphicFramePr>
        <p:xfrm>
          <a:off x="214282" y="5072074"/>
          <a:ext cx="1089428" cy="387352"/>
        </p:xfrm>
        <a:graphic>
          <a:graphicData uri="http://schemas.openxmlformats.org/presentationml/2006/ole">
            <p:oleObj spid="_x0000_s7173" name="Equation" r:id="rId5" imgW="571320" imgH="203040" progId="Equation.DSMT4">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fontScale="90000"/>
          </a:bodyPr>
          <a:lstStyle/>
          <a:p>
            <a:r>
              <a:rPr lang="en-US" dirty="0" err="1" smtClean="0"/>
              <a:t>Renyi’s</a:t>
            </a:r>
            <a:r>
              <a:rPr lang="en-US" dirty="0" smtClean="0"/>
              <a:t> Entropy</a:t>
            </a:r>
            <a:br>
              <a:rPr lang="en-US" dirty="0" smtClean="0"/>
            </a:br>
            <a:r>
              <a:rPr lang="en-US" dirty="0" smtClean="0"/>
              <a:t>Differential Entropy Clustering</a:t>
            </a:r>
            <a:endParaRPr lang="el-GR" dirty="0"/>
          </a:p>
        </p:txBody>
      </p:sp>
      <p:sp>
        <p:nvSpPr>
          <p:cNvPr id="3" name="Content Placeholder 2"/>
          <p:cNvSpPr>
            <a:spLocks noGrp="1"/>
          </p:cNvSpPr>
          <p:nvPr>
            <p:ph idx="1"/>
          </p:nvPr>
        </p:nvSpPr>
        <p:spPr>
          <a:xfrm>
            <a:off x="457200" y="1428736"/>
            <a:ext cx="8229600" cy="5026072"/>
          </a:xfrm>
        </p:spPr>
        <p:txBody>
          <a:bodyPr>
            <a:normAutofit lnSpcReduction="10000"/>
          </a:bodyPr>
          <a:lstStyle/>
          <a:p>
            <a:r>
              <a:rPr lang="en-US" sz="2400" dirty="0" smtClean="0"/>
              <a:t>Overcomes the difficulty in evaluating traditional entropy metrics. It enables the </a:t>
            </a:r>
            <a:r>
              <a:rPr lang="en-US" sz="2400" b="1" dirty="0" smtClean="0"/>
              <a:t>utilization of all the information contained</a:t>
            </a:r>
            <a:r>
              <a:rPr lang="en-US" sz="2400" dirty="0" smtClean="0"/>
              <a:t> in the distribution of the data, and </a:t>
            </a:r>
            <a:r>
              <a:rPr lang="en-US" sz="2400" b="1" dirty="0" smtClean="0"/>
              <a:t>not only mere second order statistics. </a:t>
            </a:r>
          </a:p>
          <a:p>
            <a:r>
              <a:rPr lang="en-US" sz="2400" b="1" dirty="0" smtClean="0"/>
              <a:t>Idea:</a:t>
            </a:r>
            <a:r>
              <a:rPr lang="en-US" sz="2400" dirty="0" smtClean="0"/>
              <a:t> Assign a data pattern to the cluster, which among all possible clusters </a:t>
            </a:r>
            <a:r>
              <a:rPr lang="en-US" sz="2400" b="1" dirty="0" smtClean="0"/>
              <a:t>increases its within-cluster entropy the least</a:t>
            </a:r>
            <a:r>
              <a:rPr lang="en-US" sz="2400" dirty="0" smtClean="0"/>
              <a:t>, upon inclusion of the pattern.</a:t>
            </a:r>
          </a:p>
          <a:p>
            <a:r>
              <a:rPr lang="en-US" sz="2400" b="1" dirty="0" smtClean="0"/>
              <a:t>Basic Steps:</a:t>
            </a:r>
          </a:p>
          <a:p>
            <a:pPr marL="521208" indent="-457200">
              <a:buFont typeface="+mj-lt"/>
              <a:buAutoNum type="arabicParenR"/>
            </a:pPr>
            <a:r>
              <a:rPr lang="en-US" sz="2400" dirty="0" smtClean="0"/>
              <a:t>Initialize Clusters</a:t>
            </a:r>
          </a:p>
          <a:p>
            <a:pPr marL="521208" indent="-457200">
              <a:buFont typeface="+mj-lt"/>
              <a:buAutoNum type="arabicParenR"/>
            </a:pPr>
            <a:r>
              <a:rPr lang="en-US" sz="2400" dirty="0" smtClean="0"/>
              <a:t>Use Differential Entropy Clustering</a:t>
            </a:r>
          </a:p>
          <a:p>
            <a:pPr marL="521208" indent="-457200">
              <a:buFont typeface="+mj-lt"/>
              <a:buAutoNum type="arabicParenR"/>
            </a:pPr>
            <a:r>
              <a:rPr lang="en-US" sz="2400" dirty="0" smtClean="0"/>
              <a:t>“Worst cluster” selection</a:t>
            </a:r>
          </a:p>
          <a:p>
            <a:pPr marL="521208" indent="-457200">
              <a:buFont typeface="+mj-lt"/>
              <a:buAutoNum type="arabicParenR"/>
            </a:pPr>
            <a:r>
              <a:rPr lang="en-US" sz="2400" dirty="0" smtClean="0"/>
              <a:t>Terminate the algorithm</a:t>
            </a:r>
          </a:p>
          <a:p>
            <a:pPr marL="521208" indent="-457200">
              <a:buFont typeface="+mj-lt"/>
              <a:buAutoNum type="arabicParenR"/>
            </a:pPr>
            <a:endParaRPr lang="el-G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introduction to Machine Learning( ML)</a:t>
            </a:r>
            <a:r>
              <a:rPr lang="el-GR" dirty="0" smtClean="0"/>
              <a:t/>
            </a:r>
            <a:br>
              <a:rPr lang="el-GR" dirty="0" smtClean="0"/>
            </a:br>
            <a:endParaRPr lang="el-GR" dirty="0"/>
          </a:p>
        </p:txBody>
      </p:sp>
      <p:sp>
        <p:nvSpPr>
          <p:cNvPr id="3" name="Content Placeholder 2"/>
          <p:cNvSpPr>
            <a:spLocks noGrp="1"/>
          </p:cNvSpPr>
          <p:nvPr>
            <p:ph idx="1"/>
          </p:nvPr>
        </p:nvSpPr>
        <p:spPr>
          <a:xfrm>
            <a:off x="500034" y="1357298"/>
            <a:ext cx="8229600" cy="4572000"/>
          </a:xfrm>
        </p:spPr>
        <p:txBody>
          <a:bodyPr>
            <a:normAutofit lnSpcReduction="10000"/>
          </a:bodyPr>
          <a:lstStyle/>
          <a:p>
            <a:r>
              <a:rPr lang="en-US" sz="2400" b="1" dirty="0" smtClean="0"/>
              <a:t>Goal: </a:t>
            </a:r>
            <a:r>
              <a:rPr lang="en-US" sz="2400" dirty="0" smtClean="0"/>
              <a:t>Form a mathematical algorithm -and transform it to a computer one-  that will use a certain and finite dataset, called </a:t>
            </a:r>
            <a:r>
              <a:rPr lang="en-US" sz="2400" b="1" dirty="0" smtClean="0"/>
              <a:t>Train set</a:t>
            </a:r>
            <a:r>
              <a:rPr lang="en-US" sz="2400" dirty="0" smtClean="0"/>
              <a:t>, to learn how to accomplish a given task, and then generalize this knowledge to accomplish the same task while given new, unknown data.</a:t>
            </a:r>
          </a:p>
          <a:p>
            <a:r>
              <a:rPr lang="en-US" sz="2400" dirty="0" smtClean="0"/>
              <a:t>ML follows </a:t>
            </a:r>
            <a:r>
              <a:rPr lang="en-US" sz="2400" b="1" dirty="0" smtClean="0"/>
              <a:t>4 basic steps</a:t>
            </a:r>
            <a:r>
              <a:rPr lang="en-US" sz="2400" dirty="0" smtClean="0"/>
              <a:t>:</a:t>
            </a:r>
          </a:p>
          <a:p>
            <a:pPr marL="521208" indent="-457200">
              <a:buFont typeface="+mj-lt"/>
              <a:buAutoNum type="arabicParenR"/>
            </a:pPr>
            <a:r>
              <a:rPr lang="en-US" sz="2400" dirty="0" smtClean="0"/>
              <a:t>Choose the basic algorithm to perform the task</a:t>
            </a:r>
          </a:p>
          <a:p>
            <a:pPr marL="521208" indent="-457200">
              <a:buFont typeface="+mj-lt"/>
              <a:buAutoNum type="arabicParenR"/>
            </a:pPr>
            <a:r>
              <a:rPr lang="en-US" sz="2400" dirty="0" smtClean="0"/>
              <a:t>Learning: Optimize model’s parameters –Not to </a:t>
            </a:r>
            <a:r>
              <a:rPr lang="en-US" sz="2400" b="1" dirty="0" smtClean="0"/>
              <a:t>over train</a:t>
            </a:r>
          </a:p>
          <a:p>
            <a:pPr marL="521208" indent="-457200">
              <a:buFont typeface="+mj-lt"/>
              <a:buAutoNum type="arabicParenR"/>
            </a:pPr>
            <a:r>
              <a:rPr lang="en-US" sz="2400" dirty="0" smtClean="0"/>
              <a:t>Complete task</a:t>
            </a:r>
          </a:p>
          <a:p>
            <a:pPr marL="521208" indent="-457200">
              <a:buFont typeface="+mj-lt"/>
              <a:buAutoNum type="arabicParenR"/>
            </a:pPr>
            <a:r>
              <a:rPr lang="en-US" sz="2400" dirty="0" smtClean="0"/>
              <a:t>Measure model’s performance :Use </a:t>
            </a:r>
            <a:r>
              <a:rPr lang="en-US" sz="2400" b="1" dirty="0" smtClean="0"/>
              <a:t>Test set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Step 1: Initialize Clusters</a:t>
            </a:r>
            <a:endParaRPr lang="el-GR" dirty="0"/>
          </a:p>
        </p:txBody>
      </p:sp>
      <p:sp>
        <p:nvSpPr>
          <p:cNvPr id="3" name="Content Placeholder 2"/>
          <p:cNvSpPr>
            <a:spLocks noGrp="1"/>
          </p:cNvSpPr>
          <p:nvPr>
            <p:ph idx="1"/>
          </p:nvPr>
        </p:nvSpPr>
        <p:spPr>
          <a:xfrm>
            <a:off x="457200" y="1142984"/>
            <a:ext cx="8229600" cy="5311824"/>
          </a:xfrm>
        </p:spPr>
        <p:txBody>
          <a:bodyPr>
            <a:normAutofit/>
          </a:bodyPr>
          <a:lstStyle/>
          <a:p>
            <a:pPr lvl="0">
              <a:buNone/>
            </a:pPr>
            <a:r>
              <a:rPr lang="en-US" sz="2400" b="1" dirty="0" smtClean="0"/>
              <a:t>Idea: </a:t>
            </a:r>
            <a:r>
              <a:rPr lang="en-US" sz="2400" dirty="0" smtClean="0"/>
              <a:t>Label a small subset of the data, to overcome the fact that there </a:t>
            </a:r>
            <a:r>
              <a:rPr lang="en-US" sz="2400" b="1" dirty="0" smtClean="0"/>
              <a:t>exists no previous knowledge</a:t>
            </a:r>
            <a:r>
              <a:rPr lang="en-US" sz="2400" dirty="0" smtClean="0"/>
              <a:t> of the number of clusters.</a:t>
            </a:r>
          </a:p>
          <a:p>
            <a:r>
              <a:rPr lang="en-US" sz="2400" dirty="0" smtClean="0"/>
              <a:t>K clusters seeded in the dataset:</a:t>
            </a:r>
          </a:p>
          <a:p>
            <a:pPr marL="578358" indent="-514350">
              <a:buFont typeface="+mj-lt"/>
              <a:buAutoNum type="arabicParenR"/>
            </a:pPr>
            <a:r>
              <a:rPr lang="en-US" sz="2400" dirty="0" smtClean="0"/>
              <a:t>Randomly select K observations from dataset</a:t>
            </a:r>
          </a:p>
          <a:p>
            <a:pPr marL="578358" indent="-514350">
              <a:buFont typeface="+mj-lt"/>
              <a:buAutoNum type="arabicParenR"/>
            </a:pPr>
            <a:r>
              <a:rPr lang="en-US" sz="2400" dirty="0" smtClean="0"/>
              <a:t>Each one represents a cluster</a:t>
            </a:r>
          </a:p>
          <a:p>
            <a:pPr marL="578358" indent="-514350">
              <a:buFont typeface="+mj-lt"/>
              <a:buAutoNum type="arabicParenR"/>
            </a:pPr>
            <a:r>
              <a:rPr lang="en-US" sz="2400" dirty="0" smtClean="0"/>
              <a:t>The point closest to any member of the clusters is included</a:t>
            </a:r>
          </a:p>
          <a:p>
            <a:pPr marL="578358" indent="-514350">
              <a:buFont typeface="+mj-lt"/>
              <a:buAutoNum type="arabicParenR"/>
            </a:pPr>
            <a:r>
              <a:rPr lang="en-US" sz="2400" dirty="0" smtClean="0"/>
              <a:t>When a preselected value of N patters have been assigned to each cluster, stop</a:t>
            </a:r>
          </a:p>
          <a:p>
            <a:pPr marL="578358" indent="-514350"/>
            <a:r>
              <a:rPr lang="en-US" sz="2400" dirty="0" smtClean="0"/>
              <a:t>So basically using KNN to find </a:t>
            </a:r>
            <a:r>
              <a:rPr lang="en-US" sz="2400" dirty="0" smtClean="0"/>
              <a:t>the N nearest neighbors to the “seed” </a:t>
            </a:r>
            <a:r>
              <a:rPr lang="en-US" sz="2400" dirty="0" smtClean="0"/>
              <a:t>pattern</a:t>
            </a:r>
            <a:r>
              <a:rPr lang="en-US" sz="2400" b="1" dirty="0" smtClean="0"/>
              <a:t>.</a:t>
            </a:r>
            <a:endParaRPr lang="en-US" sz="2400" b="1"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fontScale="90000"/>
          </a:bodyPr>
          <a:lstStyle/>
          <a:p>
            <a:r>
              <a:rPr lang="en-US" sz="3600" dirty="0" smtClean="0"/>
              <a:t>Step 2: Differential Entropy Clustering</a:t>
            </a:r>
            <a:endParaRPr lang="el-GR" sz="3600" dirty="0"/>
          </a:p>
        </p:txBody>
      </p:sp>
      <p:sp>
        <p:nvSpPr>
          <p:cNvPr id="3" name="Content Placeholder 2"/>
          <p:cNvSpPr>
            <a:spLocks noGrp="1"/>
          </p:cNvSpPr>
          <p:nvPr>
            <p:ph idx="1"/>
          </p:nvPr>
        </p:nvSpPr>
        <p:spPr>
          <a:xfrm>
            <a:off x="457200" y="1214422"/>
            <a:ext cx="8472518" cy="5643578"/>
          </a:xfrm>
        </p:spPr>
        <p:txBody>
          <a:bodyPr/>
          <a:lstStyle/>
          <a:p>
            <a:pPr>
              <a:buNone/>
            </a:pPr>
            <a:r>
              <a:rPr lang="en-US" sz="2400" b="1" dirty="0" smtClean="0"/>
              <a:t>Idea: </a:t>
            </a:r>
            <a:r>
              <a:rPr lang="en-US" sz="2400" dirty="0" smtClean="0"/>
              <a:t>If X is wrongly assigned to m-</a:t>
            </a:r>
            <a:r>
              <a:rPr lang="en-US" sz="2400" dirty="0" err="1" smtClean="0"/>
              <a:t>th</a:t>
            </a:r>
            <a:r>
              <a:rPr lang="en-US" sz="2400" dirty="0" smtClean="0"/>
              <a:t> cluster, then the uncertainty, or entropy of m-</a:t>
            </a:r>
            <a:r>
              <a:rPr lang="en-US" sz="2400" dirty="0" err="1" smtClean="0"/>
              <a:t>th</a:t>
            </a:r>
            <a:r>
              <a:rPr lang="en-US" sz="2400" dirty="0" smtClean="0"/>
              <a:t> cluster will increase more than the entropy of the cluster in which X truly belongs.</a:t>
            </a:r>
          </a:p>
          <a:p>
            <a:pPr>
              <a:buNone/>
            </a:pPr>
            <a:r>
              <a:rPr lang="en-US" sz="2400" dirty="0" smtClean="0"/>
              <a:t>In the general case of having initial clusters		 , </a:t>
            </a:r>
            <a:r>
              <a:rPr lang="en-US" sz="2400" i="1" dirty="0" smtClean="0"/>
              <a:t>k=1,2,….,K ,</a:t>
            </a:r>
            <a:r>
              <a:rPr lang="en-US" sz="2400" dirty="0" smtClean="0"/>
              <a:t>assign</a:t>
            </a:r>
            <a:r>
              <a:rPr lang="en-US" sz="2400" i="1" dirty="0" smtClean="0"/>
              <a:t> </a:t>
            </a:r>
            <a:r>
              <a:rPr lang="en-US" sz="2400" dirty="0" smtClean="0"/>
              <a:t>X to a cluster   	 if:</a:t>
            </a:r>
          </a:p>
          <a:p>
            <a:pPr>
              <a:buNone/>
            </a:pPr>
            <a:endParaRPr lang="en-US" sz="2400" dirty="0" smtClean="0"/>
          </a:p>
          <a:p>
            <a:pPr>
              <a:buNone/>
            </a:pPr>
            <a:r>
              <a:rPr lang="en-US" sz="2400" b="1" dirty="0" smtClean="0"/>
              <a:t>Problem:</a:t>
            </a:r>
            <a:r>
              <a:rPr lang="en-US" sz="2400" dirty="0" smtClean="0"/>
              <a:t> Entropy has been a metric difficult to evaluate without imposing unrealistic assumptions about the data distributions.</a:t>
            </a:r>
          </a:p>
          <a:p>
            <a:pPr>
              <a:buNone/>
            </a:pPr>
            <a:r>
              <a:rPr lang="en-US" sz="2400" b="1" dirty="0" smtClean="0"/>
              <a:t>Solution: </a:t>
            </a:r>
            <a:r>
              <a:rPr lang="en-US" sz="2400" b="1" dirty="0" err="1" smtClean="0"/>
              <a:t>Renyi’s</a:t>
            </a:r>
            <a:r>
              <a:rPr lang="en-US" sz="2400" b="1" dirty="0" smtClean="0"/>
              <a:t> entropy </a:t>
            </a:r>
            <a:r>
              <a:rPr lang="en-US" sz="2400" dirty="0" smtClean="0"/>
              <a:t>for a stochastic variable X with probability density function (</a:t>
            </a:r>
            <a:r>
              <a:rPr lang="en-US" sz="2400" dirty="0" err="1" smtClean="0"/>
              <a:t>pdf</a:t>
            </a:r>
            <a:r>
              <a:rPr lang="en-US" sz="2400" dirty="0" smtClean="0"/>
              <a:t>) 	:</a:t>
            </a:r>
          </a:p>
          <a:p>
            <a:pPr>
              <a:buNone/>
            </a:pPr>
            <a:endParaRPr lang="el-GR" sz="2400" b="1" dirty="0" smtClean="0"/>
          </a:p>
          <a:p>
            <a:pPr>
              <a:buNone/>
            </a:pPr>
            <a:endParaRPr lang="el-GR" dirty="0"/>
          </a:p>
        </p:txBody>
      </p:sp>
      <p:graphicFrame>
        <p:nvGraphicFramePr>
          <p:cNvPr id="8194" name="Object 2"/>
          <p:cNvGraphicFramePr>
            <a:graphicFrameLocks noChangeAspect="1"/>
          </p:cNvGraphicFramePr>
          <p:nvPr/>
        </p:nvGraphicFramePr>
        <p:xfrm>
          <a:off x="571472" y="3643314"/>
          <a:ext cx="6556408" cy="400052"/>
        </p:xfrm>
        <a:graphic>
          <a:graphicData uri="http://schemas.openxmlformats.org/presentationml/2006/ole">
            <p:oleObj spid="_x0000_s8194" name="Equation" r:id="rId3" imgW="3746160" imgH="228600" progId="Equation.DSMT4">
              <p:embed/>
            </p:oleObj>
          </a:graphicData>
        </a:graphic>
      </p:graphicFrame>
      <p:graphicFrame>
        <p:nvGraphicFramePr>
          <p:cNvPr id="8195" name="Object 3"/>
          <p:cNvGraphicFramePr>
            <a:graphicFrameLocks noChangeAspect="1"/>
          </p:cNvGraphicFramePr>
          <p:nvPr/>
        </p:nvGraphicFramePr>
        <p:xfrm>
          <a:off x="7072330" y="2714620"/>
          <a:ext cx="500066" cy="600079"/>
        </p:xfrm>
        <a:graphic>
          <a:graphicData uri="http://schemas.openxmlformats.org/presentationml/2006/ole">
            <p:oleObj spid="_x0000_s8195" name="Equation" r:id="rId4" imgW="190440" imgH="228600" progId="Equation.DSMT4">
              <p:embed/>
            </p:oleObj>
          </a:graphicData>
        </a:graphic>
      </p:graphicFrame>
      <p:graphicFrame>
        <p:nvGraphicFramePr>
          <p:cNvPr id="8196" name="Object 4"/>
          <p:cNvGraphicFramePr>
            <a:graphicFrameLocks noChangeAspect="1"/>
          </p:cNvGraphicFramePr>
          <p:nvPr/>
        </p:nvGraphicFramePr>
        <p:xfrm>
          <a:off x="5572132" y="3071810"/>
          <a:ext cx="446090" cy="573544"/>
        </p:xfrm>
        <a:graphic>
          <a:graphicData uri="http://schemas.openxmlformats.org/presentationml/2006/ole">
            <p:oleObj spid="_x0000_s8196" name="Equation" r:id="rId5" imgW="177480" imgH="228600" progId="Equation.DSMT4">
              <p:embed/>
            </p:oleObj>
          </a:graphicData>
        </a:graphic>
      </p:graphicFrame>
      <p:graphicFrame>
        <p:nvGraphicFramePr>
          <p:cNvPr id="8197" name="Object 5"/>
          <p:cNvGraphicFramePr>
            <a:graphicFrameLocks noChangeAspect="1"/>
          </p:cNvGraphicFramePr>
          <p:nvPr/>
        </p:nvGraphicFramePr>
        <p:xfrm>
          <a:off x="6215074" y="5500702"/>
          <a:ext cx="446090" cy="573544"/>
        </p:xfrm>
        <a:graphic>
          <a:graphicData uri="http://schemas.openxmlformats.org/presentationml/2006/ole">
            <p:oleObj spid="_x0000_s8197" name="Equation" r:id="rId6" imgW="177480" imgH="228600" progId="Equation.DSMT4">
              <p:embed/>
            </p:oleObj>
          </a:graphicData>
        </a:graphic>
      </p:graphicFrame>
      <p:graphicFrame>
        <p:nvGraphicFramePr>
          <p:cNvPr id="8198" name="Object 6"/>
          <p:cNvGraphicFramePr>
            <a:graphicFrameLocks noChangeAspect="1"/>
          </p:cNvGraphicFramePr>
          <p:nvPr/>
        </p:nvGraphicFramePr>
        <p:xfrm>
          <a:off x="1857356" y="5857892"/>
          <a:ext cx="4415681" cy="839792"/>
        </p:xfrm>
        <a:graphic>
          <a:graphicData uri="http://schemas.openxmlformats.org/presentationml/2006/ole">
            <p:oleObj spid="_x0000_s8198" name="Equation" r:id="rId7" imgW="2070000" imgH="393480" progId="Equation.DSMT4">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04052"/>
          </a:xfrm>
        </p:spPr>
        <p:txBody>
          <a:bodyPr>
            <a:normAutofit/>
          </a:bodyPr>
          <a:lstStyle/>
          <a:p>
            <a:r>
              <a:rPr lang="en-US" sz="3200" dirty="0" smtClean="0"/>
              <a:t>Step 2: Differential Entropy Clustering</a:t>
            </a:r>
            <a:endParaRPr lang="el-GR" sz="3200" dirty="0"/>
          </a:p>
        </p:txBody>
      </p:sp>
      <p:sp>
        <p:nvSpPr>
          <p:cNvPr id="3" name="Content Placeholder 2"/>
          <p:cNvSpPr>
            <a:spLocks noGrp="1"/>
          </p:cNvSpPr>
          <p:nvPr>
            <p:ph idx="1"/>
          </p:nvPr>
        </p:nvSpPr>
        <p:spPr>
          <a:xfrm>
            <a:off x="457200" y="1071546"/>
            <a:ext cx="8229600" cy="5383262"/>
          </a:xfrm>
        </p:spPr>
        <p:txBody>
          <a:bodyPr>
            <a:normAutofit/>
          </a:bodyPr>
          <a:lstStyle/>
          <a:p>
            <a:r>
              <a:rPr lang="en-US" sz="2400" dirty="0" smtClean="0"/>
              <a:t>For a=2 we obtain </a:t>
            </a:r>
            <a:r>
              <a:rPr lang="en-US" sz="2400" b="1" dirty="0" err="1" smtClean="0"/>
              <a:t>Renyi’s</a:t>
            </a:r>
            <a:r>
              <a:rPr lang="en-US" sz="2400" b="1" dirty="0" smtClean="0"/>
              <a:t> quadratic entropy </a:t>
            </a:r>
            <a:r>
              <a:rPr lang="en-US" sz="2400" dirty="0" smtClean="0"/>
              <a:t>that can easily be estimated directly from data by </a:t>
            </a:r>
            <a:r>
              <a:rPr lang="en-US" sz="2400" dirty="0" err="1" smtClean="0"/>
              <a:t>Parzen</a:t>
            </a:r>
            <a:r>
              <a:rPr lang="en-US" sz="2400" dirty="0" smtClean="0"/>
              <a:t> window density estimation.</a:t>
            </a:r>
          </a:p>
          <a:p>
            <a:r>
              <a:rPr lang="en-US" sz="2400" dirty="0" smtClean="0"/>
              <a:t>Assume that cluster   	  consists of the set of discrete data points 			. </a:t>
            </a:r>
          </a:p>
          <a:p>
            <a:r>
              <a:rPr lang="en-US" sz="2400" dirty="0" smtClean="0"/>
              <a:t>The </a:t>
            </a:r>
            <a:r>
              <a:rPr lang="en-US" sz="2400" b="1" dirty="0" err="1" smtClean="0"/>
              <a:t>pdf</a:t>
            </a:r>
            <a:r>
              <a:rPr lang="en-US" sz="2400" b="1" dirty="0" smtClean="0"/>
              <a:t> estimate</a:t>
            </a:r>
            <a:r>
              <a:rPr lang="en-US" sz="2400" dirty="0" smtClean="0"/>
              <a:t> based on the data points of 	     is given by:</a:t>
            </a:r>
            <a:endParaRPr lang="el-GR" sz="2400" dirty="0" smtClean="0"/>
          </a:p>
          <a:p>
            <a:endParaRPr lang="en-US" sz="2400" dirty="0" smtClean="0"/>
          </a:p>
          <a:p>
            <a:r>
              <a:rPr lang="en-US" sz="2400" dirty="0" smtClean="0"/>
              <a:t>By substituting  and utilizing the properties of the Gaussian kernel, we obtain an estimate of the entropy of      , called </a:t>
            </a:r>
            <a:r>
              <a:rPr lang="en-US" sz="2400" b="1" dirty="0" smtClean="0"/>
              <a:t>within-cluster entropy</a:t>
            </a:r>
            <a:r>
              <a:rPr lang="en-US" sz="2400" dirty="0" smtClean="0"/>
              <a:t>:</a:t>
            </a:r>
            <a:endParaRPr lang="el-GR" sz="2400" dirty="0" smtClean="0"/>
          </a:p>
          <a:p>
            <a:pPr>
              <a:buNone/>
            </a:pPr>
            <a:endParaRPr lang="en-US" b="1" dirty="0" smtClean="0"/>
          </a:p>
        </p:txBody>
      </p:sp>
      <p:graphicFrame>
        <p:nvGraphicFramePr>
          <p:cNvPr id="9218" name="Object 2"/>
          <p:cNvGraphicFramePr>
            <a:graphicFrameLocks noChangeAspect="1"/>
          </p:cNvGraphicFramePr>
          <p:nvPr/>
        </p:nvGraphicFramePr>
        <p:xfrm>
          <a:off x="3857620" y="2214554"/>
          <a:ext cx="452440" cy="542928"/>
        </p:xfrm>
        <a:graphic>
          <a:graphicData uri="http://schemas.openxmlformats.org/presentationml/2006/ole">
            <p:oleObj spid="_x0000_s9218" name="Equation" r:id="rId3" imgW="190440" imgH="228600" progId="Equation.DSMT4">
              <p:embed/>
            </p:oleObj>
          </a:graphicData>
        </a:graphic>
      </p:graphicFrame>
      <p:graphicFrame>
        <p:nvGraphicFramePr>
          <p:cNvPr id="9219" name="Object 3"/>
          <p:cNvGraphicFramePr>
            <a:graphicFrameLocks noChangeAspect="1"/>
          </p:cNvGraphicFramePr>
          <p:nvPr/>
        </p:nvGraphicFramePr>
        <p:xfrm>
          <a:off x="2928926" y="2643182"/>
          <a:ext cx="2008198" cy="451845"/>
        </p:xfrm>
        <a:graphic>
          <a:graphicData uri="http://schemas.openxmlformats.org/presentationml/2006/ole">
            <p:oleObj spid="_x0000_s9219" name="Equation" r:id="rId4" imgW="1015920" imgH="228600" progId="Equation.DSMT4">
              <p:embed/>
            </p:oleObj>
          </a:graphicData>
        </a:graphic>
      </p:graphicFrame>
      <p:graphicFrame>
        <p:nvGraphicFramePr>
          <p:cNvPr id="9220" name="Object 4"/>
          <p:cNvGraphicFramePr>
            <a:graphicFrameLocks noChangeAspect="1"/>
          </p:cNvGraphicFramePr>
          <p:nvPr/>
        </p:nvGraphicFramePr>
        <p:xfrm>
          <a:off x="7715272" y="3000372"/>
          <a:ext cx="523878" cy="628654"/>
        </p:xfrm>
        <a:graphic>
          <a:graphicData uri="http://schemas.openxmlformats.org/presentationml/2006/ole">
            <p:oleObj spid="_x0000_s9220" name="Equation" r:id="rId5" imgW="190440" imgH="228600" progId="Equation.DSMT4">
              <p:embed/>
            </p:oleObj>
          </a:graphicData>
        </a:graphic>
      </p:graphicFrame>
      <p:graphicFrame>
        <p:nvGraphicFramePr>
          <p:cNvPr id="9221" name="Object 5"/>
          <p:cNvGraphicFramePr>
            <a:graphicFrameLocks noChangeAspect="1"/>
          </p:cNvGraphicFramePr>
          <p:nvPr/>
        </p:nvGraphicFramePr>
        <p:xfrm>
          <a:off x="2500298" y="3429000"/>
          <a:ext cx="2976578" cy="892973"/>
        </p:xfrm>
        <a:graphic>
          <a:graphicData uri="http://schemas.openxmlformats.org/presentationml/2006/ole">
            <p:oleObj spid="_x0000_s9221" name="Equation" r:id="rId6" imgW="1523880" imgH="457200" progId="Equation.DSMT4">
              <p:embed/>
            </p:oleObj>
          </a:graphicData>
        </a:graphic>
      </p:graphicFrame>
      <p:graphicFrame>
        <p:nvGraphicFramePr>
          <p:cNvPr id="9222" name="Object 6"/>
          <p:cNvGraphicFramePr>
            <a:graphicFrameLocks noChangeAspect="1"/>
          </p:cNvGraphicFramePr>
          <p:nvPr/>
        </p:nvGraphicFramePr>
        <p:xfrm>
          <a:off x="2571736" y="4929198"/>
          <a:ext cx="523878" cy="628654"/>
        </p:xfrm>
        <a:graphic>
          <a:graphicData uri="http://schemas.openxmlformats.org/presentationml/2006/ole">
            <p:oleObj spid="_x0000_s9222" name="Equation" r:id="rId7" imgW="190440" imgH="228600" progId="Equation.DSMT4">
              <p:embed/>
            </p:oleObj>
          </a:graphicData>
        </a:graphic>
      </p:graphicFrame>
      <p:graphicFrame>
        <p:nvGraphicFramePr>
          <p:cNvPr id="9223" name="Object 7"/>
          <p:cNvGraphicFramePr>
            <a:graphicFrameLocks noChangeAspect="1"/>
          </p:cNvGraphicFramePr>
          <p:nvPr/>
        </p:nvGraphicFramePr>
        <p:xfrm>
          <a:off x="1643042" y="5500702"/>
          <a:ext cx="3000396" cy="500066"/>
        </p:xfrm>
        <a:graphic>
          <a:graphicData uri="http://schemas.openxmlformats.org/presentationml/2006/ole">
            <p:oleObj spid="_x0000_s9223" name="Equation" r:id="rId8" imgW="1371600" imgH="228600" progId="Equation.DSMT4">
              <p:embed/>
            </p:oleObj>
          </a:graphicData>
        </a:graphic>
      </p:graphicFrame>
      <p:graphicFrame>
        <p:nvGraphicFramePr>
          <p:cNvPr id="9224" name="Object 8"/>
          <p:cNvGraphicFramePr>
            <a:graphicFrameLocks noChangeAspect="1"/>
          </p:cNvGraphicFramePr>
          <p:nvPr/>
        </p:nvGraphicFramePr>
        <p:xfrm>
          <a:off x="1500166" y="6000768"/>
          <a:ext cx="3952792" cy="857232"/>
        </p:xfrm>
        <a:graphic>
          <a:graphicData uri="http://schemas.openxmlformats.org/presentationml/2006/ole">
            <p:oleObj spid="_x0000_s9224" name="Equation" r:id="rId9" imgW="2108160" imgH="457200" progId="Equation.DSMT4">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normAutofit fontScale="90000"/>
          </a:bodyPr>
          <a:lstStyle/>
          <a:p>
            <a:r>
              <a:rPr lang="en-US" dirty="0" smtClean="0"/>
              <a:t>Step 3: Worst Cluster Selection</a:t>
            </a:r>
            <a:endParaRPr lang="el-GR" dirty="0"/>
          </a:p>
        </p:txBody>
      </p:sp>
      <p:sp>
        <p:nvSpPr>
          <p:cNvPr id="3" name="Content Placeholder 2"/>
          <p:cNvSpPr>
            <a:spLocks noGrp="1"/>
          </p:cNvSpPr>
          <p:nvPr>
            <p:ph idx="1"/>
          </p:nvPr>
        </p:nvSpPr>
        <p:spPr>
          <a:xfrm>
            <a:off x="0" y="1000108"/>
            <a:ext cx="9001156" cy="5454700"/>
          </a:xfrm>
        </p:spPr>
        <p:txBody>
          <a:bodyPr>
            <a:normAutofit/>
          </a:bodyPr>
          <a:lstStyle/>
          <a:p>
            <a:r>
              <a:rPr lang="en-US" sz="2400" b="1" dirty="0" smtClean="0"/>
              <a:t>Define membership function	</a:t>
            </a:r>
            <a:r>
              <a:rPr lang="en-US" sz="2400" dirty="0" smtClean="0"/>
              <a:t>,  which equals to one if  Xi and </a:t>
            </a:r>
            <a:r>
              <a:rPr lang="en-US" sz="2400" dirty="0" err="1" smtClean="0"/>
              <a:t>Xj</a:t>
            </a:r>
            <a:r>
              <a:rPr lang="en-US" sz="2400" dirty="0" smtClean="0"/>
              <a:t> belongs to different clusters, and zero otherwise.</a:t>
            </a:r>
          </a:p>
          <a:p>
            <a:r>
              <a:rPr lang="en-US" sz="2400" b="1" dirty="0" smtClean="0"/>
              <a:t> Between cluster entropy:</a:t>
            </a:r>
          </a:p>
          <a:p>
            <a:pPr>
              <a:buNone/>
            </a:pPr>
            <a:endParaRPr lang="en-US" sz="2400" dirty="0" smtClean="0"/>
          </a:p>
          <a:p>
            <a:pPr>
              <a:buNone/>
            </a:pPr>
            <a:r>
              <a:rPr lang="en-US" sz="2400" dirty="0" smtClean="0"/>
              <a:t>	where,</a:t>
            </a:r>
          </a:p>
          <a:p>
            <a:pPr>
              <a:buNone/>
            </a:pPr>
            <a:endParaRPr lang="el-GR" sz="2400" dirty="0" smtClean="0"/>
          </a:p>
          <a:p>
            <a:r>
              <a:rPr lang="en-US" sz="2400" dirty="0" smtClean="0"/>
              <a:t>If the clusters are </a:t>
            </a:r>
            <a:r>
              <a:rPr lang="en-US" sz="2400" b="1" dirty="0" smtClean="0"/>
              <a:t>well separated, 		 	</a:t>
            </a:r>
            <a:r>
              <a:rPr lang="en-US" sz="2400" dirty="0" smtClean="0"/>
              <a:t>will have a small </a:t>
            </a:r>
            <a:r>
              <a:rPr lang="en-US" sz="2400" dirty="0" smtClean="0"/>
              <a:t>value, consequently 	      will have a large value.</a:t>
            </a:r>
            <a:endParaRPr lang="en-US" sz="2400" dirty="0" smtClean="0"/>
          </a:p>
          <a:p>
            <a:r>
              <a:rPr lang="en-US" sz="2400" b="1" dirty="0" smtClean="0"/>
              <a:t>Eliminate</a:t>
            </a:r>
            <a:r>
              <a:rPr lang="en-US" sz="2400" dirty="0" smtClean="0"/>
              <a:t> </a:t>
            </a:r>
            <a:r>
              <a:rPr lang="en-US" sz="2400" b="1" dirty="0" smtClean="0"/>
              <a:t>one cluster at a time</a:t>
            </a:r>
            <a:r>
              <a:rPr lang="en-US" sz="2400" dirty="0" smtClean="0"/>
              <a:t>, and calculate the between- cluster entropy based on the remaining clusters in each case.</a:t>
            </a:r>
          </a:p>
          <a:p>
            <a:endParaRPr lang="en-US" sz="3100" dirty="0" smtClean="0"/>
          </a:p>
          <a:p>
            <a:endParaRPr lang="el-GR" dirty="0"/>
          </a:p>
        </p:txBody>
      </p:sp>
      <p:graphicFrame>
        <p:nvGraphicFramePr>
          <p:cNvPr id="10242" name="Object 2"/>
          <p:cNvGraphicFramePr>
            <a:graphicFrameLocks noChangeAspect="1"/>
          </p:cNvGraphicFramePr>
          <p:nvPr/>
        </p:nvGraphicFramePr>
        <p:xfrm>
          <a:off x="4714876" y="1000108"/>
          <a:ext cx="1071570" cy="452441"/>
        </p:xfrm>
        <a:graphic>
          <a:graphicData uri="http://schemas.openxmlformats.org/presentationml/2006/ole">
            <p:oleObj spid="_x0000_s10242" name="Equation" r:id="rId3" imgW="571320" imgH="241200" progId="Equation.DSMT4">
              <p:embed/>
            </p:oleObj>
          </a:graphicData>
        </a:graphic>
      </p:graphicFrame>
      <p:graphicFrame>
        <p:nvGraphicFramePr>
          <p:cNvPr id="10243" name="Object 3"/>
          <p:cNvGraphicFramePr>
            <a:graphicFrameLocks noChangeAspect="1"/>
          </p:cNvGraphicFramePr>
          <p:nvPr/>
        </p:nvGraphicFramePr>
        <p:xfrm>
          <a:off x="4357686" y="2214554"/>
          <a:ext cx="3644918" cy="400052"/>
        </p:xfrm>
        <a:graphic>
          <a:graphicData uri="http://schemas.openxmlformats.org/presentationml/2006/ole">
            <p:oleObj spid="_x0000_s10243" name="Equation" r:id="rId4" imgW="2082600" imgH="228600" progId="Equation.DSMT4">
              <p:embed/>
            </p:oleObj>
          </a:graphicData>
        </a:graphic>
      </p:graphicFrame>
      <p:graphicFrame>
        <p:nvGraphicFramePr>
          <p:cNvPr id="10244" name="Object 4"/>
          <p:cNvGraphicFramePr>
            <a:graphicFrameLocks noChangeAspect="1"/>
          </p:cNvGraphicFramePr>
          <p:nvPr/>
        </p:nvGraphicFramePr>
        <p:xfrm>
          <a:off x="2143107" y="2928934"/>
          <a:ext cx="5109245" cy="971340"/>
        </p:xfrm>
        <a:graphic>
          <a:graphicData uri="http://schemas.openxmlformats.org/presentationml/2006/ole">
            <p:oleObj spid="_x0000_s10244" name="Equation" r:id="rId5" imgW="3340080" imgH="634680" progId="Equation.DSMT4">
              <p:embed/>
            </p:oleObj>
          </a:graphicData>
        </a:graphic>
      </p:graphicFrame>
      <p:graphicFrame>
        <p:nvGraphicFramePr>
          <p:cNvPr id="10245" name="Object 5"/>
          <p:cNvGraphicFramePr>
            <a:graphicFrameLocks noChangeAspect="1"/>
          </p:cNvGraphicFramePr>
          <p:nvPr/>
        </p:nvGraphicFramePr>
        <p:xfrm>
          <a:off x="5643570" y="3929066"/>
          <a:ext cx="1428760" cy="401839"/>
        </p:xfrm>
        <a:graphic>
          <a:graphicData uri="http://schemas.openxmlformats.org/presentationml/2006/ole">
            <p:oleObj spid="_x0000_s10245" name="Equation" r:id="rId6" imgW="812520" imgH="228600" progId="Equation.DSMT4">
              <p:embed/>
            </p:oleObj>
          </a:graphicData>
        </a:graphic>
      </p:graphicFrame>
      <p:graphicFrame>
        <p:nvGraphicFramePr>
          <p:cNvPr id="10246" name="Object 6"/>
          <p:cNvGraphicFramePr>
            <a:graphicFrameLocks noChangeAspect="1"/>
          </p:cNvGraphicFramePr>
          <p:nvPr/>
        </p:nvGraphicFramePr>
        <p:xfrm>
          <a:off x="4714876" y="4357694"/>
          <a:ext cx="1357322" cy="364654"/>
        </p:xfrm>
        <a:graphic>
          <a:graphicData uri="http://schemas.openxmlformats.org/presentationml/2006/ole">
            <p:oleObj spid="_x0000_s10246" name="Equation" r:id="rId7" imgW="850680" imgH="228600" progId="Equation.DSMT4">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Step 4: Termination</a:t>
            </a:r>
            <a:endParaRPr lang="el-GR" dirty="0"/>
          </a:p>
        </p:txBody>
      </p:sp>
      <p:sp>
        <p:nvSpPr>
          <p:cNvPr id="3" name="Content Placeholder 2"/>
          <p:cNvSpPr>
            <a:spLocks noGrp="1"/>
          </p:cNvSpPr>
          <p:nvPr>
            <p:ph idx="1"/>
          </p:nvPr>
        </p:nvSpPr>
        <p:spPr>
          <a:xfrm>
            <a:off x="457200" y="1357298"/>
            <a:ext cx="8229600" cy="5097510"/>
          </a:xfrm>
        </p:spPr>
        <p:txBody>
          <a:bodyPr>
            <a:normAutofit lnSpcReduction="10000"/>
          </a:bodyPr>
          <a:lstStyle/>
          <a:p>
            <a:r>
              <a:rPr lang="en-US" sz="2400" dirty="0" smtClean="0"/>
              <a:t>The </a:t>
            </a:r>
            <a:r>
              <a:rPr lang="en-US" sz="2400" b="1" dirty="0" smtClean="0"/>
              <a:t>“worst cluster” </a:t>
            </a:r>
            <a:r>
              <a:rPr lang="en-US" sz="2400" dirty="0" smtClean="0"/>
              <a:t>is now selected as the cluster that when eliminated, results in </a:t>
            </a:r>
            <a:r>
              <a:rPr lang="en-US" sz="2400" b="1" dirty="0" smtClean="0"/>
              <a:t>the largest between-cluster entropy </a:t>
            </a:r>
            <a:r>
              <a:rPr lang="en-US" sz="2400" dirty="0" smtClean="0"/>
              <a:t>based on the remaining clusters. </a:t>
            </a:r>
          </a:p>
          <a:p>
            <a:r>
              <a:rPr lang="en-US" sz="2400" dirty="0" smtClean="0"/>
              <a:t>Before each time the members of a cluster </a:t>
            </a:r>
            <a:r>
              <a:rPr lang="en-US" sz="2400" b="1" dirty="0" smtClean="0"/>
              <a:t>are re-assigned labels</a:t>
            </a:r>
            <a:r>
              <a:rPr lang="en-US" sz="2400" dirty="0" smtClean="0"/>
              <a:t>, and the </a:t>
            </a:r>
            <a:r>
              <a:rPr lang="en-US" sz="2400" b="1" dirty="0" smtClean="0"/>
              <a:t>number of clusters is reduced by one.</a:t>
            </a:r>
            <a:endParaRPr lang="en-US" sz="2400" dirty="0" smtClean="0"/>
          </a:p>
          <a:p>
            <a:r>
              <a:rPr lang="en-US" sz="2400" dirty="0" smtClean="0"/>
              <a:t>At each step a set of clusters exist. We store the cluster labels at each step, thus </a:t>
            </a:r>
            <a:r>
              <a:rPr lang="en-US" sz="2400" b="1" dirty="0" smtClean="0"/>
              <a:t>producing a hierarchy of cluster assignments</a:t>
            </a:r>
            <a:r>
              <a:rPr lang="en-US" sz="2400" dirty="0" smtClean="0"/>
              <a:t>. </a:t>
            </a:r>
          </a:p>
          <a:p>
            <a:r>
              <a:rPr lang="en-US" sz="2400" dirty="0" smtClean="0"/>
              <a:t>We continue this procedure until only </a:t>
            </a:r>
            <a:r>
              <a:rPr lang="en-US" sz="2400" b="1" dirty="0" smtClean="0"/>
              <a:t>two clusters </a:t>
            </a:r>
            <a:r>
              <a:rPr lang="en-US" sz="2400" dirty="0" smtClean="0"/>
              <a:t>remain. </a:t>
            </a:r>
          </a:p>
          <a:p>
            <a:r>
              <a:rPr lang="en-US" sz="2400" dirty="0" smtClean="0"/>
              <a:t>The issue now is to decide where in the hierarchy to select our final clustering</a:t>
            </a:r>
            <a:r>
              <a:rPr lang="en-US" sz="2400" b="1" dirty="0" smtClean="0"/>
              <a:t>.</a:t>
            </a:r>
            <a:endParaRPr lang="el-GR" sz="2400" dirty="0" smtClean="0"/>
          </a:p>
          <a:p>
            <a:endParaRPr lang="el-GR" sz="2400" dirty="0" smtClean="0"/>
          </a:p>
          <a:p>
            <a:endParaRPr lang="el-G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Applications</a:t>
            </a:r>
            <a:endParaRPr lang="el-GR" dirty="0"/>
          </a:p>
        </p:txBody>
      </p:sp>
      <p:sp>
        <p:nvSpPr>
          <p:cNvPr id="3" name="Content Placeholder 2"/>
          <p:cNvSpPr>
            <a:spLocks noGrp="1"/>
          </p:cNvSpPr>
          <p:nvPr>
            <p:ph idx="1"/>
          </p:nvPr>
        </p:nvSpPr>
        <p:spPr>
          <a:xfrm>
            <a:off x="457200" y="1142984"/>
            <a:ext cx="8229600" cy="5500726"/>
          </a:xfrm>
        </p:spPr>
        <p:txBody>
          <a:bodyPr>
            <a:normAutofit fontScale="47500" lnSpcReduction="20000"/>
          </a:bodyPr>
          <a:lstStyle/>
          <a:p>
            <a:pPr lvl="0"/>
            <a:r>
              <a:rPr lang="en-US" sz="3400" dirty="0" smtClean="0"/>
              <a:t>Li, Zhang and Jiang used entropy based clustering to achieve </a:t>
            </a:r>
            <a:r>
              <a:rPr lang="en-US" sz="3400" b="1" dirty="0" smtClean="0"/>
              <a:t>gene expression data </a:t>
            </a:r>
            <a:r>
              <a:rPr lang="en-US" sz="3400" dirty="0" smtClean="0"/>
              <a:t>and analyze it. They also proposed the minimum entropy criterion, which is the conditional entropy of clusters given the observations and </a:t>
            </a:r>
            <a:r>
              <a:rPr lang="en-US" sz="3400" b="1" dirty="0" smtClean="0"/>
              <a:t>generalized it by replacing Shannon's entropy with </a:t>
            </a:r>
            <a:r>
              <a:rPr lang="en-US" sz="3400" b="1" dirty="0" err="1" smtClean="0"/>
              <a:t>Havrda-Charvat's</a:t>
            </a:r>
            <a:r>
              <a:rPr lang="en-US" sz="3400" b="1" dirty="0" smtClean="0"/>
              <a:t> structural alpha-entropy</a:t>
            </a:r>
            <a:r>
              <a:rPr lang="en-US" sz="3400" dirty="0" smtClean="0"/>
              <a:t>.</a:t>
            </a:r>
          </a:p>
          <a:p>
            <a:pPr lvl="0">
              <a:buNone/>
            </a:pPr>
            <a:endParaRPr lang="el-GR" sz="3400" dirty="0" smtClean="0"/>
          </a:p>
          <a:p>
            <a:pPr lvl="0"/>
            <a:r>
              <a:rPr lang="en-US" sz="3400" dirty="0" smtClean="0"/>
              <a:t>Li, Ma and </a:t>
            </a:r>
            <a:r>
              <a:rPr lang="en-US" sz="3400" dirty="0" err="1" smtClean="0"/>
              <a:t>Ogihara</a:t>
            </a:r>
            <a:r>
              <a:rPr lang="en-US" sz="3400" dirty="0" smtClean="0"/>
              <a:t> study the </a:t>
            </a:r>
            <a:r>
              <a:rPr lang="en-US" sz="3400" b="1" dirty="0" smtClean="0"/>
              <a:t>entropy-based criterion in clustering categorical data</a:t>
            </a:r>
            <a:r>
              <a:rPr lang="en-US" sz="3400" dirty="0" smtClean="0"/>
              <a:t>, that is data in which there is no inherited distance measures between data values. They conduct experiments to verify the efficiency of these new criteria and propose partition minimizing criterion.</a:t>
            </a:r>
          </a:p>
          <a:p>
            <a:pPr lvl="0"/>
            <a:endParaRPr lang="el-GR" sz="3400" dirty="0" smtClean="0"/>
          </a:p>
          <a:p>
            <a:pPr lvl="0"/>
            <a:r>
              <a:rPr lang="en-US" sz="3400" dirty="0" err="1" smtClean="0"/>
              <a:t>Sahoo</a:t>
            </a:r>
            <a:r>
              <a:rPr lang="en-US" sz="3400" dirty="0" smtClean="0"/>
              <a:t>, Wilkins and Yeager present a general technique </a:t>
            </a:r>
            <a:r>
              <a:rPr lang="en-US" sz="3400" b="1" dirty="0" smtClean="0"/>
              <a:t>for </a:t>
            </a:r>
            <a:r>
              <a:rPr lang="en-US" sz="3400" b="1" dirty="0" err="1" smtClean="0"/>
              <a:t>thresholding</a:t>
            </a:r>
            <a:r>
              <a:rPr lang="en-US" sz="3400" b="1" dirty="0" smtClean="0"/>
              <a:t> of digital images based on </a:t>
            </a:r>
            <a:r>
              <a:rPr lang="en-US" sz="3400" b="1" dirty="0" err="1" smtClean="0"/>
              <a:t>Renyi's</a:t>
            </a:r>
            <a:r>
              <a:rPr lang="en-US" sz="3400" b="1" dirty="0" smtClean="0"/>
              <a:t> entropy</a:t>
            </a:r>
            <a:r>
              <a:rPr lang="en-US" sz="3400" dirty="0" smtClean="0"/>
              <a:t>. The proposed method includes previously proposed well known global </a:t>
            </a:r>
            <a:r>
              <a:rPr lang="en-US" sz="3400" dirty="0" err="1" smtClean="0"/>
              <a:t>thresholding</a:t>
            </a:r>
            <a:r>
              <a:rPr lang="en-US" sz="3400" dirty="0" smtClean="0"/>
              <a:t> methods. The effectiveness of the proposed method is demonstrated by using</a:t>
            </a:r>
            <a:r>
              <a:rPr lang="en-US" sz="3400" b="1" dirty="0" smtClean="0"/>
              <a:t> examples from the real-world and synthetic images</a:t>
            </a:r>
            <a:r>
              <a:rPr lang="en-US" sz="3400" dirty="0" smtClean="0"/>
              <a:t>.</a:t>
            </a:r>
          </a:p>
          <a:p>
            <a:pPr lvl="0"/>
            <a:endParaRPr lang="el-GR" sz="3400" dirty="0" smtClean="0"/>
          </a:p>
          <a:p>
            <a:pPr lvl="0"/>
            <a:r>
              <a:rPr lang="en-US" sz="3400" dirty="0" smtClean="0"/>
              <a:t>Zimmer, </a:t>
            </a:r>
            <a:r>
              <a:rPr lang="en-US" sz="3400" dirty="0" err="1" smtClean="0"/>
              <a:t>Tepper</a:t>
            </a:r>
            <a:r>
              <a:rPr lang="en-US" sz="3400" dirty="0" smtClean="0"/>
              <a:t> and </a:t>
            </a:r>
            <a:r>
              <a:rPr lang="en-US" sz="3400" dirty="0" err="1" smtClean="0"/>
              <a:t>Akselrod</a:t>
            </a:r>
            <a:r>
              <a:rPr lang="en-US" sz="3400" dirty="0" smtClean="0"/>
              <a:t>  </a:t>
            </a:r>
            <a:r>
              <a:rPr lang="en-US" sz="3400" dirty="0" err="1" smtClean="0"/>
              <a:t>immplemented</a:t>
            </a:r>
            <a:r>
              <a:rPr lang="en-US" sz="3400" dirty="0" smtClean="0"/>
              <a:t> a new </a:t>
            </a:r>
            <a:r>
              <a:rPr lang="en-US" sz="3400" dirty="0" err="1" smtClean="0"/>
              <a:t>thresholding</a:t>
            </a:r>
            <a:r>
              <a:rPr lang="en-US" sz="3400" dirty="0" smtClean="0"/>
              <a:t> technique, known as 'minimum cross entropy </a:t>
            </a:r>
            <a:r>
              <a:rPr lang="en-US" sz="3400" dirty="0" err="1" smtClean="0"/>
              <a:t>thresholding</a:t>
            </a:r>
            <a:r>
              <a:rPr lang="en-US" sz="3400" dirty="0" smtClean="0"/>
              <a:t>'  for </a:t>
            </a:r>
            <a:r>
              <a:rPr lang="en-US" sz="3400" b="1" dirty="0" smtClean="0"/>
              <a:t>Segmentation in medical image analysis</a:t>
            </a:r>
            <a:r>
              <a:rPr lang="en-US" sz="3400" dirty="0" smtClean="0"/>
              <a:t>. They present a multivariate extension of MCE in which the segmented variable (gray level) is replaced by a weighted combination of several image parameters. </a:t>
            </a:r>
            <a:endParaRPr lang="el-GR" sz="3400" dirty="0" smtClean="0"/>
          </a:p>
          <a:p>
            <a:endParaRPr lang="el-G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Neural Networks(NN)</a:t>
            </a:r>
            <a:endParaRPr lang="el-GR" dirty="0"/>
          </a:p>
        </p:txBody>
      </p:sp>
      <p:sp>
        <p:nvSpPr>
          <p:cNvPr id="3" name="Content Placeholder 2"/>
          <p:cNvSpPr>
            <a:spLocks noGrp="1"/>
          </p:cNvSpPr>
          <p:nvPr>
            <p:ph idx="1"/>
          </p:nvPr>
        </p:nvSpPr>
        <p:spPr>
          <a:xfrm>
            <a:off x="457200" y="1071546"/>
            <a:ext cx="8229600" cy="5383262"/>
          </a:xfrm>
        </p:spPr>
        <p:txBody>
          <a:bodyPr>
            <a:normAutofit lnSpcReduction="10000"/>
          </a:bodyPr>
          <a:lstStyle/>
          <a:p>
            <a:r>
              <a:rPr lang="en-US" sz="2400" dirty="0" smtClean="0"/>
              <a:t>The study on artificial neural networks is inspired by the structure and function of the </a:t>
            </a:r>
            <a:r>
              <a:rPr lang="en-US" sz="2400" b="1" dirty="0" smtClean="0"/>
              <a:t>human brain</a:t>
            </a:r>
            <a:r>
              <a:rPr lang="en-US" sz="2400" dirty="0" smtClean="0"/>
              <a:t>.</a:t>
            </a:r>
          </a:p>
          <a:p>
            <a:r>
              <a:rPr lang="en-US" sz="2400" dirty="0" smtClean="0"/>
              <a:t>The aim is to simulate the brain’s learning model to implement </a:t>
            </a:r>
            <a:r>
              <a:rPr lang="en-US" sz="2400" b="1" dirty="0" smtClean="0"/>
              <a:t>algorithms</a:t>
            </a:r>
            <a:r>
              <a:rPr lang="en-US" sz="2400" dirty="0" smtClean="0"/>
              <a:t> that are designed to </a:t>
            </a:r>
            <a:r>
              <a:rPr lang="en-US" sz="2400" b="1" dirty="0" smtClean="0"/>
              <a:t>learn and adapt continuously</a:t>
            </a:r>
            <a:r>
              <a:rPr lang="en-US" sz="2400" dirty="0" smtClean="0"/>
              <a:t>. </a:t>
            </a:r>
          </a:p>
          <a:p>
            <a:r>
              <a:rPr lang="en-US" sz="2400" b="1" dirty="0" smtClean="0"/>
              <a:t>Learning : </a:t>
            </a:r>
            <a:r>
              <a:rPr lang="en-US" sz="2400" dirty="0" smtClean="0"/>
              <a:t>Training- a repetitive process of gradually adapting the network parameters to values ​​suitable for the problem to be solved with sufficient success. </a:t>
            </a:r>
          </a:p>
          <a:p>
            <a:r>
              <a:rPr lang="en-US" sz="2400" dirty="0" smtClean="0"/>
              <a:t>Such </a:t>
            </a:r>
            <a:r>
              <a:rPr lang="en-US" sz="2400" b="1" dirty="0" smtClean="0"/>
              <a:t>abstract algorithmic constructs </a:t>
            </a:r>
            <a:r>
              <a:rPr lang="en-US" sz="2400" dirty="0" smtClean="0"/>
              <a:t>fall within the field of computational intelligence with the general aim of </a:t>
            </a:r>
            <a:r>
              <a:rPr lang="en-US" sz="2400" b="1" dirty="0" smtClean="0"/>
              <a:t>learning, generalizing, grouping patterns, making decisions, developing optimal strategies</a:t>
            </a:r>
            <a:r>
              <a:rPr lang="en-US" sz="2400" dirty="0" smtClean="0"/>
              <a:t>, and more.</a:t>
            </a:r>
            <a:endParaRPr lang="el-GR"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Neural Networks(NN)</a:t>
            </a:r>
            <a:endParaRPr lang="el-GR" dirty="0"/>
          </a:p>
        </p:txBody>
      </p:sp>
      <p:sp>
        <p:nvSpPr>
          <p:cNvPr id="3" name="Content Placeholder 2"/>
          <p:cNvSpPr>
            <a:spLocks noGrp="1"/>
          </p:cNvSpPr>
          <p:nvPr>
            <p:ph idx="1"/>
          </p:nvPr>
        </p:nvSpPr>
        <p:spPr>
          <a:xfrm>
            <a:off x="457200" y="1142984"/>
            <a:ext cx="8229600" cy="5311824"/>
          </a:xfrm>
        </p:spPr>
        <p:txBody>
          <a:bodyPr>
            <a:normAutofit/>
          </a:bodyPr>
          <a:lstStyle/>
          <a:p>
            <a:r>
              <a:rPr lang="en-US" sz="2400" dirty="0" smtClean="0"/>
              <a:t>The </a:t>
            </a:r>
            <a:r>
              <a:rPr lang="en-US" sz="2400" b="1" dirty="0" smtClean="0"/>
              <a:t>structure</a:t>
            </a:r>
            <a:r>
              <a:rPr lang="en-US" sz="2400" dirty="0" smtClean="0"/>
              <a:t> of an artificial neural network can be aligned with a </a:t>
            </a:r>
            <a:r>
              <a:rPr lang="en-US" sz="2400" b="1" dirty="0" smtClean="0"/>
              <a:t>biological neuron</a:t>
            </a:r>
            <a:r>
              <a:rPr lang="en-US" sz="2400" dirty="0" smtClean="0"/>
              <a:t>.</a:t>
            </a:r>
          </a:p>
          <a:p>
            <a:endParaRPr lang="el-GR" sz="2400" dirty="0"/>
          </a:p>
        </p:txBody>
      </p:sp>
      <p:pic>
        <p:nvPicPr>
          <p:cNvPr id="4" name="Picture 3" descr="C:\Users\Koft\Desktop\Ειδικό Θέμα\εικόνες\image015.jpg"/>
          <p:cNvPicPr/>
          <p:nvPr/>
        </p:nvPicPr>
        <p:blipFill>
          <a:blip r:embed="rId2"/>
          <a:srcRect/>
          <a:stretch>
            <a:fillRect/>
          </a:stretch>
        </p:blipFill>
        <p:spPr bwMode="auto">
          <a:xfrm>
            <a:off x="785786" y="2143116"/>
            <a:ext cx="7858180" cy="4214842"/>
          </a:xfrm>
          <a:prstGeom prst="rect">
            <a:avLst/>
          </a:prstGeom>
          <a:noFill/>
          <a:ln w="9525">
            <a:noFill/>
            <a:miter lim="800000"/>
            <a:headEnd/>
            <a:tailEnd/>
          </a:ln>
        </p:spPr>
      </p:pic>
      <p:sp>
        <p:nvSpPr>
          <p:cNvPr id="5" name="Line Callout 1 4"/>
          <p:cNvSpPr/>
          <p:nvPr/>
        </p:nvSpPr>
        <p:spPr>
          <a:xfrm>
            <a:off x="285720" y="4929198"/>
            <a:ext cx="2428892" cy="1714512"/>
          </a:xfrm>
          <a:prstGeom prst="borderCallout1">
            <a:avLst>
              <a:gd name="adj1" fmla="val -104875"/>
              <a:gd name="adj2" fmla="val 84293"/>
              <a:gd name="adj3" fmla="val 6379"/>
              <a:gd name="adj4" fmla="val 48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neural entry gates</a:t>
            </a:r>
            <a:r>
              <a:rPr lang="en-US" dirty="0" smtClean="0"/>
              <a:t>, which receive signals from other neurons</a:t>
            </a:r>
            <a:endParaRPr lang="el-GR" b="1" dirty="0"/>
          </a:p>
        </p:txBody>
      </p:sp>
      <p:sp>
        <p:nvSpPr>
          <p:cNvPr id="6" name="Line Callout 1 5"/>
          <p:cNvSpPr/>
          <p:nvPr/>
        </p:nvSpPr>
        <p:spPr>
          <a:xfrm>
            <a:off x="3143240" y="5714992"/>
            <a:ext cx="3810016" cy="1143008"/>
          </a:xfrm>
          <a:prstGeom prst="borderCallout1">
            <a:avLst>
              <a:gd name="adj1" fmla="val -30727"/>
              <a:gd name="adj2" fmla="val 19530"/>
              <a:gd name="adj3" fmla="val 255"/>
              <a:gd name="adj4" fmla="val 29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synapses, </a:t>
            </a:r>
            <a:r>
              <a:rPr lang="en-US" dirty="0" smtClean="0"/>
              <a:t>the points of association between neuronal inlets and outlets</a:t>
            </a:r>
            <a:endParaRPr lang="el-GR" b="1" dirty="0"/>
          </a:p>
        </p:txBody>
      </p:sp>
      <p:sp>
        <p:nvSpPr>
          <p:cNvPr id="7" name="Line Callout 1 6"/>
          <p:cNvSpPr/>
          <p:nvPr/>
        </p:nvSpPr>
        <p:spPr>
          <a:xfrm>
            <a:off x="6858016" y="5072074"/>
            <a:ext cx="2928926" cy="1214446"/>
          </a:xfrm>
          <a:prstGeom prst="borderCallout1">
            <a:avLst>
              <a:gd name="adj1" fmla="val -2100"/>
              <a:gd name="adj2" fmla="val 33513"/>
              <a:gd name="adj3" fmla="val -75155"/>
              <a:gd name="adj4" fmla="val 9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neuron exit gates</a:t>
            </a:r>
            <a:r>
              <a:rPr lang="en-US" dirty="0" smtClean="0"/>
              <a:t>, which emit signals to other neurons</a:t>
            </a:r>
            <a:endParaRPr lang="el-GR" b="1" dirty="0"/>
          </a:p>
        </p:txBody>
      </p:sp>
      <p:sp>
        <p:nvSpPr>
          <p:cNvPr id="8" name="Line Callout 1 7"/>
          <p:cNvSpPr/>
          <p:nvPr/>
        </p:nvSpPr>
        <p:spPr>
          <a:xfrm>
            <a:off x="6143636" y="1928802"/>
            <a:ext cx="2714612" cy="1357322"/>
          </a:xfrm>
          <a:prstGeom prst="borderCallout1">
            <a:avLst>
              <a:gd name="adj1" fmla="val 50257"/>
              <a:gd name="adj2" fmla="val 1215"/>
              <a:gd name="adj3" fmla="val 119064"/>
              <a:gd name="adj4" fmla="val -18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Objective Function</a:t>
            </a:r>
            <a:r>
              <a:rPr lang="en-US" dirty="0" smtClean="0"/>
              <a:t> of the neural network, or of each neuron or layer of neurons that appoints the threshold</a:t>
            </a:r>
            <a:endParaRPr lang="el-G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Neural Networks(NN)</a:t>
            </a:r>
            <a:endParaRPr lang="el-GR" dirty="0"/>
          </a:p>
        </p:txBody>
      </p:sp>
      <p:sp>
        <p:nvSpPr>
          <p:cNvPr id="3" name="Content Placeholder 2"/>
          <p:cNvSpPr>
            <a:spLocks noGrp="1"/>
          </p:cNvSpPr>
          <p:nvPr>
            <p:ph idx="1"/>
          </p:nvPr>
        </p:nvSpPr>
        <p:spPr>
          <a:xfrm>
            <a:off x="457200" y="1142984"/>
            <a:ext cx="8229600" cy="5311824"/>
          </a:xfrm>
        </p:spPr>
        <p:txBody>
          <a:bodyPr>
            <a:normAutofit lnSpcReduction="10000"/>
          </a:bodyPr>
          <a:lstStyle/>
          <a:p>
            <a:r>
              <a:rPr lang="en-US" sz="2400" dirty="0" smtClean="0"/>
              <a:t>An engagement has a reinforcing role if it irritates it from producing information or suppressing it by blocking the production of information. The percentage of information transferred is called synaptic weight and is synapse is assigned with a </a:t>
            </a:r>
            <a:r>
              <a:rPr lang="en-US" sz="2400" b="1" dirty="0" smtClean="0"/>
              <a:t>synaptic weight.</a:t>
            </a:r>
          </a:p>
          <a:p>
            <a:r>
              <a:rPr lang="en-US" sz="2400" dirty="0" smtClean="0"/>
              <a:t>The </a:t>
            </a:r>
            <a:r>
              <a:rPr lang="en-US" sz="2400" b="1" dirty="0" smtClean="0"/>
              <a:t>classification of neural networks </a:t>
            </a:r>
            <a:r>
              <a:rPr lang="en-US" sz="2400" dirty="0" smtClean="0"/>
              <a:t>is done according to the way of calculating the synaptic weights</a:t>
            </a:r>
            <a:r>
              <a:rPr lang="en-US" sz="2400" b="1" dirty="0" smtClean="0"/>
              <a:t>, with supervision or without supervision</a:t>
            </a:r>
            <a:r>
              <a:rPr lang="en-US" sz="2400" dirty="0" smtClean="0"/>
              <a:t>.</a:t>
            </a:r>
          </a:p>
          <a:p>
            <a:r>
              <a:rPr lang="en-US" sz="2400" dirty="0" smtClean="0"/>
              <a:t>The </a:t>
            </a:r>
            <a:r>
              <a:rPr lang="en-US" sz="2400" b="1" dirty="0" smtClean="0"/>
              <a:t>architecture</a:t>
            </a:r>
            <a:r>
              <a:rPr lang="en-US" sz="2400" dirty="0" smtClean="0"/>
              <a:t> of the network is based on an </a:t>
            </a:r>
            <a:r>
              <a:rPr lang="en-US" sz="2400" b="1" dirty="0" smtClean="0"/>
              <a:t>input matrix </a:t>
            </a:r>
            <a:r>
              <a:rPr lang="en-US" sz="2400" dirty="0" smtClean="0"/>
              <a:t>involving all templates, an </a:t>
            </a:r>
            <a:r>
              <a:rPr lang="en-US" sz="2400" b="1" dirty="0" smtClean="0"/>
              <a:t>output layer</a:t>
            </a:r>
            <a:r>
              <a:rPr lang="en-US" sz="2400" dirty="0" smtClean="0"/>
              <a:t>, and one or more </a:t>
            </a:r>
            <a:r>
              <a:rPr lang="en-US" sz="2400" b="1" dirty="0" smtClean="0"/>
              <a:t>hidden layers </a:t>
            </a:r>
            <a:r>
              <a:rPr lang="en-US" sz="2400" dirty="0" smtClean="0"/>
              <a:t>in between for the gradual calculation of the requested.</a:t>
            </a:r>
          </a:p>
          <a:p>
            <a:r>
              <a:rPr lang="en-US" sz="2400" dirty="0" smtClean="0"/>
              <a:t>Concerning the learning rule, we will focus on the </a:t>
            </a:r>
            <a:r>
              <a:rPr lang="en-US" sz="2400" b="1" dirty="0" smtClean="0"/>
              <a:t>backward propagation</a:t>
            </a:r>
            <a:r>
              <a:rPr lang="en-US" sz="2400" dirty="0" smtClean="0"/>
              <a:t> of errors. </a:t>
            </a:r>
            <a:endParaRPr lang="el-GR"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normAutofit/>
          </a:bodyPr>
          <a:lstStyle/>
          <a:p>
            <a:r>
              <a:rPr lang="en-US" sz="3600" dirty="0" smtClean="0"/>
              <a:t>Backward Propagation of errors</a:t>
            </a:r>
            <a:endParaRPr lang="el-GR" sz="3600" dirty="0"/>
          </a:p>
        </p:txBody>
      </p:sp>
      <p:sp>
        <p:nvSpPr>
          <p:cNvPr id="3" name="Content Placeholder 2"/>
          <p:cNvSpPr>
            <a:spLocks noGrp="1"/>
          </p:cNvSpPr>
          <p:nvPr>
            <p:ph idx="1"/>
          </p:nvPr>
        </p:nvSpPr>
        <p:spPr>
          <a:xfrm>
            <a:off x="457200" y="1285860"/>
            <a:ext cx="8229600" cy="5168948"/>
          </a:xfrm>
        </p:spPr>
        <p:txBody>
          <a:bodyPr>
            <a:normAutofit fontScale="77500" lnSpcReduction="20000"/>
          </a:bodyPr>
          <a:lstStyle/>
          <a:p>
            <a:r>
              <a:rPr lang="en-US" dirty="0" smtClean="0"/>
              <a:t>It is used in conjunction with an </a:t>
            </a:r>
            <a:r>
              <a:rPr lang="en-US" b="1" dirty="0" smtClean="0"/>
              <a:t>optimization method </a:t>
            </a:r>
            <a:r>
              <a:rPr lang="en-US" dirty="0" smtClean="0"/>
              <a:t>such as </a:t>
            </a:r>
            <a:r>
              <a:rPr lang="en-US" b="1" dirty="0" smtClean="0"/>
              <a:t>gradient descent</a:t>
            </a:r>
            <a:r>
              <a:rPr lang="en-US" dirty="0" smtClean="0"/>
              <a:t>.</a:t>
            </a:r>
          </a:p>
          <a:p>
            <a:r>
              <a:rPr lang="en-US" dirty="0" smtClean="0"/>
              <a:t> The algorithm repeats a two phase cycle, </a:t>
            </a:r>
            <a:r>
              <a:rPr lang="en-US" b="1" dirty="0" smtClean="0"/>
              <a:t>propagation</a:t>
            </a:r>
            <a:r>
              <a:rPr lang="en-US" dirty="0" smtClean="0"/>
              <a:t> and </a:t>
            </a:r>
            <a:r>
              <a:rPr lang="en-US" b="1" dirty="0" smtClean="0"/>
              <a:t>weight update</a:t>
            </a:r>
            <a:r>
              <a:rPr lang="en-US" dirty="0" smtClean="0"/>
              <a:t>. </a:t>
            </a:r>
          </a:p>
          <a:p>
            <a:r>
              <a:rPr lang="en-US" dirty="0" smtClean="0"/>
              <a:t>When an </a:t>
            </a:r>
            <a:r>
              <a:rPr lang="en-US" b="1" dirty="0" smtClean="0"/>
              <a:t>input vector </a:t>
            </a:r>
            <a:r>
              <a:rPr lang="en-US" dirty="0" smtClean="0"/>
              <a:t>is presented to the network, it is </a:t>
            </a:r>
            <a:r>
              <a:rPr lang="en-US" b="1" dirty="0" smtClean="0"/>
              <a:t>propagated forward </a:t>
            </a:r>
            <a:r>
              <a:rPr lang="en-US" dirty="0" smtClean="0"/>
              <a:t>through the network, layer by layer, until it reaches the output layer. </a:t>
            </a:r>
          </a:p>
          <a:p>
            <a:r>
              <a:rPr lang="en-US" dirty="0" smtClean="0"/>
              <a:t>The output of the network is then </a:t>
            </a:r>
            <a:r>
              <a:rPr lang="en-US" b="1" dirty="0" smtClean="0"/>
              <a:t>compared </a:t>
            </a:r>
            <a:r>
              <a:rPr lang="en-US" dirty="0" smtClean="0"/>
              <a:t>to the </a:t>
            </a:r>
            <a:r>
              <a:rPr lang="en-US" b="1" dirty="0" smtClean="0"/>
              <a:t>desired output</a:t>
            </a:r>
            <a:r>
              <a:rPr lang="en-US" dirty="0" smtClean="0"/>
              <a:t>, using an </a:t>
            </a:r>
            <a:r>
              <a:rPr lang="en-US" b="1" dirty="0" smtClean="0"/>
              <a:t>objective function</a:t>
            </a:r>
            <a:r>
              <a:rPr lang="en-US" dirty="0" smtClean="0"/>
              <a:t>, and an </a:t>
            </a:r>
            <a:r>
              <a:rPr lang="en-US" b="1" dirty="0" smtClean="0"/>
              <a:t>error value </a:t>
            </a:r>
            <a:r>
              <a:rPr lang="en-US" dirty="0" smtClean="0"/>
              <a:t>is calculated for each of the neurons in the output layer. </a:t>
            </a:r>
          </a:p>
          <a:p>
            <a:r>
              <a:rPr lang="en-US" dirty="0" smtClean="0"/>
              <a:t>The </a:t>
            </a:r>
            <a:r>
              <a:rPr lang="en-US" b="1" dirty="0" smtClean="0"/>
              <a:t>error values </a:t>
            </a:r>
            <a:r>
              <a:rPr lang="en-US" dirty="0" smtClean="0"/>
              <a:t>are then </a:t>
            </a:r>
            <a:r>
              <a:rPr lang="en-US" b="1" dirty="0" smtClean="0"/>
              <a:t>propagated backwards</a:t>
            </a:r>
            <a:r>
              <a:rPr lang="en-US" dirty="0" smtClean="0"/>
              <a:t>, starting from the output, until each neuron has an associated error value which roughly represents its </a:t>
            </a:r>
            <a:r>
              <a:rPr lang="en-US" b="1" dirty="0" smtClean="0"/>
              <a:t>contribution</a:t>
            </a:r>
            <a:r>
              <a:rPr lang="en-US" dirty="0" smtClean="0"/>
              <a:t> to the original output.</a:t>
            </a:r>
            <a:endParaRPr lang="el-GR" dirty="0" smtClean="0"/>
          </a:p>
          <a:p>
            <a:endParaRPr lang="el-G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04052"/>
          </a:xfrm>
        </p:spPr>
        <p:txBody>
          <a:bodyPr/>
          <a:lstStyle/>
          <a:p>
            <a:r>
              <a:rPr lang="en-US" dirty="0" smtClean="0"/>
              <a:t>ML Learning categories</a:t>
            </a:r>
            <a:endParaRPr lang="el-GR" dirty="0"/>
          </a:p>
        </p:txBody>
      </p:sp>
      <p:graphicFrame>
        <p:nvGraphicFramePr>
          <p:cNvPr id="8" name="Content Placeholder 7"/>
          <p:cNvGraphicFramePr>
            <a:graphicFrameLocks noGrp="1"/>
          </p:cNvGraphicFramePr>
          <p:nvPr>
            <p:ph idx="1"/>
          </p:nvPr>
        </p:nvGraphicFramePr>
        <p:xfrm>
          <a:off x="500034" y="1428736"/>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32680"/>
          </a:xfrm>
        </p:spPr>
        <p:txBody>
          <a:bodyPr>
            <a:normAutofit/>
          </a:bodyPr>
          <a:lstStyle/>
          <a:p>
            <a:r>
              <a:rPr lang="en-US" sz="3600" dirty="0" smtClean="0"/>
              <a:t>Maximum Mutual Information Principle</a:t>
            </a:r>
            <a:endParaRPr lang="el-GR" sz="3600" dirty="0"/>
          </a:p>
        </p:txBody>
      </p:sp>
      <p:sp>
        <p:nvSpPr>
          <p:cNvPr id="3" name="Content Placeholder 2"/>
          <p:cNvSpPr>
            <a:spLocks noGrp="1"/>
          </p:cNvSpPr>
          <p:nvPr>
            <p:ph idx="1"/>
          </p:nvPr>
        </p:nvSpPr>
        <p:spPr>
          <a:xfrm>
            <a:off x="457200" y="1428736"/>
            <a:ext cx="8229600" cy="5026072"/>
          </a:xfrm>
        </p:spPr>
        <p:txBody>
          <a:bodyPr>
            <a:normAutofit/>
          </a:bodyPr>
          <a:lstStyle/>
          <a:p>
            <a:r>
              <a:rPr lang="en-US" sz="2400" dirty="0" err="1" smtClean="0"/>
              <a:t>Linsker</a:t>
            </a:r>
            <a:r>
              <a:rPr lang="en-US" sz="2400" dirty="0" smtClean="0"/>
              <a:t>, with the following principle forms the connection of NN and IT:</a:t>
            </a:r>
          </a:p>
          <a:p>
            <a:pPr>
              <a:buNone/>
            </a:pPr>
            <a:r>
              <a:rPr lang="en-US" sz="2400" i="1" dirty="0" smtClean="0"/>
              <a:t>“The synaptic connections of a multilayered neural network develop in such a way as to </a:t>
            </a:r>
            <a:r>
              <a:rPr lang="en-US" sz="2400" b="1" i="1" dirty="0" smtClean="0"/>
              <a:t>maximize the amount of information</a:t>
            </a:r>
            <a:r>
              <a:rPr lang="en-US" sz="2400" i="1" dirty="0" smtClean="0"/>
              <a:t> that is preserved when signals are transformed at each processing stage of the network, subject to certain constraints.”</a:t>
            </a:r>
            <a:endParaRPr lang="el-GR" sz="2400" dirty="0" smtClean="0"/>
          </a:p>
          <a:p>
            <a:pPr>
              <a:buNone/>
            </a:pPr>
            <a:endParaRPr lang="en-US" sz="2400" dirty="0" smtClean="0"/>
          </a:p>
          <a:p>
            <a:pPr>
              <a:buNone/>
            </a:pPr>
            <a:r>
              <a:rPr lang="en-US" sz="2400" dirty="0" smtClean="0"/>
              <a:t>We shall now present how this is actually applied</a:t>
            </a:r>
            <a:endParaRPr lang="el-GR"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Mutual Information in a NN</a:t>
            </a:r>
            <a:endParaRPr lang="el-GR" dirty="0"/>
          </a:p>
        </p:txBody>
      </p:sp>
      <p:sp>
        <p:nvSpPr>
          <p:cNvPr id="3" name="Content Placeholder 2"/>
          <p:cNvSpPr>
            <a:spLocks noGrp="1"/>
          </p:cNvSpPr>
          <p:nvPr>
            <p:ph idx="1"/>
          </p:nvPr>
        </p:nvSpPr>
        <p:spPr>
          <a:xfrm>
            <a:off x="457200" y="1142984"/>
            <a:ext cx="8229600" cy="5715016"/>
          </a:xfrm>
        </p:spPr>
        <p:txBody>
          <a:bodyPr>
            <a:normAutofit fontScale="77500" lnSpcReduction="20000"/>
          </a:bodyPr>
          <a:lstStyle/>
          <a:p>
            <a:r>
              <a:rPr lang="en-US" sz="3100" dirty="0" smtClean="0"/>
              <a:t>Consider a Neural Network where the application of a </a:t>
            </a:r>
            <a:r>
              <a:rPr lang="en-US" sz="3100" b="1" dirty="0" smtClean="0"/>
              <a:t>continuous random variable X to the input </a:t>
            </a:r>
            <a:r>
              <a:rPr lang="en-US" sz="3100" dirty="0" smtClean="0"/>
              <a:t>of the system produces a </a:t>
            </a:r>
            <a:r>
              <a:rPr lang="en-US" sz="3100" b="1" dirty="0" smtClean="0"/>
              <a:t>continuous random variable Y at the output</a:t>
            </a:r>
            <a:r>
              <a:rPr lang="en-US" sz="3100" dirty="0" smtClean="0"/>
              <a:t> of the system. </a:t>
            </a:r>
          </a:p>
          <a:p>
            <a:r>
              <a:rPr lang="en-US" sz="3100" dirty="0" smtClean="0"/>
              <a:t>The </a:t>
            </a:r>
            <a:r>
              <a:rPr lang="en-US" sz="3100" b="1" dirty="0" smtClean="0"/>
              <a:t>differential entropy h(X) </a:t>
            </a:r>
            <a:r>
              <a:rPr lang="en-US" sz="3100" dirty="0" smtClean="0"/>
              <a:t>is the uncertainty about the system input X before observation of the system output Y.</a:t>
            </a:r>
          </a:p>
          <a:p>
            <a:r>
              <a:rPr lang="en-US" sz="3100" dirty="0" smtClean="0"/>
              <a:t>The </a:t>
            </a:r>
            <a:r>
              <a:rPr lang="en-US" sz="3100" b="1" dirty="0" smtClean="0"/>
              <a:t>conditional differential entropy H(X|Y) </a:t>
            </a:r>
            <a:r>
              <a:rPr lang="en-US" sz="3100" dirty="0" smtClean="0"/>
              <a:t>is the uncertainty about the system input X after observation of the system output Y. </a:t>
            </a:r>
          </a:p>
          <a:p>
            <a:r>
              <a:rPr lang="en-US" sz="3100" dirty="0" smtClean="0"/>
              <a:t>This entropic difference</a:t>
            </a:r>
          </a:p>
          <a:p>
            <a:pPr>
              <a:buNone/>
            </a:pPr>
            <a:r>
              <a:rPr lang="en-US" sz="3100" b="1" dirty="0" smtClean="0"/>
              <a:t>	H(X)-H(X|Y)=I(X;Y</a:t>
            </a:r>
            <a:r>
              <a:rPr lang="en-US" sz="3100" dirty="0" smtClean="0"/>
              <a:t>)=the </a:t>
            </a:r>
            <a:r>
              <a:rPr lang="en-US" sz="3100" b="1" dirty="0" smtClean="0"/>
              <a:t>mutual information</a:t>
            </a:r>
            <a:r>
              <a:rPr lang="en-US" sz="3100" dirty="0" smtClean="0"/>
              <a:t> </a:t>
            </a:r>
          </a:p>
          <a:p>
            <a:pPr>
              <a:buNone/>
            </a:pPr>
            <a:r>
              <a:rPr lang="en-US" sz="3100" dirty="0" smtClean="0"/>
              <a:t>	between the system input X and the system output Y , is the uncertainty about the system input X that is resolved by observing the system output Y. </a:t>
            </a:r>
            <a:endParaRPr lang="el-GR" sz="3100" dirty="0" smtClean="0"/>
          </a:p>
          <a:p>
            <a:endParaRPr lang="el-G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fontScale="90000"/>
          </a:bodyPr>
          <a:lstStyle/>
          <a:p>
            <a:r>
              <a:rPr lang="en-US" dirty="0" smtClean="0"/>
              <a:t>Mutual Information as an Objective Function</a:t>
            </a:r>
            <a:endParaRPr lang="el-GR" dirty="0"/>
          </a:p>
        </p:txBody>
      </p:sp>
      <p:sp>
        <p:nvSpPr>
          <p:cNvPr id="3" name="Content Placeholder 2"/>
          <p:cNvSpPr>
            <a:spLocks noGrp="1"/>
          </p:cNvSpPr>
          <p:nvPr>
            <p:ph idx="1"/>
          </p:nvPr>
        </p:nvSpPr>
        <p:spPr>
          <a:xfrm>
            <a:off x="457200" y="1428736"/>
            <a:ext cx="8229600" cy="5026072"/>
          </a:xfrm>
        </p:spPr>
        <p:txBody>
          <a:bodyPr>
            <a:normAutofit/>
          </a:bodyPr>
          <a:lstStyle/>
          <a:p>
            <a:r>
              <a:rPr lang="en-US" sz="2400" dirty="0" smtClean="0"/>
              <a:t>The problem becomes one of adjusting the free parameters (i.e., synaptic weights) of the system so as to optimize the mutual information. </a:t>
            </a:r>
          </a:p>
          <a:p>
            <a:r>
              <a:rPr lang="en-US" sz="2400" dirty="0" smtClean="0"/>
              <a:t>The idea of designing a neural processor to maximize the mutual information I(Y; X) is appealing as the basis for</a:t>
            </a:r>
            <a:r>
              <a:rPr lang="en-US" sz="2400" b="1" dirty="0" smtClean="0"/>
              <a:t> statistical signal processing</a:t>
            </a:r>
            <a:r>
              <a:rPr lang="en-US" sz="2400" dirty="0" smtClean="0"/>
              <a:t>. </a:t>
            </a:r>
          </a:p>
          <a:p>
            <a:r>
              <a:rPr lang="en-US" sz="2400" dirty="0" smtClean="0"/>
              <a:t>This method of optimization is embodied in the </a:t>
            </a:r>
            <a:r>
              <a:rPr lang="en-US" sz="2400" b="1" dirty="0" smtClean="0"/>
              <a:t>maximum mutual information (</a:t>
            </a:r>
            <a:r>
              <a:rPr lang="en-US" sz="2400" b="1" dirty="0" err="1" smtClean="0"/>
              <a:t>Infomax</a:t>
            </a:r>
            <a:r>
              <a:rPr lang="en-US" sz="2400" b="1" dirty="0" smtClean="0"/>
              <a:t>)</a:t>
            </a:r>
            <a:r>
              <a:rPr lang="en-US" sz="2400" dirty="0" smtClean="0"/>
              <a:t> principle due to </a:t>
            </a:r>
            <a:r>
              <a:rPr lang="en-US" sz="2400" dirty="0" err="1" smtClean="0"/>
              <a:t>Linsker</a:t>
            </a:r>
            <a:r>
              <a:rPr lang="en-US" sz="2400" dirty="0" smtClean="0"/>
              <a:t> (</a:t>
            </a:r>
            <a:r>
              <a:rPr lang="en-US" sz="2400" dirty="0" err="1" smtClean="0"/>
              <a:t>Linsker</a:t>
            </a:r>
            <a:r>
              <a:rPr lang="en-US" sz="2400" dirty="0" smtClean="0"/>
              <a:t>, 1988), which may be stated formally as follows:</a:t>
            </a:r>
            <a:endParaRPr lang="el-GR" sz="2400" dirty="0" smtClean="0"/>
          </a:p>
          <a:p>
            <a:endParaRPr lang="el-GR"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Maximum Mutual Information (</a:t>
            </a:r>
            <a:r>
              <a:rPr lang="en-US" sz="4400" dirty="0" err="1" smtClean="0"/>
              <a:t>Infomax</a:t>
            </a:r>
            <a:r>
              <a:rPr lang="en-US" sz="4400" dirty="0" smtClean="0"/>
              <a:t>)</a:t>
            </a:r>
            <a:endParaRPr lang="el-GR" dirty="0"/>
          </a:p>
        </p:txBody>
      </p:sp>
      <p:sp>
        <p:nvSpPr>
          <p:cNvPr id="3" name="Content Placeholder 2"/>
          <p:cNvSpPr>
            <a:spLocks noGrp="1"/>
          </p:cNvSpPr>
          <p:nvPr>
            <p:ph idx="1"/>
          </p:nvPr>
        </p:nvSpPr>
        <p:spPr>
          <a:xfrm>
            <a:off x="457200" y="1571612"/>
            <a:ext cx="8229600" cy="4883196"/>
          </a:xfrm>
        </p:spPr>
        <p:txBody>
          <a:bodyPr>
            <a:normAutofit lnSpcReduction="10000"/>
          </a:bodyPr>
          <a:lstStyle/>
          <a:p>
            <a:pPr>
              <a:buNone/>
            </a:pPr>
            <a:r>
              <a:rPr lang="en-US" sz="2400" i="1" dirty="0" smtClean="0"/>
              <a:t>“The transformation of a random vector X observed in the input layer of a neural system to a random vector Y produced in the output layer of the system should be so chosen that </a:t>
            </a:r>
            <a:r>
              <a:rPr lang="en-US" sz="2400" b="1" i="1" dirty="0" smtClean="0"/>
              <a:t>the activities of the neurons in the output layer jointly maximize information about the activities in the input layer</a:t>
            </a:r>
            <a:r>
              <a:rPr lang="en-US" sz="2400" i="1" dirty="0" smtClean="0"/>
              <a:t>. The objective function to be maximized is the mutual information I(Y;X) between the vectors X and Y.”</a:t>
            </a:r>
          </a:p>
          <a:p>
            <a:r>
              <a:rPr lang="en-US" sz="2400" dirty="0" smtClean="0"/>
              <a:t>This principle may be viewed as the neural network counterpart of the concept of channel capacity, which defines the Shannon limit on the rate of information transmission through a communication channel</a:t>
            </a:r>
            <a:endParaRPr lang="en-US" sz="2400" i="1" dirty="0" smtClean="0"/>
          </a:p>
          <a:p>
            <a:pPr>
              <a:buNone/>
            </a:pPr>
            <a:endParaRPr lang="el-GR" sz="2400" dirty="0" smtClean="0"/>
          </a:p>
          <a:p>
            <a:endParaRPr lang="el-G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fontScale="90000"/>
          </a:bodyPr>
          <a:lstStyle/>
          <a:p>
            <a:r>
              <a:rPr lang="en-US" dirty="0" smtClean="0"/>
              <a:t>Mutual Information as an Objective Function</a:t>
            </a:r>
            <a:endParaRPr lang="el-GR" dirty="0"/>
          </a:p>
        </p:txBody>
      </p:sp>
      <p:sp>
        <p:nvSpPr>
          <p:cNvPr id="3" name="Content Placeholder 2"/>
          <p:cNvSpPr>
            <a:spLocks noGrp="1"/>
          </p:cNvSpPr>
          <p:nvPr>
            <p:ph idx="1"/>
          </p:nvPr>
        </p:nvSpPr>
        <p:spPr>
          <a:xfrm>
            <a:off x="457200" y="1357298"/>
            <a:ext cx="8229600" cy="5097510"/>
          </a:xfrm>
        </p:spPr>
        <p:txBody>
          <a:bodyPr>
            <a:normAutofit/>
          </a:bodyPr>
          <a:lstStyle/>
          <a:p>
            <a:pPr>
              <a:buNone/>
            </a:pPr>
            <a:r>
              <a:rPr lang="en-US" sz="2400" dirty="0" smtClean="0"/>
              <a:t>Depending on the application of interest, we may identify four different scenarios:</a:t>
            </a:r>
            <a:endParaRPr lang="el-GR" sz="2400" dirty="0"/>
          </a:p>
        </p:txBody>
      </p:sp>
      <p:pic>
        <p:nvPicPr>
          <p:cNvPr id="47106" name="Picture 2"/>
          <p:cNvPicPr>
            <a:picLocks noChangeAspect="1" noChangeArrowheads="1"/>
          </p:cNvPicPr>
          <p:nvPr/>
        </p:nvPicPr>
        <p:blipFill>
          <a:blip r:embed="rId2"/>
          <a:srcRect/>
          <a:stretch>
            <a:fillRect/>
          </a:stretch>
        </p:blipFill>
        <p:spPr bwMode="auto">
          <a:xfrm>
            <a:off x="285720" y="2214554"/>
            <a:ext cx="8385109" cy="44464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normAutofit fontScale="90000"/>
          </a:bodyPr>
          <a:lstStyle/>
          <a:p>
            <a:r>
              <a:rPr lang="en-US" dirty="0" smtClean="0"/>
              <a:t>Classification in Multilayer </a:t>
            </a:r>
            <a:r>
              <a:rPr lang="en-US" dirty="0" err="1" smtClean="0"/>
              <a:t>Perceptron</a:t>
            </a:r>
            <a:r>
              <a:rPr lang="en-US" dirty="0" smtClean="0"/>
              <a:t> (MLP)</a:t>
            </a:r>
            <a:endParaRPr lang="el-GR" dirty="0"/>
          </a:p>
        </p:txBody>
      </p:sp>
      <p:sp>
        <p:nvSpPr>
          <p:cNvPr id="3" name="Content Placeholder 2"/>
          <p:cNvSpPr>
            <a:spLocks noGrp="1"/>
          </p:cNvSpPr>
          <p:nvPr>
            <p:ph idx="1"/>
          </p:nvPr>
        </p:nvSpPr>
        <p:spPr>
          <a:xfrm>
            <a:off x="457200" y="1500174"/>
            <a:ext cx="8229600" cy="4954634"/>
          </a:xfrm>
        </p:spPr>
        <p:txBody>
          <a:bodyPr>
            <a:normAutofit/>
          </a:bodyPr>
          <a:lstStyle/>
          <a:p>
            <a:pPr>
              <a:buNone/>
            </a:pPr>
            <a:r>
              <a:rPr lang="en-US" sz="2400" b="1" dirty="0" smtClean="0"/>
              <a:t>Entropy Criteria:</a:t>
            </a:r>
            <a:r>
              <a:rPr lang="en-US" sz="2400" dirty="0" smtClean="0"/>
              <a:t> The minimization of the </a:t>
            </a:r>
            <a:r>
              <a:rPr lang="en-US" sz="2400" b="1" dirty="0" smtClean="0"/>
              <a:t>Shannon’s Entropy </a:t>
            </a:r>
            <a:r>
              <a:rPr lang="en-US" sz="2400" dirty="0" smtClean="0"/>
              <a:t>of the difference between the MLP output and the desired target (the error).</a:t>
            </a:r>
          </a:p>
          <a:p>
            <a:pPr>
              <a:buNone/>
            </a:pPr>
            <a:r>
              <a:rPr lang="en-US" sz="2400" b="1" dirty="0" smtClean="0"/>
              <a:t>Idea: </a:t>
            </a:r>
            <a:r>
              <a:rPr lang="en-US" sz="2400" dirty="0" smtClean="0"/>
              <a:t>The minimization of error entropy implies a </a:t>
            </a:r>
            <a:r>
              <a:rPr lang="en-US" sz="2400" b="1" dirty="0" smtClean="0"/>
              <a:t>reduction of the expected information contained in the error</a:t>
            </a:r>
            <a:r>
              <a:rPr lang="en-US" sz="2400" dirty="0" smtClean="0"/>
              <a:t>, which leads to </a:t>
            </a:r>
            <a:r>
              <a:rPr lang="en-US" sz="2400" b="1" dirty="0" smtClean="0"/>
              <a:t>a maximization of the mutual information between the desired target and the model output</a:t>
            </a:r>
            <a:r>
              <a:rPr lang="en-US" sz="2400" dirty="0" smtClean="0"/>
              <a:t>. This means that the network is learning the target variable.</a:t>
            </a:r>
          </a:p>
          <a:p>
            <a:pPr>
              <a:buNone/>
            </a:pPr>
            <a:r>
              <a:rPr lang="en-US" sz="2400" b="1" dirty="0" smtClean="0"/>
              <a:t>Algorithm:</a:t>
            </a:r>
            <a:r>
              <a:rPr lang="en-US" sz="2400" dirty="0" smtClean="0"/>
              <a:t> Consider an MLP with </a:t>
            </a:r>
            <a:r>
              <a:rPr lang="en-US" sz="2400" b="1" dirty="0" smtClean="0"/>
              <a:t>one hidden layer </a:t>
            </a:r>
            <a:r>
              <a:rPr lang="en-US" sz="2400" dirty="0" smtClean="0"/>
              <a:t>with output y and a target variable (class membership for each example in the dataset), t.</a:t>
            </a:r>
            <a:endParaRPr lang="en-US" sz="2400" b="1" dirty="0" smtClean="0"/>
          </a:p>
          <a:p>
            <a:pPr marL="521208" indent="-457200">
              <a:buNone/>
            </a:pPr>
            <a:endParaRPr lang="el-GR" sz="24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in MLP</a:t>
            </a:r>
            <a:endParaRPr lang="el-GR" dirty="0"/>
          </a:p>
        </p:txBody>
      </p:sp>
      <p:sp>
        <p:nvSpPr>
          <p:cNvPr id="3" name="Content Placeholder 2"/>
          <p:cNvSpPr>
            <a:spLocks noGrp="1"/>
          </p:cNvSpPr>
          <p:nvPr>
            <p:ph idx="1"/>
          </p:nvPr>
        </p:nvSpPr>
        <p:spPr>
          <a:xfrm>
            <a:off x="457200" y="1357298"/>
            <a:ext cx="8229600" cy="5097510"/>
          </a:xfrm>
        </p:spPr>
        <p:txBody>
          <a:bodyPr>
            <a:normAutofit/>
          </a:bodyPr>
          <a:lstStyle/>
          <a:p>
            <a:r>
              <a:rPr lang="en-US" sz="2400" dirty="0" smtClean="0"/>
              <a:t>For each observation we measure the error using </a:t>
            </a:r>
            <a:r>
              <a:rPr lang="en-US" sz="2400" b="1" dirty="0" smtClean="0"/>
              <a:t>e(n) = t(n) − y(n), n = 1, . . . ,N </a:t>
            </a:r>
            <a:r>
              <a:rPr lang="en-US" sz="2400" dirty="0" smtClean="0"/>
              <a:t>where N is the total number of examples.</a:t>
            </a:r>
          </a:p>
          <a:p>
            <a:r>
              <a:rPr lang="en-US" sz="2400" dirty="0" smtClean="0"/>
              <a:t> We only consider the </a:t>
            </a:r>
            <a:r>
              <a:rPr lang="en-US" sz="2400" b="1" dirty="0" smtClean="0"/>
              <a:t>two-class problem</a:t>
            </a:r>
            <a:r>
              <a:rPr lang="en-US" sz="2400" dirty="0" smtClean="0"/>
              <a:t>; thus, as in we set t ∈ {−1, 1} and a single output unit with y ∈ [−1, 1]. These can easily be generalized in multiclass classification, by </a:t>
            </a:r>
            <a:r>
              <a:rPr lang="en-US" sz="2400" b="1" dirty="0" smtClean="0"/>
              <a:t>one-against-one</a:t>
            </a:r>
            <a:r>
              <a:rPr lang="en-US" sz="2400" dirty="0" smtClean="0"/>
              <a:t> or </a:t>
            </a:r>
            <a:r>
              <a:rPr lang="en-US" sz="2400" b="1" dirty="0" smtClean="0"/>
              <a:t>one-against-all </a:t>
            </a:r>
            <a:r>
              <a:rPr lang="en-US" sz="2400" dirty="0" smtClean="0"/>
              <a:t>classification.</a:t>
            </a:r>
          </a:p>
          <a:p>
            <a:r>
              <a:rPr lang="en-US" sz="2400" dirty="0" smtClean="0"/>
              <a:t>The proposed </a:t>
            </a:r>
            <a:r>
              <a:rPr lang="en-US" sz="2400" b="1" dirty="0" smtClean="0"/>
              <a:t>back propagation </a:t>
            </a:r>
            <a:r>
              <a:rPr lang="en-US" sz="2400" dirty="0" smtClean="0"/>
              <a:t>algorithm uses a </a:t>
            </a:r>
            <a:r>
              <a:rPr lang="en-US" sz="2400" b="1" dirty="0" smtClean="0"/>
              <a:t>Shannon’s entropy estimator</a:t>
            </a:r>
            <a:r>
              <a:rPr lang="en-US" sz="2400" dirty="0" smtClean="0"/>
              <a:t> with mean square consistency:</a:t>
            </a:r>
            <a:endParaRPr lang="el-GR" sz="2400" dirty="0" smtClean="0"/>
          </a:p>
          <a:p>
            <a:endParaRPr lang="el-GR" sz="2400" dirty="0"/>
          </a:p>
        </p:txBody>
      </p:sp>
      <p:graphicFrame>
        <p:nvGraphicFramePr>
          <p:cNvPr id="48130" name="Object 2"/>
          <p:cNvGraphicFramePr>
            <a:graphicFrameLocks noChangeAspect="1"/>
          </p:cNvGraphicFramePr>
          <p:nvPr/>
        </p:nvGraphicFramePr>
        <p:xfrm>
          <a:off x="2143108" y="5429264"/>
          <a:ext cx="4286280" cy="1095741"/>
        </p:xfrm>
        <a:graphic>
          <a:graphicData uri="http://schemas.openxmlformats.org/presentationml/2006/ole">
            <p:oleObj spid="_x0000_s48130" name="Equation" r:id="rId3" imgW="1688760" imgH="431640" progId="Equation.DSMT4">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Classification in MLP</a:t>
            </a:r>
            <a:endParaRPr lang="el-GR" dirty="0"/>
          </a:p>
        </p:txBody>
      </p:sp>
      <p:sp>
        <p:nvSpPr>
          <p:cNvPr id="5" name="Content Placeholder 4"/>
          <p:cNvSpPr>
            <a:spLocks noGrp="1"/>
          </p:cNvSpPr>
          <p:nvPr>
            <p:ph idx="1"/>
          </p:nvPr>
        </p:nvSpPr>
        <p:spPr>
          <a:xfrm>
            <a:off x="457200" y="1214422"/>
            <a:ext cx="8229600" cy="5643578"/>
          </a:xfrm>
        </p:spPr>
        <p:txBody>
          <a:bodyPr>
            <a:normAutofit/>
          </a:bodyPr>
          <a:lstStyle/>
          <a:p>
            <a:r>
              <a:rPr lang="en-US" sz="2400" dirty="0" smtClean="0"/>
              <a:t>E is the error random variable. </a:t>
            </a:r>
            <a:endParaRPr lang="en-US" sz="2400" dirty="0" smtClean="0"/>
          </a:p>
          <a:p>
            <a:endParaRPr lang="en-US" sz="2400" dirty="0" smtClean="0"/>
          </a:p>
          <a:p>
            <a:r>
              <a:rPr lang="en-US" sz="2400" dirty="0" smtClean="0"/>
              <a:t> We don’t know the distribution of the error variable. For the estimation of f(x) we use the </a:t>
            </a:r>
            <a:r>
              <a:rPr lang="en-US" sz="2400" b="1" dirty="0" smtClean="0"/>
              <a:t>nonparametric kernel estimator:</a:t>
            </a:r>
          </a:p>
          <a:p>
            <a:pPr>
              <a:buNone/>
            </a:pPr>
            <a:endParaRPr lang="en-US" sz="2400" b="1" dirty="0" smtClean="0"/>
          </a:p>
          <a:p>
            <a:endParaRPr lang="en-US" sz="2400" b="1" dirty="0" smtClean="0"/>
          </a:p>
          <a:p>
            <a:pPr>
              <a:buNone/>
            </a:pPr>
            <a:r>
              <a:rPr lang="en-US" sz="2400" dirty="0" smtClean="0"/>
              <a:t>where h is the </a:t>
            </a:r>
            <a:r>
              <a:rPr lang="en-US" sz="2400" b="1" dirty="0" smtClean="0"/>
              <a:t>smoothing parameter</a:t>
            </a:r>
            <a:r>
              <a:rPr lang="en-US" sz="2400" dirty="0" smtClean="0"/>
              <a:t> of the standard Gaussian kernel K :</a:t>
            </a:r>
            <a:endParaRPr lang="el-GR" sz="2400" dirty="0" smtClean="0"/>
          </a:p>
          <a:p>
            <a:endParaRPr lang="el-GR" sz="2400" dirty="0"/>
          </a:p>
        </p:txBody>
      </p:sp>
      <p:graphicFrame>
        <p:nvGraphicFramePr>
          <p:cNvPr id="49155" name="Object 3"/>
          <p:cNvGraphicFramePr>
            <a:graphicFrameLocks noChangeAspect="1"/>
          </p:cNvGraphicFramePr>
          <p:nvPr/>
        </p:nvGraphicFramePr>
        <p:xfrm>
          <a:off x="1643042" y="3286124"/>
          <a:ext cx="4186260" cy="930280"/>
        </p:xfrm>
        <a:graphic>
          <a:graphicData uri="http://schemas.openxmlformats.org/presentationml/2006/ole">
            <p:oleObj spid="_x0000_s49155" name="Equation" r:id="rId3" imgW="1942920" imgH="431640" progId="Equation.DSMT4">
              <p:embed/>
            </p:oleObj>
          </a:graphicData>
        </a:graphic>
      </p:graphicFrame>
      <p:graphicFrame>
        <p:nvGraphicFramePr>
          <p:cNvPr id="49156" name="Object 4"/>
          <p:cNvGraphicFramePr>
            <a:graphicFrameLocks noChangeAspect="1"/>
          </p:cNvGraphicFramePr>
          <p:nvPr/>
        </p:nvGraphicFramePr>
        <p:xfrm>
          <a:off x="2285984" y="4929198"/>
          <a:ext cx="3387743" cy="923930"/>
        </p:xfrm>
        <a:graphic>
          <a:graphicData uri="http://schemas.openxmlformats.org/presentationml/2006/ole">
            <p:oleObj spid="_x0000_s49156" name="Equation" r:id="rId4" imgW="1536480" imgH="419040" progId="Equation.DSMT4">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Classification in MLP</a:t>
            </a:r>
            <a:endParaRPr lang="el-GR" dirty="0"/>
          </a:p>
        </p:txBody>
      </p:sp>
      <p:sp>
        <p:nvSpPr>
          <p:cNvPr id="3" name="Content Placeholder 2"/>
          <p:cNvSpPr>
            <a:spLocks noGrp="1"/>
          </p:cNvSpPr>
          <p:nvPr>
            <p:ph idx="1"/>
          </p:nvPr>
        </p:nvSpPr>
        <p:spPr>
          <a:xfrm>
            <a:off x="457200" y="1214422"/>
            <a:ext cx="8229600" cy="5240386"/>
          </a:xfrm>
        </p:spPr>
        <p:txBody>
          <a:bodyPr/>
          <a:lstStyle/>
          <a:p>
            <a:r>
              <a:rPr lang="en-US" sz="2400" dirty="0" smtClean="0"/>
              <a:t>In order to use the </a:t>
            </a:r>
            <a:r>
              <a:rPr lang="en-US" sz="2400" b="1" dirty="0" smtClean="0"/>
              <a:t>steepest descent training rule </a:t>
            </a:r>
            <a:r>
              <a:rPr lang="en-US" sz="2400" dirty="0" smtClean="0"/>
              <a:t>and the </a:t>
            </a:r>
            <a:r>
              <a:rPr lang="en-US" sz="2400" b="1" dirty="0" smtClean="0"/>
              <a:t>back propagation algorithm</a:t>
            </a:r>
            <a:r>
              <a:rPr lang="en-US" sz="2400" dirty="0" smtClean="0"/>
              <a:t>, we need to derive an analytic expression for the gradient.</a:t>
            </a:r>
          </a:p>
          <a:p>
            <a:endParaRPr lang="en-US" sz="2400" dirty="0" smtClean="0"/>
          </a:p>
          <a:p>
            <a:r>
              <a:rPr lang="en-US" sz="2400" dirty="0" smtClean="0"/>
              <a:t> Using the usual notation where		 is the </a:t>
            </a:r>
          </a:p>
          <a:p>
            <a:pPr>
              <a:buNone/>
            </a:pPr>
            <a:r>
              <a:rPr lang="en-US" sz="2400" dirty="0" smtClean="0"/>
              <a:t>partial derivative of  related to the weight connecting neuron j in a previous layer to neuron k in the next layer, we have:</a:t>
            </a:r>
          </a:p>
          <a:p>
            <a:pPr>
              <a:buNone/>
            </a:pPr>
            <a:endParaRPr lang="en-US" sz="2400" dirty="0" smtClean="0"/>
          </a:p>
          <a:p>
            <a:pPr>
              <a:buNone/>
            </a:pPr>
            <a:endParaRPr lang="en-US" sz="2400" dirty="0" smtClean="0"/>
          </a:p>
          <a:p>
            <a:pPr>
              <a:buNone/>
            </a:pPr>
            <a:endParaRPr lang="en-US" sz="2400" dirty="0" smtClean="0"/>
          </a:p>
          <a:p>
            <a:pPr>
              <a:buNone/>
            </a:pPr>
            <a:endParaRPr lang="el-GR" sz="2400" dirty="0" smtClean="0"/>
          </a:p>
          <a:p>
            <a:endParaRPr lang="el-GR" dirty="0"/>
          </a:p>
        </p:txBody>
      </p:sp>
      <p:graphicFrame>
        <p:nvGraphicFramePr>
          <p:cNvPr id="50178" name="Object 2"/>
          <p:cNvGraphicFramePr>
            <a:graphicFrameLocks noChangeAspect="1"/>
          </p:cNvGraphicFramePr>
          <p:nvPr/>
        </p:nvGraphicFramePr>
        <p:xfrm>
          <a:off x="5929322" y="2357430"/>
          <a:ext cx="642942" cy="1080143"/>
        </p:xfrm>
        <a:graphic>
          <a:graphicData uri="http://schemas.openxmlformats.org/presentationml/2006/ole">
            <p:oleObj spid="_x0000_s50178" name="Equation" r:id="rId3" imgW="317160" imgH="533160" progId="Equation.DSMT4">
              <p:embed/>
            </p:oleObj>
          </a:graphicData>
        </a:graphic>
      </p:graphicFrame>
      <p:graphicFrame>
        <p:nvGraphicFramePr>
          <p:cNvPr id="50179" name="Object 3"/>
          <p:cNvGraphicFramePr>
            <a:graphicFrameLocks noChangeAspect="1"/>
          </p:cNvGraphicFramePr>
          <p:nvPr/>
        </p:nvGraphicFramePr>
        <p:xfrm>
          <a:off x="1214414" y="4714884"/>
          <a:ext cx="6301440" cy="1006480"/>
        </p:xfrm>
        <a:graphic>
          <a:graphicData uri="http://schemas.openxmlformats.org/presentationml/2006/ole">
            <p:oleObj spid="_x0000_s50179" name="Equation" r:id="rId4" imgW="3657600" imgH="583920" progId="Equation.DSMT4">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61242"/>
          </a:xfrm>
        </p:spPr>
        <p:txBody>
          <a:bodyPr/>
          <a:lstStyle/>
          <a:p>
            <a:r>
              <a:rPr lang="en-US" dirty="0" smtClean="0"/>
              <a:t>Classification in MLP</a:t>
            </a:r>
            <a:endParaRPr lang="el-GR" dirty="0"/>
          </a:p>
        </p:txBody>
      </p:sp>
      <p:sp>
        <p:nvSpPr>
          <p:cNvPr id="3" name="Content Placeholder 2"/>
          <p:cNvSpPr>
            <a:spLocks noGrp="1"/>
          </p:cNvSpPr>
          <p:nvPr>
            <p:ph idx="1"/>
          </p:nvPr>
        </p:nvSpPr>
        <p:spPr>
          <a:xfrm>
            <a:off x="457200" y="1357298"/>
            <a:ext cx="8229600" cy="5097510"/>
          </a:xfrm>
        </p:spPr>
        <p:txBody>
          <a:bodyPr/>
          <a:lstStyle/>
          <a:p>
            <a:pPr>
              <a:buNone/>
            </a:pPr>
            <a:r>
              <a:rPr lang="en-US" dirty="0" smtClean="0"/>
              <a:t>Where,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Thus,</a:t>
            </a:r>
          </a:p>
        </p:txBody>
      </p:sp>
      <p:graphicFrame>
        <p:nvGraphicFramePr>
          <p:cNvPr id="51202" name="Object 2"/>
          <p:cNvGraphicFramePr>
            <a:graphicFrameLocks noChangeAspect="1"/>
          </p:cNvGraphicFramePr>
          <p:nvPr/>
        </p:nvGraphicFramePr>
        <p:xfrm>
          <a:off x="428596" y="1928802"/>
          <a:ext cx="7572428" cy="1319528"/>
        </p:xfrm>
        <a:graphic>
          <a:graphicData uri="http://schemas.openxmlformats.org/presentationml/2006/ole">
            <p:oleObj spid="_x0000_s51202" name="Equation" r:id="rId3" imgW="3060360" imgH="533160" progId="Equation.DSMT4">
              <p:embed/>
            </p:oleObj>
          </a:graphicData>
        </a:graphic>
      </p:graphicFrame>
      <p:graphicFrame>
        <p:nvGraphicFramePr>
          <p:cNvPr id="51203" name="Object 3"/>
          <p:cNvGraphicFramePr>
            <a:graphicFrameLocks noChangeAspect="1"/>
          </p:cNvGraphicFramePr>
          <p:nvPr/>
        </p:nvGraphicFramePr>
        <p:xfrm>
          <a:off x="357158" y="3500438"/>
          <a:ext cx="7500990" cy="1125149"/>
        </p:xfrm>
        <a:graphic>
          <a:graphicData uri="http://schemas.openxmlformats.org/presentationml/2006/ole">
            <p:oleObj spid="_x0000_s51203" name="Equation" r:id="rId4" imgW="3047760" imgH="457200" progId="Equation.DSMT4">
              <p:embed/>
            </p:oleObj>
          </a:graphicData>
        </a:graphic>
      </p:graphicFrame>
      <p:graphicFrame>
        <p:nvGraphicFramePr>
          <p:cNvPr id="51204" name="Object 4"/>
          <p:cNvGraphicFramePr>
            <a:graphicFrameLocks noChangeAspect="1"/>
          </p:cNvGraphicFramePr>
          <p:nvPr/>
        </p:nvGraphicFramePr>
        <p:xfrm>
          <a:off x="285720" y="5143512"/>
          <a:ext cx="8429652" cy="1387489"/>
        </p:xfrm>
        <a:graphic>
          <a:graphicData uri="http://schemas.openxmlformats.org/presentationml/2006/ole">
            <p:oleObj spid="_x0000_s51204" name="Equation" r:id="rId5" imgW="4089240" imgH="67284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normAutofit/>
          </a:bodyPr>
          <a:lstStyle/>
          <a:p>
            <a:r>
              <a:rPr lang="en-US" dirty="0" smtClean="0"/>
              <a:t>How ML process information</a:t>
            </a:r>
            <a:endParaRPr lang="el-GR" dirty="0"/>
          </a:p>
        </p:txBody>
      </p:sp>
      <p:graphicFrame>
        <p:nvGraphicFramePr>
          <p:cNvPr id="4" name="Content Placeholder 3"/>
          <p:cNvGraphicFramePr>
            <a:graphicFrameLocks noGrp="1"/>
          </p:cNvGraphicFramePr>
          <p:nvPr>
            <p:ph idx="1"/>
          </p:nvPr>
        </p:nvGraphicFramePr>
        <p:xfrm>
          <a:off x="457200" y="1500174"/>
          <a:ext cx="8229600" cy="4954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Classification in MLP</a:t>
            </a:r>
            <a:endParaRPr lang="el-GR" dirty="0"/>
          </a:p>
        </p:txBody>
      </p:sp>
      <p:sp>
        <p:nvSpPr>
          <p:cNvPr id="3" name="Content Placeholder 2"/>
          <p:cNvSpPr>
            <a:spLocks noGrp="1"/>
          </p:cNvSpPr>
          <p:nvPr>
            <p:ph idx="1"/>
          </p:nvPr>
        </p:nvSpPr>
        <p:spPr>
          <a:xfrm>
            <a:off x="457200" y="1214422"/>
            <a:ext cx="8229600" cy="5240386"/>
          </a:xfrm>
        </p:spPr>
        <p:txBody>
          <a:bodyPr/>
          <a:lstStyle/>
          <a:p>
            <a:pPr>
              <a:buNone/>
            </a:pPr>
            <a:r>
              <a:rPr lang="en-US" sz="2400" dirty="0" smtClean="0"/>
              <a:t>Having determined the last expression for all network weights, the </a:t>
            </a:r>
            <a:r>
              <a:rPr lang="en-US" sz="2400" b="1" dirty="0" smtClean="0"/>
              <a:t>weight update</a:t>
            </a:r>
            <a:r>
              <a:rPr lang="en-US" sz="2400" dirty="0" smtClean="0"/>
              <a:t> is given, for the m-</a:t>
            </a:r>
            <a:r>
              <a:rPr lang="en-US" sz="2400" dirty="0" err="1" smtClean="0"/>
              <a:t>th</a:t>
            </a:r>
            <a:r>
              <a:rPr lang="en-US" sz="2400" dirty="0" smtClean="0"/>
              <a:t> iteration, by the </a:t>
            </a:r>
            <a:r>
              <a:rPr lang="en-US" sz="2400" b="1" dirty="0" smtClean="0"/>
              <a:t>gradient descent rule</a:t>
            </a:r>
            <a:r>
              <a:rPr lang="en-US" sz="2400" dirty="0" smtClean="0"/>
              <a:t>:</a:t>
            </a:r>
          </a:p>
          <a:p>
            <a:pPr>
              <a:buNone/>
            </a:pPr>
            <a:endParaRPr lang="en-US" sz="2400" dirty="0" smtClean="0"/>
          </a:p>
          <a:p>
            <a:pPr>
              <a:buNone/>
            </a:pPr>
            <a:endParaRPr lang="en-US" sz="2400" dirty="0" smtClean="0"/>
          </a:p>
          <a:p>
            <a:pPr>
              <a:buNone/>
            </a:pPr>
            <a:endParaRPr lang="en-US" sz="2400" dirty="0" smtClean="0"/>
          </a:p>
          <a:p>
            <a:pPr>
              <a:buNone/>
            </a:pPr>
            <a:r>
              <a:rPr lang="en-US" sz="2400" dirty="0" smtClean="0"/>
              <a:t>Where </a:t>
            </a:r>
            <a:r>
              <a:rPr lang="el-GR" sz="2400" dirty="0" smtClean="0"/>
              <a:t>η </a:t>
            </a:r>
            <a:r>
              <a:rPr lang="en-US" sz="2400" dirty="0" smtClean="0"/>
              <a:t>is the </a:t>
            </a:r>
            <a:r>
              <a:rPr lang="en-US" sz="2400" b="1" dirty="0" smtClean="0"/>
              <a:t>learning rate.</a:t>
            </a:r>
          </a:p>
          <a:p>
            <a:pPr>
              <a:buNone/>
            </a:pPr>
            <a:endParaRPr lang="el-GR" sz="2400" dirty="0"/>
          </a:p>
        </p:txBody>
      </p:sp>
      <p:graphicFrame>
        <p:nvGraphicFramePr>
          <p:cNvPr id="52227" name="Object 3"/>
          <p:cNvGraphicFramePr>
            <a:graphicFrameLocks noChangeAspect="1"/>
          </p:cNvGraphicFramePr>
          <p:nvPr/>
        </p:nvGraphicFramePr>
        <p:xfrm>
          <a:off x="2014538" y="2500313"/>
          <a:ext cx="3043237" cy="1217612"/>
        </p:xfrm>
        <a:graphic>
          <a:graphicData uri="http://schemas.openxmlformats.org/presentationml/2006/ole">
            <p:oleObj spid="_x0000_s52227" name="Equation" r:id="rId3" imgW="1333440" imgH="533160" progId="Equation.DSMT4">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Parameters</a:t>
            </a:r>
            <a:endParaRPr lang="el-GR" dirty="0"/>
          </a:p>
        </p:txBody>
      </p:sp>
      <p:sp>
        <p:nvSpPr>
          <p:cNvPr id="3" name="Content Placeholder 2"/>
          <p:cNvSpPr>
            <a:spLocks noGrp="1"/>
          </p:cNvSpPr>
          <p:nvPr>
            <p:ph idx="1"/>
          </p:nvPr>
        </p:nvSpPr>
        <p:spPr>
          <a:xfrm>
            <a:off x="457200" y="1142984"/>
            <a:ext cx="8229600" cy="5311824"/>
          </a:xfrm>
        </p:spPr>
        <p:txBody>
          <a:bodyPr>
            <a:normAutofit fontScale="85000" lnSpcReduction="20000"/>
          </a:bodyPr>
          <a:lstStyle/>
          <a:p>
            <a:pPr>
              <a:buNone/>
            </a:pPr>
            <a:r>
              <a:rPr lang="en-US" b="1" dirty="0" smtClean="0"/>
              <a:t>1)Smoothing parameter h:</a:t>
            </a:r>
            <a:endParaRPr lang="en-US" dirty="0" smtClean="0"/>
          </a:p>
          <a:p>
            <a:r>
              <a:rPr lang="en-US" dirty="0" smtClean="0"/>
              <a:t>As the training process evolves, it is expected that the errors get closer, which means that one </a:t>
            </a:r>
            <a:r>
              <a:rPr lang="en-US" b="1" dirty="0" smtClean="0"/>
              <a:t>should need a decreasing smoothing parameter h</a:t>
            </a:r>
            <a:r>
              <a:rPr lang="en-US" dirty="0" smtClean="0"/>
              <a:t>. </a:t>
            </a:r>
          </a:p>
          <a:p>
            <a:r>
              <a:rPr lang="en-US" dirty="0" smtClean="0"/>
              <a:t>Experimental results led to the conclusion that this is a </a:t>
            </a:r>
            <a:r>
              <a:rPr lang="en-US" b="1" dirty="0" smtClean="0"/>
              <a:t>highly sensitive parameter</a:t>
            </a:r>
            <a:r>
              <a:rPr lang="en-US" dirty="0" smtClean="0"/>
              <a:t>.</a:t>
            </a:r>
          </a:p>
          <a:p>
            <a:r>
              <a:rPr lang="en-US" dirty="0" smtClean="0"/>
              <a:t> Indeed, decreasing h as the training evolves (for example, proportional to the variance of the errors in each epoch), leads to an </a:t>
            </a:r>
            <a:r>
              <a:rPr lang="en-US" b="1" dirty="0" smtClean="0"/>
              <a:t>unstable behavior </a:t>
            </a:r>
            <a:r>
              <a:rPr lang="en-US" dirty="0" smtClean="0"/>
              <a:t>of the algorithm.</a:t>
            </a:r>
          </a:p>
          <a:p>
            <a:r>
              <a:rPr lang="en-US" dirty="0" smtClean="0"/>
              <a:t>In order to cope with this instability, one should </a:t>
            </a:r>
            <a:r>
              <a:rPr lang="en-US" b="1" dirty="0" smtClean="0"/>
              <a:t>run experiments with several h values</a:t>
            </a:r>
            <a:r>
              <a:rPr lang="en-US" dirty="0" smtClean="0"/>
              <a:t> and determine the best for each dataset and network configuration. </a:t>
            </a:r>
            <a:endParaRPr lang="el-GR" dirty="0" smtClean="0"/>
          </a:p>
          <a:p>
            <a:pPr>
              <a:buNone/>
            </a:pPr>
            <a:endParaRPr lang="el-GR"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Parameters</a:t>
            </a:r>
            <a:endParaRPr lang="el-GR" dirty="0"/>
          </a:p>
        </p:txBody>
      </p:sp>
      <p:sp>
        <p:nvSpPr>
          <p:cNvPr id="3" name="Content Placeholder 2"/>
          <p:cNvSpPr>
            <a:spLocks noGrp="1"/>
          </p:cNvSpPr>
          <p:nvPr>
            <p:ph idx="1"/>
          </p:nvPr>
        </p:nvSpPr>
        <p:spPr>
          <a:xfrm>
            <a:off x="457200" y="1142984"/>
            <a:ext cx="8229600" cy="5311824"/>
          </a:xfrm>
        </p:spPr>
        <p:txBody>
          <a:bodyPr>
            <a:normAutofit fontScale="85000" lnSpcReduction="10000"/>
          </a:bodyPr>
          <a:lstStyle/>
          <a:p>
            <a:pPr>
              <a:buNone/>
            </a:pPr>
            <a:r>
              <a:rPr lang="en-US" sz="2400" b="1" dirty="0" smtClean="0"/>
              <a:t> 2)Learning Rate </a:t>
            </a:r>
            <a:r>
              <a:rPr lang="el-GR" sz="2400" b="1" dirty="0" smtClean="0"/>
              <a:t>η</a:t>
            </a:r>
            <a:endParaRPr lang="en-US" sz="2400" b="1" dirty="0" smtClean="0"/>
          </a:p>
          <a:p>
            <a:r>
              <a:rPr lang="en-US" sz="2400" b="1" dirty="0" smtClean="0"/>
              <a:t>Idea: </a:t>
            </a:r>
            <a:r>
              <a:rPr lang="en-US" sz="2400" dirty="0" smtClean="0"/>
              <a:t>Adjusting η along the training process. </a:t>
            </a:r>
            <a:r>
              <a:rPr lang="el-GR" sz="2400" dirty="0" smtClean="0"/>
              <a:t>Τ</a:t>
            </a:r>
            <a:r>
              <a:rPr lang="en-US" sz="2400" dirty="0" smtClean="0"/>
              <a:t>he procedure of variable learning rate not only solves the problem of choosing η, but also ensures a stable training. </a:t>
            </a:r>
            <a:endParaRPr lang="el-GR" sz="2400" dirty="0" smtClean="0"/>
          </a:p>
          <a:p>
            <a:r>
              <a:rPr lang="en-US" sz="2400" dirty="0" smtClean="0"/>
              <a:t>An </a:t>
            </a:r>
            <a:r>
              <a:rPr lang="en-US" sz="2400" b="1" dirty="0" smtClean="0"/>
              <a:t>update rule for learning rate</a:t>
            </a:r>
            <a:r>
              <a:rPr lang="en-US" sz="2400" dirty="0" smtClean="0"/>
              <a:t> :</a:t>
            </a:r>
            <a:endParaRPr lang="el-GR" sz="2400" dirty="0" smtClean="0"/>
          </a:p>
          <a:p>
            <a:endParaRPr lang="el-GR" sz="2400" dirty="0" smtClean="0"/>
          </a:p>
          <a:p>
            <a:endParaRPr lang="el-GR" sz="2400" dirty="0" smtClean="0"/>
          </a:p>
          <a:p>
            <a:pPr>
              <a:buNone/>
            </a:pPr>
            <a:r>
              <a:rPr lang="el-GR" sz="2400" dirty="0" smtClean="0"/>
              <a:t>				</a:t>
            </a:r>
            <a:r>
              <a:rPr lang="en-US" sz="2400" dirty="0" smtClean="0"/>
              <a:t>   ,restart otherwise</a:t>
            </a:r>
          </a:p>
          <a:p>
            <a:r>
              <a:rPr lang="en-US" sz="2400" dirty="0" smtClean="0"/>
              <a:t>If entropy does not increase from one epoch to another, the algorithm is in the right direction, so η is increased by a factor u in order to speedup convergence.</a:t>
            </a:r>
          </a:p>
          <a:p>
            <a:r>
              <a:rPr lang="en-US" sz="2400" dirty="0" smtClean="0"/>
              <a:t> If η is large enough to increase entropy, then the algorithm makes a restart step and decreases η by a factor d to ensure that entropy is being minimized. </a:t>
            </a:r>
          </a:p>
          <a:p>
            <a:r>
              <a:rPr lang="en-US" sz="2400" dirty="0" smtClean="0"/>
              <a:t>This restart step is just a return to the weights of the previous epoch.</a:t>
            </a:r>
            <a:endParaRPr lang="el-GR" sz="2400" dirty="0" smtClean="0"/>
          </a:p>
          <a:p>
            <a:endParaRPr lang="el-GR" sz="2400" dirty="0" smtClean="0"/>
          </a:p>
          <a:p>
            <a:endParaRPr lang="el-GR" dirty="0"/>
          </a:p>
        </p:txBody>
      </p:sp>
      <p:graphicFrame>
        <p:nvGraphicFramePr>
          <p:cNvPr id="53250" name="Object 2"/>
          <p:cNvGraphicFramePr>
            <a:graphicFrameLocks noChangeAspect="1"/>
          </p:cNvGraphicFramePr>
          <p:nvPr/>
        </p:nvGraphicFramePr>
        <p:xfrm>
          <a:off x="1214414" y="2428868"/>
          <a:ext cx="4810308" cy="1246194"/>
        </p:xfrm>
        <a:graphic>
          <a:graphicData uri="http://schemas.openxmlformats.org/presentationml/2006/ole">
            <p:oleObj spid="_x0000_s53250" name="Equation" r:id="rId3" imgW="2450880" imgH="634680" progId="Equation.DSMT4">
              <p:embed/>
            </p:oleObj>
          </a:graphicData>
        </a:graphic>
      </p:graphicFrame>
      <p:graphicFrame>
        <p:nvGraphicFramePr>
          <p:cNvPr id="53251" name="Object 3"/>
          <p:cNvGraphicFramePr>
            <a:graphicFrameLocks noChangeAspect="1"/>
          </p:cNvGraphicFramePr>
          <p:nvPr/>
        </p:nvGraphicFramePr>
        <p:xfrm>
          <a:off x="1357290" y="3214686"/>
          <a:ext cx="2000264" cy="590242"/>
        </p:xfrm>
        <a:graphic>
          <a:graphicData uri="http://schemas.openxmlformats.org/presentationml/2006/ole">
            <p:oleObj spid="_x0000_s53251" name="Equation" r:id="rId4" imgW="774360" imgH="228600" progId="Equation.DSMT4">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Remarks:</a:t>
            </a:r>
            <a:endParaRPr lang="el-GR" dirty="0"/>
          </a:p>
        </p:txBody>
      </p:sp>
      <p:sp>
        <p:nvSpPr>
          <p:cNvPr id="3" name="Content Placeholder 2"/>
          <p:cNvSpPr>
            <a:spLocks noGrp="1"/>
          </p:cNvSpPr>
          <p:nvPr>
            <p:ph idx="1"/>
          </p:nvPr>
        </p:nvSpPr>
        <p:spPr>
          <a:xfrm>
            <a:off x="457200" y="1142984"/>
            <a:ext cx="8229600" cy="5311824"/>
          </a:xfrm>
        </p:spPr>
        <p:txBody>
          <a:bodyPr>
            <a:normAutofit/>
          </a:bodyPr>
          <a:lstStyle/>
          <a:p>
            <a:r>
              <a:rPr lang="en-US" sz="2400" dirty="0" smtClean="0"/>
              <a:t>When back propagation training algorithm is implied, </a:t>
            </a:r>
            <a:r>
              <a:rPr lang="en-US" sz="2400" b="1" dirty="0" smtClean="0"/>
              <a:t>Shannon’s entropy causes a computational complexity</a:t>
            </a:r>
            <a:r>
              <a:rPr lang="en-US" sz="2400" dirty="0" smtClean="0"/>
              <a:t> to the algorithm, due to the numerical evaluation of </a:t>
            </a:r>
            <a:r>
              <a:rPr lang="en-US" sz="2400" b="1" dirty="0" smtClean="0"/>
              <a:t>a complicated integral </a:t>
            </a:r>
            <a:r>
              <a:rPr lang="en-US" sz="2400" dirty="0" smtClean="0"/>
              <a:t>over the real line required. </a:t>
            </a:r>
          </a:p>
          <a:p>
            <a:r>
              <a:rPr lang="en-US" sz="2400" dirty="0" smtClean="0"/>
              <a:t>This problem can be solved by </a:t>
            </a:r>
            <a:r>
              <a:rPr lang="en-US" sz="2400" b="1" dirty="0" smtClean="0"/>
              <a:t>using </a:t>
            </a:r>
            <a:r>
              <a:rPr lang="en-US" sz="2400" b="1" dirty="0" err="1" smtClean="0"/>
              <a:t>Renyi’s</a:t>
            </a:r>
            <a:r>
              <a:rPr lang="en-US" sz="2400" b="1" dirty="0" smtClean="0"/>
              <a:t> entropy for </a:t>
            </a:r>
            <a:r>
              <a:rPr lang="el-GR" sz="2400" b="1" dirty="0" smtClean="0"/>
              <a:t>α</a:t>
            </a:r>
            <a:r>
              <a:rPr lang="en-US" sz="2400" b="1" dirty="0" smtClean="0"/>
              <a:t>=2 instead</a:t>
            </a:r>
            <a:r>
              <a:rPr lang="en-US" sz="2400" dirty="0" smtClean="0"/>
              <a:t>, with no loss in the efficiency of the algorithm when it comes to prediction or clustering problems.</a:t>
            </a:r>
          </a:p>
          <a:p>
            <a:r>
              <a:rPr lang="en-US" sz="2400" b="1" dirty="0" smtClean="0"/>
              <a:t>Application:</a:t>
            </a:r>
            <a:r>
              <a:rPr lang="en-US" sz="2400" dirty="0" smtClean="0"/>
              <a:t> </a:t>
            </a:r>
            <a:r>
              <a:rPr lang="en-US" sz="2400" dirty="0" err="1" smtClean="0"/>
              <a:t>Erdogmus</a:t>
            </a:r>
            <a:r>
              <a:rPr lang="en-US" sz="2400" dirty="0" smtClean="0"/>
              <a:t> and Principe developed the algorithm and applied it in a Time-Delay Neural Network for </a:t>
            </a:r>
            <a:r>
              <a:rPr lang="en-US" sz="2400" b="1" dirty="0" smtClean="0"/>
              <a:t>short-time series prediction</a:t>
            </a:r>
            <a:r>
              <a:rPr lang="en-US" sz="2400" dirty="0" smtClean="0"/>
              <a:t>.</a:t>
            </a:r>
            <a:r>
              <a:rPr lang="el-GR" sz="2400" dirty="0" smtClean="0"/>
              <a:t> </a:t>
            </a:r>
          </a:p>
          <a:p>
            <a:endParaRPr lang="el-GR"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normAutofit fontScale="90000"/>
          </a:bodyPr>
          <a:lstStyle/>
          <a:p>
            <a:r>
              <a:rPr lang="en-US" dirty="0" smtClean="0"/>
              <a:t>Cross-Entropy Multinomial Logistic Regression</a:t>
            </a:r>
            <a:endParaRPr lang="el-GR" dirty="0"/>
          </a:p>
        </p:txBody>
      </p:sp>
      <p:sp>
        <p:nvSpPr>
          <p:cNvPr id="3" name="Content Placeholder 2"/>
          <p:cNvSpPr>
            <a:spLocks noGrp="1"/>
          </p:cNvSpPr>
          <p:nvPr>
            <p:ph idx="1"/>
          </p:nvPr>
        </p:nvSpPr>
        <p:spPr>
          <a:xfrm>
            <a:off x="457200" y="1357298"/>
            <a:ext cx="8229600" cy="5097510"/>
          </a:xfrm>
        </p:spPr>
        <p:txBody>
          <a:bodyPr>
            <a:normAutofit/>
          </a:bodyPr>
          <a:lstStyle/>
          <a:p>
            <a:pPr>
              <a:buNone/>
            </a:pPr>
            <a:r>
              <a:rPr lang="en-US" sz="2400" dirty="0" smtClean="0"/>
              <a:t>We shall now introduce a different method of Classification in a NN:</a:t>
            </a:r>
          </a:p>
          <a:p>
            <a:pPr>
              <a:buNone/>
            </a:pPr>
            <a:r>
              <a:rPr lang="en-US" sz="2400" b="1" dirty="0" smtClean="0"/>
              <a:t>		Workflow of this method:</a:t>
            </a:r>
            <a:endParaRPr lang="el-GR" sz="2400" b="1" dirty="0" smtClean="0"/>
          </a:p>
          <a:p>
            <a:pPr marL="521208" lvl="0" indent="-457200">
              <a:buFont typeface="+mj-lt"/>
              <a:buAutoNum type="arabicParenR"/>
            </a:pPr>
            <a:r>
              <a:rPr lang="en-US" sz="2400" dirty="0" smtClean="0"/>
              <a:t>Insert Inputs=Training Data</a:t>
            </a:r>
          </a:p>
          <a:p>
            <a:pPr marL="521208" lvl="0" indent="-457200">
              <a:buFont typeface="+mj-lt"/>
              <a:buAutoNum type="arabicParenR"/>
            </a:pPr>
            <a:r>
              <a:rPr lang="en-US" sz="2400" dirty="0" smtClean="0"/>
              <a:t>Use the linear equation as  Linear model</a:t>
            </a:r>
            <a:endParaRPr lang="el-GR" sz="2400" dirty="0" smtClean="0"/>
          </a:p>
          <a:p>
            <a:pPr marL="521208" lvl="0" indent="-457200">
              <a:buFont typeface="+mj-lt"/>
              <a:buAutoNum type="arabicParenR"/>
            </a:pPr>
            <a:r>
              <a:rPr lang="en-US" sz="2400" dirty="0" err="1" smtClean="0"/>
              <a:t>Logits</a:t>
            </a:r>
            <a:endParaRPr lang="en-US" sz="2400" dirty="0" smtClean="0"/>
          </a:p>
          <a:p>
            <a:pPr marL="521208" lvl="0" indent="-457200">
              <a:buFont typeface="+mj-lt"/>
              <a:buAutoNum type="arabicParenR"/>
            </a:pPr>
            <a:r>
              <a:rPr lang="en-US" sz="2400" dirty="0" smtClean="0"/>
              <a:t>Apply </a:t>
            </a:r>
            <a:r>
              <a:rPr lang="en-US" sz="2400" dirty="0" err="1" smtClean="0"/>
              <a:t>Softmax</a:t>
            </a:r>
            <a:r>
              <a:rPr lang="en-US" sz="2400" dirty="0" smtClean="0"/>
              <a:t> Function</a:t>
            </a:r>
          </a:p>
          <a:p>
            <a:pPr marL="521208" lvl="0" indent="-457200">
              <a:buFont typeface="+mj-lt"/>
              <a:buAutoNum type="arabicParenR"/>
            </a:pPr>
            <a:r>
              <a:rPr lang="en-US" sz="2400" dirty="0" smtClean="0"/>
              <a:t>One-Hot-Encoding Target Representation</a:t>
            </a:r>
          </a:p>
          <a:p>
            <a:pPr marL="521208" lvl="0" indent="-457200">
              <a:buFont typeface="+mj-lt"/>
              <a:buAutoNum type="arabicParenR"/>
            </a:pPr>
            <a:r>
              <a:rPr lang="en-US" sz="2400" dirty="0" smtClean="0"/>
              <a:t>Utilize Cross Entropy as Cost Function</a:t>
            </a:r>
          </a:p>
          <a:p>
            <a:pPr marL="521208" lvl="0" indent="-457200">
              <a:buFont typeface="+mj-lt"/>
              <a:buAutoNum type="arabicParenR"/>
            </a:pPr>
            <a:r>
              <a:rPr lang="en-US" sz="2400" dirty="0" smtClean="0"/>
              <a:t>Parameter Optimization- Weight Update</a:t>
            </a:r>
            <a:endParaRPr lang="el-GR" sz="2400" dirty="0" smtClean="0"/>
          </a:p>
          <a:p>
            <a:pPr>
              <a:buNone/>
            </a:pPr>
            <a:endParaRPr lang="el-GR" sz="2400" dirty="0" smtClean="0"/>
          </a:p>
          <a:p>
            <a:pPr>
              <a:buNone/>
            </a:pPr>
            <a:endParaRPr lang="el-GR"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normAutofit fontScale="90000"/>
          </a:bodyPr>
          <a:lstStyle/>
          <a:p>
            <a:r>
              <a:rPr lang="en-US" dirty="0" smtClean="0"/>
              <a:t>Cross-Entropy Multinomial Logistic Regression</a:t>
            </a:r>
            <a:endParaRPr lang="el-GR" dirty="0"/>
          </a:p>
        </p:txBody>
      </p:sp>
      <p:sp>
        <p:nvSpPr>
          <p:cNvPr id="3" name="Content Placeholder 2"/>
          <p:cNvSpPr>
            <a:spLocks noGrp="1"/>
          </p:cNvSpPr>
          <p:nvPr>
            <p:ph idx="1"/>
          </p:nvPr>
        </p:nvSpPr>
        <p:spPr>
          <a:xfrm>
            <a:off x="457200" y="1428736"/>
            <a:ext cx="8229600" cy="5026072"/>
          </a:xfrm>
        </p:spPr>
        <p:txBody>
          <a:bodyPr>
            <a:normAutofit/>
          </a:bodyPr>
          <a:lstStyle/>
          <a:p>
            <a:r>
              <a:rPr lang="en-US" sz="2400" b="1" dirty="0" smtClean="0"/>
              <a:t>Insert Inputs: </a:t>
            </a:r>
            <a:r>
              <a:rPr lang="en-US" sz="2400" dirty="0" smtClean="0"/>
              <a:t>the </a:t>
            </a:r>
            <a:r>
              <a:rPr lang="en-US" sz="2400" b="1" dirty="0" smtClean="0"/>
              <a:t>features </a:t>
            </a:r>
            <a:r>
              <a:rPr lang="en-US" sz="2400" dirty="0" smtClean="0"/>
              <a:t>of each labeled observation of the </a:t>
            </a:r>
            <a:r>
              <a:rPr lang="en-US" sz="2400" b="1" dirty="0" smtClean="0"/>
              <a:t>training set X</a:t>
            </a:r>
            <a:r>
              <a:rPr lang="en-US" sz="2400" dirty="0" smtClean="0"/>
              <a:t>. A single observation is just the single row values from the training set, containing all the features and the corresponding target class.</a:t>
            </a:r>
          </a:p>
          <a:p>
            <a:r>
              <a:rPr lang="en-US" sz="2400" b="1" dirty="0" smtClean="0"/>
              <a:t>Regression’s Linear Model: </a:t>
            </a:r>
            <a:r>
              <a:rPr lang="en-US" sz="2400" dirty="0" smtClean="0"/>
              <a:t>: Y=</a:t>
            </a:r>
            <a:r>
              <a:rPr lang="en-US" sz="2400" dirty="0" err="1" smtClean="0"/>
              <a:t>WX+b</a:t>
            </a:r>
            <a:r>
              <a:rPr lang="en-US" sz="2400" dirty="0" smtClean="0"/>
              <a:t>, where X is the set of inputs, b is the bias and W is the Weight Matrix.</a:t>
            </a:r>
          </a:p>
          <a:p>
            <a:r>
              <a:rPr lang="en-US" sz="2400" b="1" dirty="0" smtClean="0"/>
              <a:t>Outputs/</a:t>
            </a:r>
            <a:r>
              <a:rPr lang="en-US" sz="2400" b="1" dirty="0" err="1" smtClean="0"/>
              <a:t>Logits</a:t>
            </a:r>
            <a:r>
              <a:rPr lang="en-US" sz="2400" b="1" dirty="0" smtClean="0"/>
              <a:t>: </a:t>
            </a:r>
            <a:r>
              <a:rPr lang="en-US" sz="2400" dirty="0" smtClean="0"/>
              <a:t>The set Y, which is in 1-1 correspondence with X set. </a:t>
            </a:r>
            <a:r>
              <a:rPr lang="en-US" sz="2400" dirty="0" err="1" smtClean="0"/>
              <a:t>Logits</a:t>
            </a:r>
            <a:r>
              <a:rPr lang="en-US" sz="2400" dirty="0" smtClean="0"/>
              <a:t> will change with the changes in the calculated weights.</a:t>
            </a:r>
            <a:endParaRPr lang="el-GR" sz="2400" dirty="0" smtClean="0"/>
          </a:p>
          <a:p>
            <a:endParaRPr lang="el-GR" sz="24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normAutofit fontScale="90000"/>
          </a:bodyPr>
          <a:lstStyle/>
          <a:p>
            <a:r>
              <a:rPr lang="en-US" dirty="0" smtClean="0"/>
              <a:t>Cross-Entropy Multinomial Logistic Regression</a:t>
            </a:r>
            <a:endParaRPr lang="el-GR" dirty="0"/>
          </a:p>
        </p:txBody>
      </p:sp>
      <p:sp>
        <p:nvSpPr>
          <p:cNvPr id="3" name="Content Placeholder 2"/>
          <p:cNvSpPr>
            <a:spLocks noGrp="1"/>
          </p:cNvSpPr>
          <p:nvPr>
            <p:ph idx="1"/>
          </p:nvPr>
        </p:nvSpPr>
        <p:spPr>
          <a:xfrm>
            <a:off x="457200" y="1500174"/>
            <a:ext cx="8229600" cy="4954634"/>
          </a:xfrm>
        </p:spPr>
        <p:txBody>
          <a:bodyPr>
            <a:normAutofit lnSpcReduction="10000"/>
          </a:bodyPr>
          <a:lstStyle/>
          <a:p>
            <a:r>
              <a:rPr lang="en-US" sz="2400" b="1" dirty="0" err="1" smtClean="0"/>
              <a:t>Softmax</a:t>
            </a:r>
            <a:r>
              <a:rPr lang="en-US" sz="2400" b="1" dirty="0" smtClean="0"/>
              <a:t> Function:</a:t>
            </a:r>
          </a:p>
          <a:p>
            <a:endParaRPr lang="en-US" sz="2400" b="1" dirty="0" smtClean="0"/>
          </a:p>
          <a:p>
            <a:pPr>
              <a:buNone/>
            </a:pPr>
            <a:endParaRPr lang="en-US" sz="2400" b="1" dirty="0" smtClean="0"/>
          </a:p>
          <a:p>
            <a:pPr>
              <a:buNone/>
            </a:pPr>
            <a:r>
              <a:rPr lang="en-US" sz="2400" dirty="0" smtClean="0"/>
              <a:t>It calculates the probabilities distribution of the event over ‘N’ different events.</a:t>
            </a:r>
          </a:p>
          <a:p>
            <a:pPr>
              <a:buNone/>
            </a:pPr>
            <a:r>
              <a:rPr lang="en-US" sz="2400" dirty="0" smtClean="0"/>
              <a:t>That simply means that for each of NN’s </a:t>
            </a:r>
            <a:r>
              <a:rPr lang="en-US" sz="2400" dirty="0" err="1" smtClean="0"/>
              <a:t>logits,softmax</a:t>
            </a:r>
            <a:r>
              <a:rPr lang="en-US" sz="2400" dirty="0" smtClean="0"/>
              <a:t> will calculate a probability, indicating the target that suits best for each observation.</a:t>
            </a:r>
          </a:p>
          <a:p>
            <a:pPr>
              <a:buNone/>
            </a:pPr>
            <a:endParaRPr lang="en-US" sz="2400" dirty="0" smtClean="0"/>
          </a:p>
          <a:p>
            <a:r>
              <a:rPr lang="en-US" sz="2400" b="1" dirty="0" smtClean="0"/>
              <a:t>One-Hot-Encoding: </a:t>
            </a:r>
            <a:r>
              <a:rPr lang="en-US" sz="2400" dirty="0" smtClean="0"/>
              <a:t>Representation of the target values, our classes, in a binary way. For every input features the one-hot-encoding matrix is filled with the values of 0 and the 1 for each target class. </a:t>
            </a:r>
            <a:endParaRPr lang="el-GR" sz="2400" dirty="0" smtClean="0"/>
          </a:p>
          <a:p>
            <a:pPr>
              <a:buNone/>
            </a:pPr>
            <a:endParaRPr lang="el-GR" sz="2400" b="1" dirty="0"/>
          </a:p>
        </p:txBody>
      </p:sp>
      <p:graphicFrame>
        <p:nvGraphicFramePr>
          <p:cNvPr id="90114" name="Object 2"/>
          <p:cNvGraphicFramePr>
            <a:graphicFrameLocks noChangeAspect="1"/>
          </p:cNvGraphicFramePr>
          <p:nvPr/>
        </p:nvGraphicFramePr>
        <p:xfrm>
          <a:off x="3714744" y="1500174"/>
          <a:ext cx="1785950" cy="1308020"/>
        </p:xfrm>
        <a:graphic>
          <a:graphicData uri="http://schemas.openxmlformats.org/presentationml/2006/ole">
            <p:oleObj spid="_x0000_s90114" name="Equation" r:id="rId3" imgW="901440" imgH="660240" progId="Equation.DSMT4">
              <p:embed/>
            </p:oleObj>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fontScale="90000"/>
          </a:bodyPr>
          <a:lstStyle/>
          <a:p>
            <a:r>
              <a:rPr lang="en-US" dirty="0" smtClean="0"/>
              <a:t>Cross-Entropy Multinomial Logistic Regression</a:t>
            </a:r>
            <a:endParaRPr lang="el-GR" dirty="0"/>
          </a:p>
        </p:txBody>
      </p:sp>
      <p:sp>
        <p:nvSpPr>
          <p:cNvPr id="3" name="Content Placeholder 2"/>
          <p:cNvSpPr>
            <a:spLocks noGrp="1"/>
          </p:cNvSpPr>
          <p:nvPr>
            <p:ph idx="1"/>
          </p:nvPr>
        </p:nvSpPr>
        <p:spPr>
          <a:xfrm>
            <a:off x="457200" y="1428736"/>
            <a:ext cx="8229600" cy="5026072"/>
          </a:xfrm>
        </p:spPr>
        <p:txBody>
          <a:bodyPr>
            <a:normAutofit lnSpcReduction="10000"/>
          </a:bodyPr>
          <a:lstStyle/>
          <a:p>
            <a:r>
              <a:rPr lang="en-US" sz="2400" b="1" dirty="0" smtClean="0"/>
              <a:t>Cross Entropy as Cost Function: </a:t>
            </a:r>
            <a:r>
              <a:rPr lang="en-US" sz="2400" dirty="0" smtClean="0"/>
              <a:t>Calculates the distance between the predicted class using the calculated weights for all the features in the training observation and the actual target class an observation belongs to.</a:t>
            </a:r>
          </a:p>
          <a:p>
            <a:pPr>
              <a:buNone/>
            </a:pPr>
            <a:endParaRPr lang="el-GR" sz="2400" dirty="0" smtClean="0"/>
          </a:p>
          <a:p>
            <a:endParaRPr lang="en-US" dirty="0" smtClean="0"/>
          </a:p>
          <a:p>
            <a:pPr>
              <a:buNone/>
            </a:pPr>
            <a:r>
              <a:rPr lang="en-US" sz="2600" dirty="0" smtClean="0"/>
              <a:t>Idea: It forms a distance function between the calculated probabilities from </a:t>
            </a:r>
            <a:r>
              <a:rPr lang="en-US" sz="2600" dirty="0" err="1" smtClean="0"/>
              <a:t>softmax</a:t>
            </a:r>
            <a:r>
              <a:rPr lang="en-US" sz="2600" dirty="0" smtClean="0"/>
              <a:t> function and the created one-hot-encoding matrix. </a:t>
            </a:r>
          </a:p>
          <a:p>
            <a:pPr>
              <a:buNone/>
            </a:pPr>
            <a:r>
              <a:rPr lang="en-US" sz="2600" dirty="0" smtClean="0"/>
              <a:t>For the right target class, the distance value will be less, and the distance values will be larger for the wrong target class.</a:t>
            </a:r>
            <a:endParaRPr lang="el-GR" sz="2600" dirty="0"/>
          </a:p>
        </p:txBody>
      </p:sp>
      <p:graphicFrame>
        <p:nvGraphicFramePr>
          <p:cNvPr id="91138" name="Object 2"/>
          <p:cNvGraphicFramePr>
            <a:graphicFrameLocks noChangeAspect="1"/>
          </p:cNvGraphicFramePr>
          <p:nvPr/>
        </p:nvGraphicFramePr>
        <p:xfrm>
          <a:off x="1142976" y="3214686"/>
          <a:ext cx="5807108" cy="885830"/>
        </p:xfrm>
        <a:graphic>
          <a:graphicData uri="http://schemas.openxmlformats.org/presentationml/2006/ole">
            <p:oleObj spid="_x0000_s91138" name="Equation" r:id="rId3" imgW="2247840" imgH="342720" progId="Equation.DSMT4">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fontScale="90000"/>
          </a:bodyPr>
          <a:lstStyle/>
          <a:p>
            <a:r>
              <a:rPr lang="en-US" dirty="0" smtClean="0"/>
              <a:t>Cross-Entropy Multinomial Logistic Regression</a:t>
            </a:r>
            <a:endParaRPr lang="el-GR" dirty="0"/>
          </a:p>
        </p:txBody>
      </p:sp>
      <p:sp>
        <p:nvSpPr>
          <p:cNvPr id="3" name="Content Placeholder 2"/>
          <p:cNvSpPr>
            <a:spLocks noGrp="1"/>
          </p:cNvSpPr>
          <p:nvPr>
            <p:ph idx="1"/>
          </p:nvPr>
        </p:nvSpPr>
        <p:spPr>
          <a:xfrm>
            <a:off x="457200" y="1428736"/>
            <a:ext cx="8229600" cy="5026072"/>
          </a:xfrm>
        </p:spPr>
        <p:txBody>
          <a:bodyPr>
            <a:normAutofit/>
          </a:bodyPr>
          <a:lstStyle/>
          <a:p>
            <a:r>
              <a:rPr lang="en-US" sz="2800" b="1" dirty="0" smtClean="0"/>
              <a:t>Parameters Optimization-Weight Update:</a:t>
            </a:r>
            <a:endParaRPr lang="el-GR" sz="2800" dirty="0" smtClean="0"/>
          </a:p>
          <a:p>
            <a:pPr>
              <a:buNone/>
            </a:pPr>
            <a:r>
              <a:rPr lang="en-US" sz="2800" dirty="0" smtClean="0"/>
              <a:t>The process followed for the weight update of this algorithm </a:t>
            </a:r>
            <a:r>
              <a:rPr lang="en-US" sz="2800" b="1" dirty="0" smtClean="0"/>
              <a:t>Back Propagation rule</a:t>
            </a:r>
            <a:r>
              <a:rPr lang="en-US" sz="2800" dirty="0" smtClean="0"/>
              <a:t>, implementing </a:t>
            </a:r>
            <a:r>
              <a:rPr lang="en-US" sz="2800" b="1" dirty="0" smtClean="0"/>
              <a:t>gradient</a:t>
            </a:r>
            <a:endParaRPr lang="el-GR" sz="2800" dirty="0" smtClean="0"/>
          </a:p>
          <a:p>
            <a:pPr>
              <a:buNone/>
            </a:pPr>
            <a:r>
              <a:rPr lang="en-US" sz="2800" dirty="0" smtClean="0"/>
              <a:t>1) The cost function to be minimized is defined as the average of all cross-entropies over our n training samples, that is: </a:t>
            </a:r>
            <a:endParaRPr lang="el-GR" sz="2800" dirty="0" smtClean="0"/>
          </a:p>
          <a:p>
            <a:pPr>
              <a:buNone/>
            </a:pPr>
            <a:endParaRPr lang="el-GR" dirty="0"/>
          </a:p>
        </p:txBody>
      </p:sp>
      <p:graphicFrame>
        <p:nvGraphicFramePr>
          <p:cNvPr id="96264" name="Object 8"/>
          <p:cNvGraphicFramePr>
            <a:graphicFrameLocks noChangeAspect="1"/>
          </p:cNvGraphicFramePr>
          <p:nvPr/>
        </p:nvGraphicFramePr>
        <p:xfrm>
          <a:off x="2071670" y="4786322"/>
          <a:ext cx="3882300" cy="1073156"/>
        </p:xfrm>
        <a:graphic>
          <a:graphicData uri="http://schemas.openxmlformats.org/presentationml/2006/ole">
            <p:oleObj spid="_x0000_s96264" name="Equation" r:id="rId3" imgW="1562040" imgH="431640" progId="Equation.DSMT4">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fontScale="90000"/>
          </a:bodyPr>
          <a:lstStyle/>
          <a:p>
            <a:r>
              <a:rPr lang="en-US" dirty="0" smtClean="0"/>
              <a:t>Cross-Entropy Multinomial Logistic Regression</a:t>
            </a:r>
            <a:endParaRPr lang="el-GR" dirty="0"/>
          </a:p>
        </p:txBody>
      </p:sp>
      <p:sp>
        <p:nvSpPr>
          <p:cNvPr id="3" name="Content Placeholder 2"/>
          <p:cNvSpPr>
            <a:spLocks noGrp="1"/>
          </p:cNvSpPr>
          <p:nvPr>
            <p:ph idx="1"/>
          </p:nvPr>
        </p:nvSpPr>
        <p:spPr>
          <a:xfrm>
            <a:off x="457200" y="1357298"/>
            <a:ext cx="8229600" cy="5097510"/>
          </a:xfrm>
        </p:spPr>
        <p:txBody>
          <a:bodyPr>
            <a:normAutofit lnSpcReduction="10000"/>
          </a:bodyPr>
          <a:lstStyle/>
          <a:p>
            <a:pPr>
              <a:buNone/>
            </a:pPr>
            <a:r>
              <a:rPr lang="en-US" sz="2400" dirty="0" smtClean="0"/>
              <a:t>2) In order to learn our </a:t>
            </a:r>
            <a:r>
              <a:rPr lang="en-US" sz="2400" dirty="0" err="1" smtClean="0"/>
              <a:t>softmax</a:t>
            </a:r>
            <a:r>
              <a:rPr lang="en-US" sz="2400" dirty="0" smtClean="0"/>
              <a:t> model via</a:t>
            </a:r>
            <a:r>
              <a:rPr lang="en-US" sz="2400" b="1" dirty="0" smtClean="0"/>
              <a:t> gradient descent</a:t>
            </a:r>
            <a:r>
              <a:rPr lang="en-US" sz="2400" dirty="0" smtClean="0"/>
              <a:t>, we need to compute the derivative: </a:t>
            </a:r>
          </a:p>
          <a:p>
            <a:pPr>
              <a:buNone/>
            </a:pPr>
            <a:endParaRPr lang="en-US" sz="2400" dirty="0" smtClean="0"/>
          </a:p>
          <a:p>
            <a:pPr>
              <a:buNone/>
            </a:pPr>
            <a:endParaRPr lang="en-US" sz="2400" dirty="0" smtClean="0"/>
          </a:p>
          <a:p>
            <a:pPr>
              <a:buNone/>
            </a:pPr>
            <a:r>
              <a:rPr lang="en-US" sz="2400" dirty="0" smtClean="0"/>
              <a:t>3) The </a:t>
            </a:r>
            <a:r>
              <a:rPr lang="en-US" sz="2400" b="1" dirty="0" smtClean="0"/>
              <a:t>weight update rule</a:t>
            </a:r>
            <a:r>
              <a:rPr lang="en-US" sz="2400" dirty="0" smtClean="0"/>
              <a:t> of m-</a:t>
            </a:r>
            <a:r>
              <a:rPr lang="en-US" sz="2400" dirty="0" err="1" smtClean="0"/>
              <a:t>th</a:t>
            </a:r>
            <a:r>
              <a:rPr lang="en-US" sz="2400" dirty="0" smtClean="0"/>
              <a:t> iteration is formed as: </a:t>
            </a:r>
            <a:endParaRPr lang="el-GR" sz="2400" dirty="0" smtClean="0"/>
          </a:p>
          <a:p>
            <a:pPr>
              <a:buNone/>
            </a:pPr>
            <a:endParaRPr lang="en-US" sz="2400" dirty="0" smtClean="0"/>
          </a:p>
          <a:p>
            <a:pPr>
              <a:buNone/>
            </a:pPr>
            <a:endParaRPr lang="en-US" sz="2400" dirty="0" smtClean="0"/>
          </a:p>
          <a:p>
            <a:pPr>
              <a:buNone/>
            </a:pPr>
            <a:r>
              <a:rPr lang="en-US" sz="2400" dirty="0" smtClean="0"/>
              <a:t>, where η is the learning rate parameter.</a:t>
            </a:r>
            <a:endParaRPr lang="el-GR" sz="2400" dirty="0" smtClean="0"/>
          </a:p>
          <a:p>
            <a:pPr>
              <a:buNone/>
            </a:pPr>
            <a:r>
              <a:rPr lang="en-US" sz="2400" dirty="0" smtClean="0"/>
              <a:t>4) Using this cost gradient, we iteratively update the weight matrix until we reach a specified </a:t>
            </a:r>
            <a:r>
              <a:rPr lang="en-US" sz="2400" b="1" dirty="0" smtClean="0"/>
              <a:t>number of epochs</a:t>
            </a:r>
            <a:r>
              <a:rPr lang="en-US" sz="2400" dirty="0" smtClean="0"/>
              <a:t> (passes over the training set) or </a:t>
            </a:r>
            <a:r>
              <a:rPr lang="en-US" sz="2400" b="1" dirty="0" smtClean="0"/>
              <a:t>reach the desired cost threshold</a:t>
            </a:r>
            <a:r>
              <a:rPr lang="en-US" sz="2400" dirty="0" smtClean="0"/>
              <a:t>.</a:t>
            </a:r>
            <a:endParaRPr lang="el-GR" sz="2400" dirty="0" smtClean="0"/>
          </a:p>
          <a:p>
            <a:pPr>
              <a:buNone/>
            </a:pPr>
            <a:endParaRPr lang="el-GR" dirty="0"/>
          </a:p>
        </p:txBody>
      </p:sp>
      <p:graphicFrame>
        <p:nvGraphicFramePr>
          <p:cNvPr id="107522" name="Object 2"/>
          <p:cNvGraphicFramePr>
            <a:graphicFrameLocks noChangeAspect="1"/>
          </p:cNvGraphicFramePr>
          <p:nvPr/>
        </p:nvGraphicFramePr>
        <p:xfrm>
          <a:off x="3357554" y="2063742"/>
          <a:ext cx="990152" cy="936630"/>
        </p:xfrm>
        <a:graphic>
          <a:graphicData uri="http://schemas.openxmlformats.org/presentationml/2006/ole">
            <p:oleObj spid="_x0000_s107522" name="Equation" r:id="rId3" imgW="469800" imgH="444240" progId="Equation.DSMT4">
              <p:embed/>
            </p:oleObj>
          </a:graphicData>
        </a:graphic>
      </p:graphicFrame>
      <p:graphicFrame>
        <p:nvGraphicFramePr>
          <p:cNvPr id="107523" name="Object 3"/>
          <p:cNvGraphicFramePr>
            <a:graphicFrameLocks noChangeAspect="1"/>
          </p:cNvGraphicFramePr>
          <p:nvPr/>
        </p:nvGraphicFramePr>
        <p:xfrm>
          <a:off x="1857356" y="3357562"/>
          <a:ext cx="3520873" cy="1071570"/>
        </p:xfrm>
        <a:graphic>
          <a:graphicData uri="http://schemas.openxmlformats.org/presentationml/2006/ole">
            <p:oleObj spid="_x0000_s107523" name="Equation" r:id="rId4" imgW="1460160" imgH="444240" progId="Equation.DSMT4">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32680"/>
          </a:xfrm>
        </p:spPr>
        <p:txBody>
          <a:bodyPr>
            <a:normAutofit/>
          </a:bodyPr>
          <a:lstStyle/>
          <a:p>
            <a:r>
              <a:rPr lang="en-US" sz="3600" dirty="0" smtClean="0"/>
              <a:t>An introduction to Information Theory (IT)</a:t>
            </a:r>
            <a:endParaRPr lang="el-GR" sz="3600" dirty="0"/>
          </a:p>
        </p:txBody>
      </p:sp>
      <p:sp>
        <p:nvSpPr>
          <p:cNvPr id="3" name="Content Placeholder 2"/>
          <p:cNvSpPr>
            <a:spLocks noGrp="1"/>
          </p:cNvSpPr>
          <p:nvPr>
            <p:ph idx="1"/>
          </p:nvPr>
        </p:nvSpPr>
        <p:spPr>
          <a:xfrm>
            <a:off x="457200" y="1571612"/>
            <a:ext cx="8229600" cy="4883196"/>
          </a:xfrm>
        </p:spPr>
        <p:txBody>
          <a:bodyPr>
            <a:normAutofit fontScale="92500"/>
          </a:bodyPr>
          <a:lstStyle/>
          <a:p>
            <a:r>
              <a:rPr lang="en-US" dirty="0" smtClean="0"/>
              <a:t>The origins of IT were purely practical, however it is currently formed as a deep mathematical theory</a:t>
            </a:r>
          </a:p>
          <a:p>
            <a:r>
              <a:rPr lang="en-US" dirty="0" smtClean="0"/>
              <a:t>Contemplates fundamental issues such as the </a:t>
            </a:r>
            <a:r>
              <a:rPr lang="en-US" b="1" dirty="0" smtClean="0"/>
              <a:t>efficiency of information’s representation </a:t>
            </a:r>
            <a:r>
              <a:rPr lang="en-US" dirty="0" smtClean="0"/>
              <a:t>and its reliable transmission</a:t>
            </a:r>
          </a:p>
          <a:p>
            <a:r>
              <a:rPr lang="en-US" dirty="0" smtClean="0"/>
              <a:t>IT encompasses a multitude of powerful theorems for </a:t>
            </a:r>
            <a:r>
              <a:rPr lang="en-US" b="1" dirty="0" smtClean="0"/>
              <a:t>computing ideal bounds </a:t>
            </a:r>
            <a:r>
              <a:rPr lang="en-US" dirty="0" smtClean="0"/>
              <a:t>on the </a:t>
            </a:r>
            <a:r>
              <a:rPr lang="en-US" b="1" dirty="0" smtClean="0"/>
              <a:t>optimum representation </a:t>
            </a:r>
            <a:r>
              <a:rPr lang="en-US" dirty="0" smtClean="0"/>
              <a:t>and transmission of information-bearing signals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Implementation</a:t>
            </a:r>
            <a:endParaRPr lang="el-GR" dirty="0"/>
          </a:p>
        </p:txBody>
      </p:sp>
      <p:sp>
        <p:nvSpPr>
          <p:cNvPr id="3" name="Content Placeholder 2"/>
          <p:cNvSpPr>
            <a:spLocks noGrp="1"/>
          </p:cNvSpPr>
          <p:nvPr>
            <p:ph idx="1"/>
          </p:nvPr>
        </p:nvSpPr>
        <p:spPr>
          <a:xfrm>
            <a:off x="457200" y="1142984"/>
            <a:ext cx="8229600" cy="5311824"/>
          </a:xfrm>
        </p:spPr>
        <p:txBody>
          <a:bodyPr/>
          <a:lstStyle/>
          <a:p>
            <a:pPr>
              <a:buNone/>
            </a:pPr>
            <a:r>
              <a:rPr lang="en-US" sz="2400" dirty="0" smtClean="0"/>
              <a:t>Classification of the handwritten digits of MNIST dataset. </a:t>
            </a:r>
          </a:p>
          <a:p>
            <a:pPr>
              <a:buNone/>
            </a:pPr>
            <a:r>
              <a:rPr lang="en-US" sz="2400" dirty="0" smtClean="0"/>
              <a:t>Used two algorithms: </a:t>
            </a:r>
            <a:r>
              <a:rPr lang="en-US" sz="2400" dirty="0" err="1" smtClean="0"/>
              <a:t>softmax</a:t>
            </a:r>
            <a:r>
              <a:rPr lang="en-US" sz="2400" dirty="0" smtClean="0"/>
              <a:t> regression and multilayer </a:t>
            </a:r>
            <a:r>
              <a:rPr lang="en-US" sz="2400" dirty="0" err="1" smtClean="0"/>
              <a:t>perceptron</a:t>
            </a:r>
            <a:r>
              <a:rPr lang="en-US" sz="2400" dirty="0" smtClean="0"/>
              <a:t>.</a:t>
            </a:r>
          </a:p>
          <a:p>
            <a:pPr>
              <a:buNone/>
            </a:pPr>
            <a:r>
              <a:rPr lang="en-US" sz="2400" dirty="0" smtClean="0"/>
              <a:t>MNIST dataset: consist of 60000 training samples and 10000 testing samples.</a:t>
            </a:r>
          </a:p>
          <a:p>
            <a:pPr>
              <a:buNone/>
            </a:pPr>
            <a:r>
              <a:rPr lang="en-US" dirty="0" smtClean="0"/>
              <a:t> </a:t>
            </a:r>
            <a:endParaRPr lang="el-GR" dirty="0"/>
          </a:p>
        </p:txBody>
      </p:sp>
      <p:pic>
        <p:nvPicPr>
          <p:cNvPr id="108546" name="Picture 2" descr="C:\Users\Koft\Desktop\mnist_plot-800x600.png"/>
          <p:cNvPicPr>
            <a:picLocks noChangeAspect="1" noChangeArrowheads="1"/>
          </p:cNvPicPr>
          <p:nvPr/>
        </p:nvPicPr>
        <p:blipFill>
          <a:blip r:embed="rId2"/>
          <a:srcRect/>
          <a:stretch>
            <a:fillRect/>
          </a:stretch>
        </p:blipFill>
        <p:spPr bwMode="auto">
          <a:xfrm>
            <a:off x="4357686" y="3357562"/>
            <a:ext cx="4256088" cy="3192066"/>
          </a:xfrm>
          <a:prstGeom prst="rect">
            <a:avLst/>
          </a:prstGeom>
          <a:noFill/>
        </p:spPr>
      </p:pic>
      <p:sp>
        <p:nvSpPr>
          <p:cNvPr id="5" name="TextBox 4"/>
          <p:cNvSpPr txBox="1"/>
          <p:nvPr/>
        </p:nvSpPr>
        <p:spPr>
          <a:xfrm>
            <a:off x="642910" y="3714752"/>
            <a:ext cx="3429024" cy="1938992"/>
          </a:xfrm>
          <a:prstGeom prst="rect">
            <a:avLst/>
          </a:prstGeom>
          <a:noFill/>
        </p:spPr>
        <p:txBody>
          <a:bodyPr wrap="square" rtlCol="0">
            <a:spAutoFit/>
          </a:bodyPr>
          <a:lstStyle/>
          <a:p>
            <a:r>
              <a:rPr lang="en-US" sz="2400" dirty="0" smtClean="0"/>
              <a:t>Each observation is an image 28x28 grey scale pixels</a:t>
            </a:r>
          </a:p>
          <a:p>
            <a:r>
              <a:rPr lang="en-US" sz="2400" dirty="0" smtClean="0"/>
              <a:t>every pixel is a feature</a:t>
            </a:r>
            <a:endParaRPr lang="el-GR"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32680"/>
          </a:xfrm>
        </p:spPr>
        <p:txBody>
          <a:bodyPr>
            <a:normAutofit/>
          </a:bodyPr>
          <a:lstStyle/>
          <a:p>
            <a:r>
              <a:rPr lang="en-US" dirty="0" smtClean="0"/>
              <a:t>Methodology and Strategy</a:t>
            </a:r>
            <a:endParaRPr lang="el-GR" dirty="0"/>
          </a:p>
        </p:txBody>
      </p:sp>
      <p:pic>
        <p:nvPicPr>
          <p:cNvPr id="4" name="Content Placeholder 3"/>
          <p:cNvPicPr>
            <a:picLocks noGrp="1"/>
          </p:cNvPicPr>
          <p:nvPr>
            <p:ph idx="1"/>
          </p:nvPr>
        </p:nvPicPr>
        <p:blipFill>
          <a:blip r:embed="rId2"/>
          <a:srcRect/>
          <a:stretch>
            <a:fillRect/>
          </a:stretch>
        </p:blipFill>
        <p:spPr bwMode="auto">
          <a:xfrm>
            <a:off x="500034" y="1643050"/>
            <a:ext cx="8215370" cy="464347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Parameters</a:t>
            </a:r>
            <a:endParaRPr lang="el-GR" dirty="0"/>
          </a:p>
        </p:txBody>
      </p:sp>
      <p:sp>
        <p:nvSpPr>
          <p:cNvPr id="3" name="Content Placeholder 2"/>
          <p:cNvSpPr>
            <a:spLocks noGrp="1"/>
          </p:cNvSpPr>
          <p:nvPr>
            <p:ph idx="1"/>
          </p:nvPr>
        </p:nvSpPr>
        <p:spPr>
          <a:xfrm>
            <a:off x="457200" y="1142984"/>
            <a:ext cx="8229600" cy="5311824"/>
          </a:xfrm>
        </p:spPr>
        <p:txBody>
          <a:bodyPr>
            <a:normAutofit/>
          </a:bodyPr>
          <a:lstStyle/>
          <a:p>
            <a:r>
              <a:rPr lang="en-US" sz="2400" b="1" dirty="0" smtClean="0"/>
              <a:t>Learning Rate a: </a:t>
            </a:r>
            <a:r>
              <a:rPr lang="en-US" sz="2400" dirty="0" smtClean="0"/>
              <a:t>It was set to 0.0001</a:t>
            </a:r>
            <a:endParaRPr lang="el-GR" sz="2400" dirty="0" smtClean="0"/>
          </a:p>
          <a:p>
            <a:r>
              <a:rPr lang="en-US" sz="2400" b="1" dirty="0" smtClean="0"/>
              <a:t>Iterations’ Époques:  </a:t>
            </a:r>
            <a:r>
              <a:rPr lang="en-US" sz="2400" dirty="0" smtClean="0"/>
              <a:t>170 NN iterations époques were needed for the NN to be properly trained.</a:t>
            </a:r>
            <a:endParaRPr lang="el-GR" sz="2400" dirty="0" smtClean="0"/>
          </a:p>
          <a:p>
            <a:r>
              <a:rPr lang="en-US" sz="2400" b="1" dirty="0" smtClean="0"/>
              <a:t>Number of NN’s Hidden Layers:</a:t>
            </a:r>
            <a:r>
              <a:rPr lang="en-US" sz="2400" dirty="0" smtClean="0"/>
              <a:t>  No hidden layer needed as it was proved that the input and </a:t>
            </a:r>
            <a:r>
              <a:rPr lang="en-US" sz="2400" dirty="0" err="1" smtClean="0"/>
              <a:t>outup</a:t>
            </a:r>
            <a:r>
              <a:rPr lang="en-US" sz="2400" dirty="0" smtClean="0"/>
              <a:t> layers were enough to accomplish the optimal classification, as cross-entropy is an extremely strong measure and more than a hidden layer in the NN would cause an </a:t>
            </a:r>
            <a:r>
              <a:rPr lang="en-US" sz="2400" dirty="0" err="1" smtClean="0"/>
              <a:t>overfitting</a:t>
            </a:r>
            <a:r>
              <a:rPr lang="en-US" sz="2400" dirty="0" smtClean="0"/>
              <a:t> of the model.</a:t>
            </a:r>
            <a:endParaRPr lang="el-GR" sz="2400" dirty="0" smtClean="0"/>
          </a:p>
          <a:p>
            <a:r>
              <a:rPr lang="en-US" sz="2400" b="1" dirty="0" smtClean="0"/>
              <a:t>Evaluation Measure:</a:t>
            </a:r>
            <a:r>
              <a:rPr lang="en-US" sz="2400" dirty="0" smtClean="0"/>
              <a:t> Accuracy: the proportion of correctly classified images. </a:t>
            </a:r>
            <a:endParaRPr lang="el-GR"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Results and Remarks</a:t>
            </a:r>
            <a:endParaRPr lang="el-GR" dirty="0"/>
          </a:p>
        </p:txBody>
      </p:sp>
      <p:graphicFrame>
        <p:nvGraphicFramePr>
          <p:cNvPr id="6" name="Content Placeholder 5"/>
          <p:cNvGraphicFramePr>
            <a:graphicFrameLocks noGrp="1"/>
          </p:cNvGraphicFramePr>
          <p:nvPr>
            <p:ph idx="1"/>
          </p:nvPr>
        </p:nvGraphicFramePr>
        <p:xfrm>
          <a:off x="428596" y="1357298"/>
          <a:ext cx="8229600" cy="2338324"/>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l">
                        <a:lnSpc>
                          <a:spcPct val="115000"/>
                        </a:lnSpc>
                        <a:spcAft>
                          <a:spcPts val="0"/>
                        </a:spcAft>
                      </a:pPr>
                      <a:r>
                        <a:rPr lang="en-US" sz="2800" b="1" dirty="0">
                          <a:solidFill>
                            <a:schemeClr val="bg1"/>
                          </a:solidFill>
                          <a:latin typeface="Calibri"/>
                          <a:ea typeface="Times New Roman"/>
                          <a:cs typeface="Times New Roman"/>
                        </a:rPr>
                        <a:t>Learning Rate</a:t>
                      </a:r>
                      <a:endParaRPr lang="el-GR" sz="2800" dirty="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b="1">
                          <a:solidFill>
                            <a:schemeClr val="bg1"/>
                          </a:solidFill>
                          <a:latin typeface="Calibri"/>
                          <a:ea typeface="Times New Roman"/>
                          <a:cs typeface="Times New Roman"/>
                        </a:rPr>
                        <a:t>Executive Time</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b="1">
                          <a:solidFill>
                            <a:schemeClr val="bg1"/>
                          </a:solidFill>
                          <a:latin typeface="Calibri"/>
                          <a:ea typeface="Times New Roman"/>
                          <a:cs typeface="Times New Roman"/>
                        </a:rPr>
                        <a:t>Iterations</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b="1">
                          <a:solidFill>
                            <a:schemeClr val="bg1"/>
                          </a:solidFill>
                          <a:latin typeface="Calibri"/>
                          <a:ea typeface="Times New Roman"/>
                          <a:cs typeface="Times New Roman"/>
                        </a:rPr>
                        <a:t>Accuracy</a:t>
                      </a:r>
                      <a:endParaRPr lang="el-GR" sz="2800">
                        <a:solidFill>
                          <a:schemeClr val="bg1"/>
                        </a:solidFill>
                        <a:latin typeface="Calibri"/>
                        <a:ea typeface="Times New Roman"/>
                        <a:cs typeface="Times New Roman"/>
                      </a:endParaRPr>
                    </a:p>
                  </a:txBody>
                  <a:tcPr marL="68580" marR="68580" marT="0" marB="0"/>
                </a:tc>
              </a:tr>
              <a:tr h="370840">
                <a:tc>
                  <a:txBody>
                    <a:bodyPr/>
                    <a:lstStyle/>
                    <a:p>
                      <a:pPr algn="l">
                        <a:lnSpc>
                          <a:spcPct val="115000"/>
                        </a:lnSpc>
                        <a:spcAft>
                          <a:spcPts val="0"/>
                        </a:spcAft>
                      </a:pPr>
                      <a:r>
                        <a:rPr lang="en-US" sz="2800" b="1">
                          <a:solidFill>
                            <a:schemeClr val="bg1"/>
                          </a:solidFill>
                          <a:latin typeface="Calibri"/>
                          <a:ea typeface="Times New Roman"/>
                          <a:cs typeface="Times New Roman"/>
                        </a:rPr>
                        <a:t>0.01</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a:solidFill>
                            <a:schemeClr val="bg1"/>
                          </a:solidFill>
                          <a:latin typeface="Calibri"/>
                          <a:ea typeface="Times New Roman"/>
                          <a:cs typeface="Times New Roman"/>
                        </a:rPr>
                        <a:t>33 sec</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a:solidFill>
                            <a:schemeClr val="bg1"/>
                          </a:solidFill>
                          <a:latin typeface="Calibri"/>
                          <a:ea typeface="Times New Roman"/>
                          <a:cs typeface="Times New Roman"/>
                        </a:rPr>
                        <a:t>57</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a:solidFill>
                            <a:schemeClr val="bg1"/>
                          </a:solidFill>
                          <a:latin typeface="Calibri"/>
                          <a:ea typeface="Times New Roman"/>
                          <a:cs typeface="Times New Roman"/>
                        </a:rPr>
                        <a:t>90.56%</a:t>
                      </a:r>
                      <a:endParaRPr lang="el-GR" sz="2800">
                        <a:solidFill>
                          <a:schemeClr val="bg1"/>
                        </a:solidFill>
                        <a:latin typeface="Calibri"/>
                        <a:ea typeface="Times New Roman"/>
                        <a:cs typeface="Times New Roman"/>
                      </a:endParaRPr>
                    </a:p>
                  </a:txBody>
                  <a:tcPr marL="68580" marR="68580" marT="0" marB="0"/>
                </a:tc>
              </a:tr>
              <a:tr h="370840">
                <a:tc>
                  <a:txBody>
                    <a:bodyPr/>
                    <a:lstStyle/>
                    <a:p>
                      <a:pPr algn="l">
                        <a:lnSpc>
                          <a:spcPct val="115000"/>
                        </a:lnSpc>
                        <a:spcAft>
                          <a:spcPts val="0"/>
                        </a:spcAft>
                      </a:pPr>
                      <a:r>
                        <a:rPr lang="en-US" sz="2800" b="1">
                          <a:solidFill>
                            <a:schemeClr val="bg1"/>
                          </a:solidFill>
                          <a:latin typeface="Calibri"/>
                          <a:ea typeface="Times New Roman"/>
                          <a:cs typeface="Times New Roman"/>
                        </a:rPr>
                        <a:t>0.001</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a:solidFill>
                            <a:schemeClr val="bg1"/>
                          </a:solidFill>
                          <a:latin typeface="Calibri"/>
                          <a:ea typeface="Times New Roman"/>
                          <a:cs typeface="Times New Roman"/>
                        </a:rPr>
                        <a:t>70 sec</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a:solidFill>
                            <a:schemeClr val="bg1"/>
                          </a:solidFill>
                          <a:latin typeface="Calibri"/>
                          <a:ea typeface="Times New Roman"/>
                          <a:cs typeface="Times New Roman"/>
                        </a:rPr>
                        <a:t>126</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a:solidFill>
                            <a:schemeClr val="bg1"/>
                          </a:solidFill>
                          <a:latin typeface="Calibri"/>
                          <a:ea typeface="Times New Roman"/>
                          <a:cs typeface="Times New Roman"/>
                        </a:rPr>
                        <a:t>91.97%</a:t>
                      </a:r>
                      <a:endParaRPr lang="el-GR" sz="2800">
                        <a:solidFill>
                          <a:schemeClr val="bg1"/>
                        </a:solidFill>
                        <a:latin typeface="Calibri"/>
                        <a:ea typeface="Times New Roman"/>
                        <a:cs typeface="Times New Roman"/>
                      </a:endParaRPr>
                    </a:p>
                  </a:txBody>
                  <a:tcPr marL="68580" marR="68580" marT="0" marB="0"/>
                </a:tc>
              </a:tr>
              <a:tr h="370840">
                <a:tc>
                  <a:txBody>
                    <a:bodyPr/>
                    <a:lstStyle/>
                    <a:p>
                      <a:pPr algn="l">
                        <a:lnSpc>
                          <a:spcPct val="115000"/>
                        </a:lnSpc>
                        <a:spcAft>
                          <a:spcPts val="0"/>
                        </a:spcAft>
                      </a:pPr>
                      <a:r>
                        <a:rPr lang="en-US" sz="2800" b="1">
                          <a:solidFill>
                            <a:schemeClr val="bg1"/>
                          </a:solidFill>
                          <a:latin typeface="Calibri"/>
                          <a:ea typeface="Times New Roman"/>
                          <a:cs typeface="Times New Roman"/>
                        </a:rPr>
                        <a:t>0.0001</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a:solidFill>
                            <a:schemeClr val="bg1"/>
                          </a:solidFill>
                          <a:latin typeface="Calibri"/>
                          <a:ea typeface="Times New Roman"/>
                          <a:cs typeface="Times New Roman"/>
                        </a:rPr>
                        <a:t>167 sec</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a:solidFill>
                            <a:schemeClr val="bg1"/>
                          </a:solidFill>
                          <a:latin typeface="Calibri"/>
                          <a:ea typeface="Times New Roman"/>
                          <a:cs typeface="Times New Roman"/>
                        </a:rPr>
                        <a:t>316</a:t>
                      </a:r>
                      <a:endParaRPr lang="el-GR" sz="2800">
                        <a:solidFill>
                          <a:schemeClr val="bg1"/>
                        </a:solidFill>
                        <a:latin typeface="Calibri"/>
                        <a:ea typeface="Times New Roman"/>
                        <a:cs typeface="Times New Roman"/>
                      </a:endParaRPr>
                    </a:p>
                  </a:txBody>
                  <a:tcPr marL="68580" marR="68580" marT="0" marB="0"/>
                </a:tc>
                <a:tc>
                  <a:txBody>
                    <a:bodyPr/>
                    <a:lstStyle/>
                    <a:p>
                      <a:pPr algn="l">
                        <a:lnSpc>
                          <a:spcPct val="115000"/>
                        </a:lnSpc>
                        <a:spcAft>
                          <a:spcPts val="0"/>
                        </a:spcAft>
                      </a:pPr>
                      <a:r>
                        <a:rPr lang="en-US" sz="2800" dirty="0">
                          <a:solidFill>
                            <a:schemeClr val="bg1"/>
                          </a:solidFill>
                          <a:latin typeface="Calibri"/>
                          <a:ea typeface="Times New Roman"/>
                          <a:cs typeface="Times New Roman"/>
                        </a:rPr>
                        <a:t>92.63 %</a:t>
                      </a:r>
                      <a:endParaRPr lang="el-GR" sz="2800" dirty="0">
                        <a:solidFill>
                          <a:schemeClr val="bg1"/>
                        </a:solidFill>
                        <a:latin typeface="Calibri"/>
                        <a:ea typeface="Times New Roman"/>
                        <a:cs typeface="Times New Roman"/>
                      </a:endParaRPr>
                    </a:p>
                  </a:txBody>
                  <a:tcPr marL="68580" marR="68580" marT="0" marB="0"/>
                </a:tc>
              </a:tr>
            </a:tbl>
          </a:graphicData>
        </a:graphic>
      </p:graphicFrame>
      <p:sp>
        <p:nvSpPr>
          <p:cNvPr id="7" name="TextBox 6"/>
          <p:cNvSpPr txBox="1"/>
          <p:nvPr/>
        </p:nvSpPr>
        <p:spPr>
          <a:xfrm>
            <a:off x="571472" y="4286256"/>
            <a:ext cx="7786742" cy="1384995"/>
          </a:xfrm>
          <a:prstGeom prst="rect">
            <a:avLst/>
          </a:prstGeom>
          <a:noFill/>
        </p:spPr>
        <p:txBody>
          <a:bodyPr wrap="square" rtlCol="0">
            <a:spAutoFit/>
          </a:bodyPr>
          <a:lstStyle/>
          <a:p>
            <a:pPr>
              <a:buFont typeface="Arial" pitchFamily="34" charset="0"/>
              <a:buChar char="•"/>
            </a:pPr>
            <a:r>
              <a:rPr lang="en-US" sz="2800" dirty="0" smtClean="0"/>
              <a:t> high learning rate→ quick termination </a:t>
            </a:r>
          </a:p>
          <a:p>
            <a:pPr>
              <a:buFont typeface="Arial" pitchFamily="34" charset="0"/>
              <a:buChar char="•"/>
            </a:pPr>
            <a:r>
              <a:rPr lang="en-US" sz="2800" dirty="0" smtClean="0"/>
              <a:t> computational and time efficiency</a:t>
            </a:r>
          </a:p>
          <a:p>
            <a:pPr>
              <a:buFont typeface="Arial" pitchFamily="34" charset="0"/>
              <a:buChar char="•"/>
            </a:pPr>
            <a:r>
              <a:rPr lang="en-US" sz="2800" dirty="0" smtClean="0"/>
              <a:t> satisfying Accuracy  </a:t>
            </a:r>
            <a:endParaRPr lang="el-GR"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MLP</a:t>
            </a:r>
            <a:endParaRPr lang="el-GR" dirty="0"/>
          </a:p>
        </p:txBody>
      </p:sp>
      <p:graphicFrame>
        <p:nvGraphicFramePr>
          <p:cNvPr id="4" name="Content Placeholder 3"/>
          <p:cNvGraphicFramePr>
            <a:graphicFrameLocks noGrp="1"/>
          </p:cNvGraphicFramePr>
          <p:nvPr>
            <p:ph idx="1"/>
          </p:nvPr>
        </p:nvGraphicFramePr>
        <p:xfrm>
          <a:off x="571472" y="1357298"/>
          <a:ext cx="7472385" cy="2286000"/>
        </p:xfrm>
        <a:graphic>
          <a:graphicData uri="http://schemas.openxmlformats.org/drawingml/2006/table">
            <a:tbl>
              <a:tblPr firstRow="1" bandRow="1">
                <a:tableStyleId>{5C22544A-7EE6-4342-B048-85BDC9FD1C3A}</a:tableStyleId>
              </a:tblPr>
              <a:tblGrid>
                <a:gridCol w="3071834"/>
                <a:gridCol w="2357454"/>
                <a:gridCol w="2043097"/>
              </a:tblGrid>
              <a:tr h="370840">
                <a:tc>
                  <a:txBody>
                    <a:bodyPr/>
                    <a:lstStyle/>
                    <a:p>
                      <a:r>
                        <a:rPr lang="en-US" sz="2400" dirty="0" smtClean="0">
                          <a:solidFill>
                            <a:schemeClr val="bg1"/>
                          </a:solidFill>
                        </a:rPr>
                        <a:t>Algorithm</a:t>
                      </a:r>
                      <a:endParaRPr lang="el-GR" sz="2400" dirty="0">
                        <a:solidFill>
                          <a:schemeClr val="bg1"/>
                        </a:solidFill>
                      </a:endParaRPr>
                    </a:p>
                  </a:txBody>
                  <a:tcPr/>
                </a:tc>
                <a:tc>
                  <a:txBody>
                    <a:bodyPr/>
                    <a:lstStyle/>
                    <a:p>
                      <a:r>
                        <a:rPr lang="en-US" sz="2400" dirty="0" smtClean="0">
                          <a:solidFill>
                            <a:schemeClr val="bg1"/>
                          </a:solidFill>
                        </a:rPr>
                        <a:t>Time</a:t>
                      </a:r>
                      <a:endParaRPr lang="el-GR" sz="2400" dirty="0">
                        <a:solidFill>
                          <a:schemeClr val="bg1"/>
                        </a:solidFill>
                      </a:endParaRPr>
                    </a:p>
                  </a:txBody>
                  <a:tcPr/>
                </a:tc>
                <a:tc>
                  <a:txBody>
                    <a:bodyPr/>
                    <a:lstStyle/>
                    <a:p>
                      <a:r>
                        <a:rPr lang="en-US" sz="2400" dirty="0" smtClean="0">
                          <a:solidFill>
                            <a:schemeClr val="bg1"/>
                          </a:solidFill>
                        </a:rPr>
                        <a:t>Accuracy</a:t>
                      </a:r>
                      <a:endParaRPr lang="el-GR" sz="2400" dirty="0">
                        <a:solidFill>
                          <a:schemeClr val="bg1"/>
                        </a:solidFill>
                      </a:endParaRPr>
                    </a:p>
                  </a:txBody>
                  <a:tcPr/>
                </a:tc>
              </a:tr>
              <a:tr h="370840">
                <a:tc>
                  <a:txBody>
                    <a:bodyPr/>
                    <a:lstStyle/>
                    <a:p>
                      <a:r>
                        <a:rPr lang="en-US" sz="2400" dirty="0" err="1" smtClean="0">
                          <a:solidFill>
                            <a:schemeClr val="bg1"/>
                          </a:solidFill>
                        </a:rPr>
                        <a:t>Sofrmax</a:t>
                      </a:r>
                      <a:r>
                        <a:rPr lang="en-US" sz="2400" dirty="0" smtClean="0">
                          <a:solidFill>
                            <a:schemeClr val="bg1"/>
                          </a:solidFill>
                        </a:rPr>
                        <a:t> Regression</a:t>
                      </a:r>
                      <a:endParaRPr lang="el-GR" sz="2400" dirty="0">
                        <a:solidFill>
                          <a:schemeClr val="bg1"/>
                        </a:solidFill>
                      </a:endParaRPr>
                    </a:p>
                  </a:txBody>
                  <a:tcPr/>
                </a:tc>
                <a:tc>
                  <a:txBody>
                    <a:bodyPr/>
                    <a:lstStyle/>
                    <a:p>
                      <a:r>
                        <a:rPr lang="en-US" sz="2400" dirty="0" smtClean="0">
                          <a:solidFill>
                            <a:schemeClr val="bg1"/>
                          </a:solidFill>
                        </a:rPr>
                        <a:t> 70 sec</a:t>
                      </a:r>
                      <a:endParaRPr lang="el-GR" sz="2400" dirty="0">
                        <a:solidFill>
                          <a:schemeClr val="bg1"/>
                        </a:solidFill>
                      </a:endParaRPr>
                    </a:p>
                  </a:txBody>
                  <a:tcPr/>
                </a:tc>
                <a:tc>
                  <a:txBody>
                    <a:bodyPr/>
                    <a:lstStyle/>
                    <a:p>
                      <a:r>
                        <a:rPr lang="en-US" sz="2400" dirty="0" smtClean="0">
                          <a:solidFill>
                            <a:schemeClr val="bg1"/>
                          </a:solidFill>
                        </a:rPr>
                        <a:t>91.97 %</a:t>
                      </a:r>
                      <a:endParaRPr lang="el-GR" sz="2400" dirty="0">
                        <a:solidFill>
                          <a:schemeClr val="bg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solidFill>
                            <a:schemeClr val="bg1"/>
                          </a:solidFill>
                        </a:rPr>
                        <a:t>Sofrmax</a:t>
                      </a:r>
                      <a:r>
                        <a:rPr lang="en-US" sz="2400" dirty="0" smtClean="0">
                          <a:solidFill>
                            <a:schemeClr val="bg1"/>
                          </a:solidFill>
                        </a:rPr>
                        <a:t> Regression</a:t>
                      </a:r>
                      <a:endParaRPr lang="el-GR" sz="2400" dirty="0" smtClean="0">
                        <a:solidFill>
                          <a:schemeClr val="bg1"/>
                        </a:solidFill>
                      </a:endParaRPr>
                    </a:p>
                  </a:txBody>
                  <a:tcPr/>
                </a:tc>
                <a:tc>
                  <a:txBody>
                    <a:bodyPr/>
                    <a:lstStyle/>
                    <a:p>
                      <a:r>
                        <a:rPr lang="en-US" sz="2400" dirty="0" smtClean="0">
                          <a:solidFill>
                            <a:schemeClr val="bg1"/>
                          </a:solidFill>
                        </a:rPr>
                        <a:t>167 sec</a:t>
                      </a:r>
                      <a:endParaRPr lang="el-GR" sz="2400" dirty="0">
                        <a:solidFill>
                          <a:schemeClr val="bg1"/>
                        </a:solidFill>
                      </a:endParaRPr>
                    </a:p>
                  </a:txBody>
                  <a:tcPr/>
                </a:tc>
                <a:tc>
                  <a:txBody>
                    <a:bodyPr/>
                    <a:lstStyle/>
                    <a:p>
                      <a:r>
                        <a:rPr lang="en-US" sz="2400" dirty="0" smtClean="0">
                          <a:solidFill>
                            <a:schemeClr val="bg1"/>
                          </a:solidFill>
                        </a:rPr>
                        <a:t>92.63 %</a:t>
                      </a:r>
                      <a:endParaRPr lang="el-GR" sz="2400" dirty="0">
                        <a:solidFill>
                          <a:schemeClr val="bg1"/>
                        </a:solidFill>
                      </a:endParaRPr>
                    </a:p>
                  </a:txBody>
                  <a:tcPr/>
                </a:tc>
              </a:tr>
              <a:tr h="370840">
                <a:tc>
                  <a:txBody>
                    <a:bodyPr/>
                    <a:lstStyle/>
                    <a:p>
                      <a:r>
                        <a:rPr lang="en-US" sz="2400" dirty="0" smtClean="0">
                          <a:solidFill>
                            <a:schemeClr val="bg1"/>
                          </a:solidFill>
                        </a:rPr>
                        <a:t>MLP</a:t>
                      </a:r>
                      <a:endParaRPr lang="el-GR" sz="2400" dirty="0">
                        <a:solidFill>
                          <a:schemeClr val="bg1"/>
                        </a:solidFill>
                      </a:endParaRPr>
                    </a:p>
                  </a:txBody>
                  <a:tcPr/>
                </a:tc>
                <a:tc>
                  <a:txBody>
                    <a:bodyPr/>
                    <a:lstStyle/>
                    <a:p>
                      <a:r>
                        <a:rPr lang="en-US" sz="2400" dirty="0" smtClean="0">
                          <a:solidFill>
                            <a:schemeClr val="bg1"/>
                          </a:solidFill>
                        </a:rPr>
                        <a:t>40 min</a:t>
                      </a:r>
                      <a:endParaRPr lang="el-GR" sz="2400" dirty="0">
                        <a:solidFill>
                          <a:schemeClr val="bg1"/>
                        </a:solidFill>
                      </a:endParaRPr>
                    </a:p>
                  </a:txBody>
                  <a:tcPr/>
                </a:tc>
                <a:tc>
                  <a:txBody>
                    <a:bodyPr/>
                    <a:lstStyle/>
                    <a:p>
                      <a:r>
                        <a:rPr lang="en-US" sz="2400" dirty="0" smtClean="0">
                          <a:solidFill>
                            <a:schemeClr val="bg1"/>
                          </a:solidFill>
                        </a:rPr>
                        <a:t>96.88 %</a:t>
                      </a:r>
                      <a:endParaRPr lang="el-GR" sz="2400" dirty="0">
                        <a:solidFill>
                          <a:schemeClr val="bg1"/>
                        </a:solidFill>
                      </a:endParaRPr>
                    </a:p>
                  </a:txBody>
                  <a:tcPr/>
                </a:tc>
              </a:tr>
              <a:tr h="370840">
                <a:tc>
                  <a:txBody>
                    <a:bodyPr/>
                    <a:lstStyle/>
                    <a:p>
                      <a:r>
                        <a:rPr lang="en-US" sz="2400" dirty="0" smtClean="0">
                          <a:solidFill>
                            <a:schemeClr val="bg1"/>
                          </a:solidFill>
                        </a:rPr>
                        <a:t>MLP</a:t>
                      </a:r>
                      <a:endParaRPr lang="el-GR" sz="2400" dirty="0">
                        <a:solidFill>
                          <a:schemeClr val="bg1"/>
                        </a:solidFill>
                      </a:endParaRPr>
                    </a:p>
                  </a:txBody>
                  <a:tcPr/>
                </a:tc>
                <a:tc>
                  <a:txBody>
                    <a:bodyPr/>
                    <a:lstStyle/>
                    <a:p>
                      <a:r>
                        <a:rPr lang="en-US" sz="2400" dirty="0" smtClean="0">
                          <a:solidFill>
                            <a:schemeClr val="bg1"/>
                          </a:solidFill>
                        </a:rPr>
                        <a:t>90 min</a:t>
                      </a:r>
                      <a:endParaRPr lang="el-GR" sz="2400" dirty="0">
                        <a:solidFill>
                          <a:schemeClr val="bg1"/>
                        </a:solidFill>
                      </a:endParaRPr>
                    </a:p>
                  </a:txBody>
                  <a:tcPr/>
                </a:tc>
                <a:tc>
                  <a:txBody>
                    <a:bodyPr/>
                    <a:lstStyle/>
                    <a:p>
                      <a:r>
                        <a:rPr lang="en-US" sz="2400" dirty="0" smtClean="0">
                          <a:solidFill>
                            <a:schemeClr val="bg1"/>
                          </a:solidFill>
                        </a:rPr>
                        <a:t>97.94 %</a:t>
                      </a:r>
                      <a:endParaRPr lang="el-GR" sz="2400" dirty="0">
                        <a:solidFill>
                          <a:schemeClr val="bg1"/>
                        </a:solidFill>
                      </a:endParaRPr>
                    </a:p>
                  </a:txBody>
                  <a:tcPr/>
                </a:tc>
              </a:tr>
            </a:tbl>
          </a:graphicData>
        </a:graphic>
      </p:graphicFrame>
      <p:sp>
        <p:nvSpPr>
          <p:cNvPr id="5" name="TextBox 4"/>
          <p:cNvSpPr txBox="1"/>
          <p:nvPr/>
        </p:nvSpPr>
        <p:spPr>
          <a:xfrm>
            <a:off x="571472" y="3857628"/>
            <a:ext cx="7358114" cy="2677656"/>
          </a:xfrm>
          <a:prstGeom prst="rect">
            <a:avLst/>
          </a:prstGeom>
          <a:noFill/>
        </p:spPr>
        <p:txBody>
          <a:bodyPr wrap="square" rtlCol="0">
            <a:spAutoFit/>
          </a:bodyPr>
          <a:lstStyle/>
          <a:p>
            <a:pPr>
              <a:buFont typeface="Arial" pitchFamily="34" charset="0"/>
              <a:buChar char="•"/>
            </a:pPr>
            <a:r>
              <a:rPr lang="en-US" sz="2400" dirty="0" smtClean="0"/>
              <a:t>MLP gains in Accuracy rates</a:t>
            </a:r>
          </a:p>
          <a:p>
            <a:pPr>
              <a:buFont typeface="Arial" pitchFamily="34" charset="0"/>
              <a:buChar char="•"/>
            </a:pPr>
            <a:r>
              <a:rPr lang="en-US" sz="2400" dirty="0" smtClean="0"/>
              <a:t>huge difference in time consumption</a:t>
            </a:r>
          </a:p>
          <a:p>
            <a:pPr>
              <a:buFont typeface="Arial" pitchFamily="34" charset="0"/>
              <a:buChar char="•"/>
            </a:pPr>
            <a:r>
              <a:rPr lang="en-US" sz="2400" dirty="0" smtClean="0"/>
              <a:t>MLP requires a great number of neurons in hidden layer</a:t>
            </a:r>
          </a:p>
          <a:p>
            <a:pPr>
              <a:buFont typeface="Arial" pitchFamily="34" charset="0"/>
              <a:buChar char="•"/>
            </a:pPr>
            <a:r>
              <a:rPr lang="en-US" sz="2400" dirty="0" smtClean="0"/>
              <a:t>it depends to each problems needs and researchers preferences which algorithm to be chosen</a:t>
            </a:r>
            <a:endParaRPr lang="el-GR"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dirty="0" smtClean="0"/>
              <a:t>Future Work</a:t>
            </a:r>
            <a:endParaRPr lang="el-GR" dirty="0"/>
          </a:p>
        </p:txBody>
      </p:sp>
      <p:sp>
        <p:nvSpPr>
          <p:cNvPr id="3" name="Content Placeholder 2"/>
          <p:cNvSpPr>
            <a:spLocks noGrp="1"/>
          </p:cNvSpPr>
          <p:nvPr>
            <p:ph idx="1"/>
          </p:nvPr>
        </p:nvSpPr>
        <p:spPr>
          <a:xfrm>
            <a:off x="457200" y="1071546"/>
            <a:ext cx="8229600" cy="5383262"/>
          </a:xfrm>
        </p:spPr>
        <p:txBody>
          <a:bodyPr>
            <a:normAutofit lnSpcReduction="10000"/>
          </a:bodyPr>
          <a:lstStyle/>
          <a:p>
            <a:r>
              <a:rPr lang="en-US" dirty="0" smtClean="0"/>
              <a:t>There is a lot more to be discovered and discussed and a numerous interesting algorithms still to be discovered.</a:t>
            </a:r>
          </a:p>
          <a:p>
            <a:r>
              <a:rPr lang="en-US" dirty="0" smtClean="0"/>
              <a:t>Clustering Problem of MNIST, using as a distance measure the </a:t>
            </a:r>
            <a:r>
              <a:rPr lang="en-US" dirty="0" err="1" smtClean="0"/>
              <a:t>Kulback</a:t>
            </a:r>
            <a:r>
              <a:rPr lang="en-US" dirty="0" smtClean="0"/>
              <a:t>- </a:t>
            </a:r>
            <a:r>
              <a:rPr lang="en-US" dirty="0" err="1" smtClean="0"/>
              <a:t>Leibler</a:t>
            </a:r>
            <a:r>
              <a:rPr lang="en-US" dirty="0" smtClean="0"/>
              <a:t> divergence.</a:t>
            </a:r>
          </a:p>
          <a:p>
            <a:r>
              <a:rPr lang="en-US" dirty="0" smtClean="0"/>
              <a:t>Implement all the presented algorithms and compare their results with traditional ML algorithms.</a:t>
            </a:r>
          </a:p>
          <a:p>
            <a:r>
              <a:rPr lang="en-US" dirty="0" smtClean="0"/>
              <a:t>A systematic approach of the usage of IT in ML is yet to be accomplished</a:t>
            </a:r>
            <a:endParaRPr lang="el-G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Bibliography</a:t>
            </a:r>
            <a:endParaRPr lang="el-GR" dirty="0"/>
          </a:p>
        </p:txBody>
      </p:sp>
      <p:sp>
        <p:nvSpPr>
          <p:cNvPr id="3" name="Content Placeholder 2"/>
          <p:cNvSpPr>
            <a:spLocks noGrp="1"/>
          </p:cNvSpPr>
          <p:nvPr>
            <p:ph idx="1"/>
          </p:nvPr>
        </p:nvSpPr>
        <p:spPr>
          <a:xfrm>
            <a:off x="457200" y="1071546"/>
            <a:ext cx="8229600" cy="5383262"/>
          </a:xfrm>
        </p:spPr>
        <p:txBody>
          <a:bodyPr>
            <a:normAutofit fontScale="40000" lnSpcReduction="20000"/>
          </a:bodyPr>
          <a:lstStyle/>
          <a:p>
            <a:r>
              <a:rPr lang="en-US" dirty="0" smtClean="0"/>
              <a:t>Becker, S. (1991). Unsupervised Learning Procedures for Neural Networks. </a:t>
            </a:r>
            <a:r>
              <a:rPr lang="en-US" i="1" dirty="0" smtClean="0"/>
              <a:t>Journal of Neural Systems</a:t>
            </a:r>
            <a:r>
              <a:rPr lang="en-US" dirty="0" smtClean="0"/>
              <a:t>, </a:t>
            </a:r>
            <a:r>
              <a:rPr lang="en-US" i="1" dirty="0" smtClean="0"/>
              <a:t>2</a:t>
            </a:r>
            <a:r>
              <a:rPr lang="en-US" dirty="0" smtClean="0"/>
              <a:t>(1 &amp; 2), 17–33. http://doi.org/10.1017/CBO9781107415324.004</a:t>
            </a:r>
            <a:endParaRPr lang="el-GR" dirty="0" smtClean="0"/>
          </a:p>
          <a:p>
            <a:r>
              <a:rPr lang="en-US" dirty="0" smtClean="0"/>
              <a:t>Berger, A. L., </a:t>
            </a:r>
            <a:r>
              <a:rPr lang="en-US" dirty="0" err="1" smtClean="0"/>
              <a:t>Pietra</a:t>
            </a:r>
            <a:r>
              <a:rPr lang="en-US" dirty="0" smtClean="0"/>
              <a:t>, V. J. D., &amp; </a:t>
            </a:r>
            <a:r>
              <a:rPr lang="en-US" dirty="0" err="1" smtClean="0"/>
              <a:t>Pietra</a:t>
            </a:r>
            <a:r>
              <a:rPr lang="en-US" dirty="0" smtClean="0"/>
              <a:t>, S. a. D. (1996). A maximum entropy approach to natural language processing. </a:t>
            </a:r>
            <a:r>
              <a:rPr lang="en-US" i="1" dirty="0" smtClean="0"/>
              <a:t>Computational Linguistics</a:t>
            </a:r>
            <a:r>
              <a:rPr lang="en-US" dirty="0" smtClean="0"/>
              <a:t>, </a:t>
            </a:r>
            <a:r>
              <a:rPr lang="en-US" i="1" dirty="0" smtClean="0"/>
              <a:t>22</a:t>
            </a:r>
            <a:r>
              <a:rPr lang="en-US" dirty="0" smtClean="0"/>
              <a:t>(1), 39–71. http://doi.org/10.3115/1075812.1075844</a:t>
            </a:r>
            <a:endParaRPr lang="el-GR" dirty="0" smtClean="0"/>
          </a:p>
          <a:p>
            <a:r>
              <a:rPr lang="en-US" dirty="0" smtClean="0"/>
              <a:t>Cover, T. M., &amp; Thomas, J. A. (2005). </a:t>
            </a:r>
            <a:r>
              <a:rPr lang="en-US" i="1" dirty="0" smtClean="0"/>
              <a:t>Elements of Information Theory</a:t>
            </a:r>
            <a:r>
              <a:rPr lang="en-US" dirty="0" smtClean="0"/>
              <a:t>. </a:t>
            </a:r>
            <a:r>
              <a:rPr lang="en-US" i="1" dirty="0" smtClean="0"/>
              <a:t>Elements of Information Theory</a:t>
            </a:r>
            <a:r>
              <a:rPr lang="en-US" dirty="0" smtClean="0"/>
              <a:t>. http://doi.org/10.1002/047174882X</a:t>
            </a:r>
            <a:endParaRPr lang="el-GR" dirty="0" smtClean="0"/>
          </a:p>
          <a:p>
            <a:r>
              <a:rPr lang="en-US" dirty="0" err="1" smtClean="0"/>
              <a:t>Csiszár</a:t>
            </a:r>
            <a:r>
              <a:rPr lang="en-US" dirty="0" smtClean="0"/>
              <a:t>, I. (1996). </a:t>
            </a:r>
            <a:r>
              <a:rPr lang="en-US" dirty="0" err="1" smtClean="0"/>
              <a:t>Maxent</a:t>
            </a:r>
            <a:r>
              <a:rPr lang="en-US" dirty="0" smtClean="0"/>
              <a:t>, Mathematics, and Information Theory. In K. M. Hanson &amp; R. N. Silver (Eds.), </a:t>
            </a:r>
            <a:r>
              <a:rPr lang="en-US" i="1" dirty="0" smtClean="0"/>
              <a:t>Maximum Entropy and Bayesian Methods: Santa Fe, New Mexico, U.S.A., 1995 Proceedings of the Fifteenth International Workshop on Maximum Entropy and Bayesian Methods</a:t>
            </a:r>
            <a:r>
              <a:rPr lang="en-US" dirty="0" smtClean="0"/>
              <a:t> (pp. 35–50). Dordrecht: Springer Netherlands. http://doi.org/10.1007/978-94-011-5430-7_5</a:t>
            </a:r>
            <a:endParaRPr lang="el-GR" dirty="0" smtClean="0"/>
          </a:p>
          <a:p>
            <a:r>
              <a:rPr lang="en-US" dirty="0" err="1" smtClean="0"/>
              <a:t>Erdogmus</a:t>
            </a:r>
            <a:r>
              <a:rPr lang="en-US" dirty="0" smtClean="0"/>
              <a:t>, D., &amp; Principe, J. C. (</a:t>
            </a:r>
            <a:r>
              <a:rPr lang="en-US" dirty="0" err="1" smtClean="0"/>
              <a:t>n.d</a:t>
            </a:r>
            <a:r>
              <a:rPr lang="en-US" dirty="0" smtClean="0"/>
              <a:t>.). in Adaptive System Training Using Higher Order Statistics. </a:t>
            </a:r>
            <a:r>
              <a:rPr lang="en-US" i="1" dirty="0" smtClean="0"/>
              <a:t>Computer Engineering</a:t>
            </a:r>
            <a:r>
              <a:rPr lang="en-US" dirty="0" smtClean="0"/>
              <a:t>, 75–80.</a:t>
            </a:r>
            <a:endParaRPr lang="el-GR" dirty="0" smtClean="0"/>
          </a:p>
          <a:p>
            <a:r>
              <a:rPr lang="en-US" dirty="0" err="1" smtClean="0"/>
              <a:t>Haykin</a:t>
            </a:r>
            <a:r>
              <a:rPr lang="en-US" dirty="0" smtClean="0"/>
              <a:t>, S. (2008). </a:t>
            </a:r>
            <a:r>
              <a:rPr lang="en-US" i="1" dirty="0" smtClean="0"/>
              <a:t>Neural Networks and Learning Machines</a:t>
            </a:r>
            <a:r>
              <a:rPr lang="en-US" dirty="0" smtClean="0"/>
              <a:t>. </a:t>
            </a:r>
            <a:r>
              <a:rPr lang="en-US" i="1" dirty="0" smtClean="0"/>
              <a:t>Pearson Prentice Hall New Jersey USA 936 </a:t>
            </a:r>
            <a:r>
              <a:rPr lang="en-US" i="1" dirty="0" err="1" smtClean="0"/>
              <a:t>pLinks</a:t>
            </a:r>
            <a:r>
              <a:rPr lang="en-US" dirty="0" smtClean="0"/>
              <a:t> (Vol. 3). http://doi.org/978-0131471399</a:t>
            </a:r>
            <a:endParaRPr lang="el-GR" dirty="0" smtClean="0"/>
          </a:p>
          <a:p>
            <a:r>
              <a:rPr lang="en-US" dirty="0" err="1" smtClean="0"/>
              <a:t>Haykin</a:t>
            </a:r>
            <a:r>
              <a:rPr lang="en-US" dirty="0" smtClean="0"/>
              <a:t>, S. S. (2009). </a:t>
            </a:r>
            <a:r>
              <a:rPr lang="en-US" i="1" dirty="0" smtClean="0"/>
              <a:t>Neural networks and learning machines, 3rd Edition</a:t>
            </a:r>
            <a:r>
              <a:rPr lang="en-US" dirty="0" smtClean="0"/>
              <a:t>. http://doi.org/10987654321</a:t>
            </a:r>
            <a:endParaRPr lang="el-GR" dirty="0" smtClean="0"/>
          </a:p>
          <a:p>
            <a:r>
              <a:rPr lang="en-US" dirty="0" err="1" smtClean="0"/>
              <a:t>Hu</a:t>
            </a:r>
            <a:r>
              <a:rPr lang="en-US" dirty="0" smtClean="0"/>
              <a:t>, B. (</a:t>
            </a:r>
            <a:r>
              <a:rPr lang="en-US" dirty="0" err="1" smtClean="0"/>
              <a:t>n.d</a:t>
            </a:r>
            <a:r>
              <a:rPr lang="en-US" dirty="0" smtClean="0"/>
              <a:t>.). Information Theory and its Relation to Machine Learning.</a:t>
            </a:r>
            <a:endParaRPr lang="el-GR" dirty="0" smtClean="0"/>
          </a:p>
          <a:p>
            <a:r>
              <a:rPr lang="en-US" dirty="0" err="1" smtClean="0"/>
              <a:t>Hu</a:t>
            </a:r>
            <a:r>
              <a:rPr lang="en-US" dirty="0" smtClean="0"/>
              <a:t>, B.-G., He, R., &amp; Yuan, X. (2011). Information-Theoretic Measures for Objective Evaluation of Classifications. </a:t>
            </a:r>
            <a:r>
              <a:rPr lang="en-US" i="1" dirty="0" err="1" smtClean="0"/>
              <a:t>Acta</a:t>
            </a:r>
            <a:r>
              <a:rPr lang="en-US" i="1" dirty="0" smtClean="0"/>
              <a:t> </a:t>
            </a:r>
            <a:r>
              <a:rPr lang="en-US" i="1" dirty="0" err="1" smtClean="0"/>
              <a:t>Automatica</a:t>
            </a:r>
            <a:r>
              <a:rPr lang="en-US" i="1" dirty="0" smtClean="0"/>
              <a:t> </a:t>
            </a:r>
            <a:r>
              <a:rPr lang="en-US" i="1" dirty="0" err="1" smtClean="0"/>
              <a:t>Sinica</a:t>
            </a:r>
            <a:r>
              <a:rPr lang="en-US" dirty="0" smtClean="0"/>
              <a:t>, </a:t>
            </a:r>
            <a:r>
              <a:rPr lang="en-US" i="1" dirty="0" smtClean="0"/>
              <a:t>38</a:t>
            </a:r>
            <a:r>
              <a:rPr lang="en-US" dirty="0" smtClean="0"/>
              <a:t>(7), 25. http://doi.org/10.1016/S1874-1029(11)60289-9</a:t>
            </a:r>
            <a:endParaRPr lang="el-GR" dirty="0" smtClean="0"/>
          </a:p>
          <a:p>
            <a:r>
              <a:rPr lang="en-US" dirty="0" err="1" smtClean="0"/>
              <a:t>Jaynes</a:t>
            </a:r>
            <a:r>
              <a:rPr lang="en-US" dirty="0" smtClean="0"/>
              <a:t>, E. T. (1957). Information Theory and Statistical Mechanics. </a:t>
            </a:r>
            <a:r>
              <a:rPr lang="en-US" i="1" dirty="0" smtClean="0"/>
              <a:t>The Physical Review</a:t>
            </a:r>
            <a:r>
              <a:rPr lang="en-US" dirty="0" smtClean="0"/>
              <a:t>. http://doi.org/10.1103/PhysRev.106.620</a:t>
            </a:r>
            <a:endParaRPr lang="el-GR" dirty="0" smtClean="0"/>
          </a:p>
          <a:p>
            <a:r>
              <a:rPr lang="en-US" dirty="0" err="1" smtClean="0"/>
              <a:t>Jenssen</a:t>
            </a:r>
            <a:r>
              <a:rPr lang="en-US" dirty="0" smtClean="0"/>
              <a:t>, R., Ii, K. E. H., </a:t>
            </a:r>
            <a:r>
              <a:rPr lang="en-US" dirty="0" err="1" smtClean="0"/>
              <a:t>Erdogmus</a:t>
            </a:r>
            <a:r>
              <a:rPr lang="en-US" dirty="0" smtClean="0"/>
              <a:t>, D., Principe, J. C., &amp; </a:t>
            </a:r>
            <a:r>
              <a:rPr lang="en-US" dirty="0" err="1" smtClean="0"/>
              <a:t>Eltoft</a:t>
            </a:r>
            <a:r>
              <a:rPr lang="en-US" dirty="0" smtClean="0"/>
              <a:t>, T. (</a:t>
            </a:r>
            <a:r>
              <a:rPr lang="en-US" dirty="0" err="1" smtClean="0"/>
              <a:t>n.d</a:t>
            </a:r>
            <a:r>
              <a:rPr lang="en-US" dirty="0" smtClean="0"/>
              <a:t>.). Clustering using </a:t>
            </a:r>
            <a:r>
              <a:rPr lang="en-US" dirty="0" err="1" smtClean="0"/>
              <a:t>Renyi</a:t>
            </a:r>
            <a:r>
              <a:rPr lang="en-US" dirty="0" smtClean="0"/>
              <a:t> ’ s Entropy.</a:t>
            </a:r>
            <a:endParaRPr lang="el-GR" dirty="0" smtClean="0"/>
          </a:p>
          <a:p>
            <a:r>
              <a:rPr lang="en-US" dirty="0" err="1" smtClean="0"/>
              <a:t>Kroese</a:t>
            </a:r>
            <a:r>
              <a:rPr lang="en-US" dirty="0" smtClean="0"/>
              <a:t>, D. P., Rubinstein, R. Y., &amp; </a:t>
            </a:r>
            <a:r>
              <a:rPr lang="en-US" dirty="0" err="1" smtClean="0"/>
              <a:t>Taimre</a:t>
            </a:r>
            <a:r>
              <a:rPr lang="en-US" dirty="0" smtClean="0"/>
              <a:t>, T. (2007). Application of the cross-entropy method to clustering and vector quantization. </a:t>
            </a:r>
            <a:r>
              <a:rPr lang="en-US" i="1" dirty="0" smtClean="0"/>
              <a:t>Journal of Global Optimization</a:t>
            </a:r>
            <a:r>
              <a:rPr lang="en-US" dirty="0" smtClean="0"/>
              <a:t>, </a:t>
            </a:r>
            <a:r>
              <a:rPr lang="en-US" i="1" dirty="0" smtClean="0"/>
              <a:t>37</a:t>
            </a:r>
            <a:r>
              <a:rPr lang="en-US" dirty="0" smtClean="0"/>
              <a:t>(1), 137–157. http://doi.org/10.1007/s10898-006-9041-0</a:t>
            </a:r>
            <a:endParaRPr lang="el-GR" dirty="0" smtClean="0"/>
          </a:p>
          <a:p>
            <a:r>
              <a:rPr lang="en-US" dirty="0" smtClean="0"/>
              <a:t>Li, H., Zhang, K., &amp; Jiang, T. (2004). Minimum entropy clustering and applications to gene expression analysis. </a:t>
            </a:r>
            <a:r>
              <a:rPr lang="en-US" i="1" dirty="0" smtClean="0"/>
              <a:t>Proceedings / IEEE Computational Systems Bioinformatics </a:t>
            </a:r>
            <a:endParaRPr lang="el-G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Bibliography</a:t>
            </a:r>
            <a:endParaRPr lang="el-GR" dirty="0"/>
          </a:p>
        </p:txBody>
      </p:sp>
      <p:sp>
        <p:nvSpPr>
          <p:cNvPr id="3" name="Content Placeholder 2"/>
          <p:cNvSpPr>
            <a:spLocks noGrp="1"/>
          </p:cNvSpPr>
          <p:nvPr>
            <p:ph idx="1"/>
          </p:nvPr>
        </p:nvSpPr>
        <p:spPr>
          <a:xfrm>
            <a:off x="457200" y="1214422"/>
            <a:ext cx="8229600" cy="5240386"/>
          </a:xfrm>
        </p:spPr>
        <p:txBody>
          <a:bodyPr>
            <a:normAutofit fontScale="40000" lnSpcReduction="20000"/>
          </a:bodyPr>
          <a:lstStyle/>
          <a:p>
            <a:r>
              <a:rPr lang="en-US" dirty="0" smtClean="0"/>
              <a:t>Li, T., &amp; </a:t>
            </a:r>
            <a:r>
              <a:rPr lang="en-US" dirty="0" err="1" smtClean="0"/>
              <a:t>Ogihara</a:t>
            </a:r>
            <a:r>
              <a:rPr lang="en-US" dirty="0" smtClean="0"/>
              <a:t>, M. (2004). Entropy-Based Criterion in Categorical Clustering.</a:t>
            </a:r>
            <a:endParaRPr lang="el-GR" dirty="0" smtClean="0"/>
          </a:p>
          <a:p>
            <a:r>
              <a:rPr lang="en-US" dirty="0" err="1" smtClean="0"/>
              <a:t>Linsker</a:t>
            </a:r>
            <a:r>
              <a:rPr lang="en-US" dirty="0" smtClean="0"/>
              <a:t>, R. (1988). Self-Organization in a Perceptual Network. </a:t>
            </a:r>
            <a:r>
              <a:rPr lang="en-US" i="1" dirty="0" smtClean="0"/>
              <a:t>Computer</a:t>
            </a:r>
            <a:r>
              <a:rPr lang="en-US" dirty="0" smtClean="0"/>
              <a:t>, </a:t>
            </a:r>
            <a:r>
              <a:rPr lang="en-US" i="1" dirty="0" smtClean="0"/>
              <a:t>21</a:t>
            </a:r>
            <a:r>
              <a:rPr lang="en-US" dirty="0" smtClean="0"/>
              <a:t>(3), 105–117. http://doi.org/10.1109/2.36</a:t>
            </a:r>
            <a:endParaRPr lang="el-GR" dirty="0" smtClean="0"/>
          </a:p>
          <a:p>
            <a:r>
              <a:rPr lang="en-US" dirty="0" err="1" smtClean="0"/>
              <a:t>Małyszko</a:t>
            </a:r>
            <a:r>
              <a:rPr lang="en-US" dirty="0" smtClean="0"/>
              <a:t>, D., &amp; </a:t>
            </a:r>
            <a:r>
              <a:rPr lang="en-US" dirty="0" err="1" smtClean="0"/>
              <a:t>Stepaniuk</a:t>
            </a:r>
            <a:r>
              <a:rPr lang="en-US" dirty="0" smtClean="0"/>
              <a:t>, J. (2008). Standard and Fuzzy Rough Entropy Clustering Algorithms in Image Segmentation. In C.-C. Chan, J. W. </a:t>
            </a:r>
            <a:r>
              <a:rPr lang="en-US" dirty="0" err="1" smtClean="0"/>
              <a:t>Grzymala-Busse</a:t>
            </a:r>
            <a:r>
              <a:rPr lang="en-US" dirty="0" smtClean="0"/>
              <a:t>, &amp; W. P. </a:t>
            </a:r>
            <a:r>
              <a:rPr lang="en-US" dirty="0" err="1" smtClean="0"/>
              <a:t>Ziarko</a:t>
            </a:r>
            <a:r>
              <a:rPr lang="en-US" dirty="0" smtClean="0"/>
              <a:t> (Eds.), </a:t>
            </a:r>
            <a:r>
              <a:rPr lang="en-US" i="1" dirty="0" smtClean="0"/>
              <a:t>Rough Sets and Current Trends in Computing: 6th International Conference, RSCTC 2008 Akron, OH, USA, October 23-25, 2008 Proceedings</a:t>
            </a:r>
            <a:r>
              <a:rPr lang="en-US" dirty="0" smtClean="0"/>
              <a:t> (pp. 409–418). Berlin, Heidelberg: Springer Berlin Heidelberg. http://doi.org/10.1007/978-3-540-88425-5_42</a:t>
            </a:r>
            <a:endParaRPr lang="el-GR" dirty="0" smtClean="0"/>
          </a:p>
          <a:p>
            <a:r>
              <a:rPr lang="en-US" dirty="0" smtClean="0"/>
              <a:t>Mitchell, T. M. (1997). </a:t>
            </a:r>
            <a:r>
              <a:rPr lang="en-US" i="1" dirty="0" smtClean="0"/>
              <a:t>Machine Learning</a:t>
            </a:r>
            <a:r>
              <a:rPr lang="en-US" dirty="0" smtClean="0"/>
              <a:t>. </a:t>
            </a:r>
            <a:r>
              <a:rPr lang="en-US" i="1" dirty="0" smtClean="0"/>
              <a:t>Annual Review Of Computer Science</a:t>
            </a:r>
            <a:r>
              <a:rPr lang="en-US" dirty="0" smtClean="0"/>
              <a:t> (Vol. 4). http://doi.org/10.1145/242224.242229</a:t>
            </a:r>
            <a:endParaRPr lang="el-GR" dirty="0" smtClean="0"/>
          </a:p>
          <a:p>
            <a:r>
              <a:rPr lang="en-US" dirty="0" smtClean="0"/>
              <a:t>Nigam, K., Lafferty, J., &amp; </a:t>
            </a:r>
            <a:r>
              <a:rPr lang="en-US" dirty="0" err="1" smtClean="0"/>
              <a:t>Mccallum</a:t>
            </a:r>
            <a:r>
              <a:rPr lang="en-US" dirty="0" smtClean="0"/>
              <a:t>, A. (1999). Using Maximum Entropy for Text Classification. </a:t>
            </a:r>
            <a:r>
              <a:rPr lang="en-US" i="1" dirty="0" smtClean="0"/>
              <a:t>IJCAI-99 Workshop on Machine Learning for Information Filtering</a:t>
            </a:r>
            <a:r>
              <a:rPr lang="en-US" dirty="0" smtClean="0"/>
              <a:t>, 61–67. http://doi.org/10.1.1.63.2111</a:t>
            </a:r>
            <a:endParaRPr lang="el-GR" dirty="0" smtClean="0"/>
          </a:p>
          <a:p>
            <a:r>
              <a:rPr lang="en-US" dirty="0" err="1" smtClean="0"/>
              <a:t>Palubinskas</a:t>
            </a:r>
            <a:r>
              <a:rPr lang="en-US" dirty="0" smtClean="0"/>
              <a:t>, G., </a:t>
            </a:r>
            <a:r>
              <a:rPr lang="en-US" dirty="0" err="1" smtClean="0"/>
              <a:t>Descombes</a:t>
            </a:r>
            <a:r>
              <a:rPr lang="en-US" dirty="0" smtClean="0"/>
              <a:t>, X., &amp; </a:t>
            </a:r>
            <a:r>
              <a:rPr lang="en-US" dirty="0" err="1" smtClean="0"/>
              <a:t>Kruggel</a:t>
            </a:r>
            <a:r>
              <a:rPr lang="en-US" dirty="0" smtClean="0"/>
              <a:t>, F. (1998). An Unsupervised Clustering Method using the Entropy Minimization. In </a:t>
            </a:r>
            <a:r>
              <a:rPr lang="en-US" i="1" dirty="0" smtClean="0"/>
              <a:t>Proceedings. Fourteenth International Conference on Pattern Recognition</a:t>
            </a:r>
            <a:r>
              <a:rPr lang="en-US" dirty="0" smtClean="0"/>
              <a:t> (Vol. 2, pp. 1816–1818).</a:t>
            </a:r>
            <a:endParaRPr lang="el-GR" dirty="0" smtClean="0"/>
          </a:p>
          <a:p>
            <a:r>
              <a:rPr lang="en-US" dirty="0" smtClean="0"/>
              <a:t>Phillips, S. J., Anderson, R. P., &amp; </a:t>
            </a:r>
            <a:r>
              <a:rPr lang="en-US" dirty="0" err="1" smtClean="0"/>
              <a:t>Schapire</a:t>
            </a:r>
            <a:r>
              <a:rPr lang="en-US" dirty="0" smtClean="0"/>
              <a:t>, R. E. (2006). Maximum entropy modeling of species geographic distributions. </a:t>
            </a:r>
            <a:r>
              <a:rPr lang="en-US" i="1" dirty="0" smtClean="0"/>
              <a:t>Ecological </a:t>
            </a:r>
            <a:r>
              <a:rPr lang="en-US" i="1" dirty="0" err="1" smtClean="0"/>
              <a:t>Modelling</a:t>
            </a:r>
            <a:r>
              <a:rPr lang="en-US" dirty="0" smtClean="0"/>
              <a:t>, </a:t>
            </a:r>
            <a:r>
              <a:rPr lang="en-US" i="1" dirty="0" smtClean="0"/>
              <a:t>190</a:t>
            </a:r>
            <a:r>
              <a:rPr lang="en-US" dirty="0" smtClean="0"/>
              <a:t>(3–4), 231–259. http://doi.org/10.1016/j.ecolmodel.2005.03.026</a:t>
            </a:r>
            <a:endParaRPr lang="el-GR" dirty="0" smtClean="0"/>
          </a:p>
          <a:p>
            <a:r>
              <a:rPr lang="en-US" dirty="0" err="1" smtClean="0"/>
              <a:t>Pietra</a:t>
            </a:r>
            <a:r>
              <a:rPr lang="en-US" dirty="0" smtClean="0"/>
              <a:t>, S. D., </a:t>
            </a:r>
            <a:r>
              <a:rPr lang="en-US" dirty="0" err="1" smtClean="0"/>
              <a:t>Pietra</a:t>
            </a:r>
            <a:r>
              <a:rPr lang="en-US" dirty="0" smtClean="0"/>
              <a:t>, V. D., &amp; Lafferty, J. (1997). Inducing features of random fields. </a:t>
            </a:r>
            <a:r>
              <a:rPr lang="en-US" i="1" dirty="0" smtClean="0"/>
              <a:t>IEEE Transactions on Pattern Analysis and Machine Intelligence</a:t>
            </a:r>
            <a:r>
              <a:rPr lang="en-US" dirty="0" smtClean="0"/>
              <a:t>, </a:t>
            </a:r>
            <a:r>
              <a:rPr lang="en-US" i="1" dirty="0" smtClean="0"/>
              <a:t>19</a:t>
            </a:r>
            <a:r>
              <a:rPr lang="en-US" dirty="0" smtClean="0"/>
              <a:t>(4), 380–393. http://doi.org/10.1109/34.588021</a:t>
            </a:r>
            <a:endParaRPr lang="el-GR" dirty="0" smtClean="0"/>
          </a:p>
          <a:p>
            <a:r>
              <a:rPr lang="en-US" dirty="0" smtClean="0"/>
              <a:t>Principe, J. C. (2010). </a:t>
            </a:r>
            <a:r>
              <a:rPr lang="en-US" i="1" dirty="0" smtClean="0"/>
              <a:t>Information Theoretic Learning: </a:t>
            </a:r>
            <a:r>
              <a:rPr lang="en-US" i="1" dirty="0" err="1" smtClean="0"/>
              <a:t>Renyi’s</a:t>
            </a:r>
            <a:r>
              <a:rPr lang="en-US" i="1" dirty="0" smtClean="0"/>
              <a:t> Entropy and Kernel Perspectives</a:t>
            </a:r>
            <a:r>
              <a:rPr lang="en-US" dirty="0" smtClean="0"/>
              <a:t>. </a:t>
            </a:r>
            <a:r>
              <a:rPr lang="en-US" i="1" dirty="0" smtClean="0"/>
              <a:t>Xtemp01</a:t>
            </a:r>
            <a:r>
              <a:rPr lang="en-US" dirty="0" smtClean="0"/>
              <a:t>. http://doi.org/10.1007/978-1-4419-1570-2</a:t>
            </a:r>
            <a:endParaRPr lang="el-GR" dirty="0" smtClean="0"/>
          </a:p>
          <a:p>
            <a:r>
              <a:rPr lang="en-US" dirty="0" err="1" smtClean="0"/>
              <a:t>Sahoo</a:t>
            </a:r>
            <a:r>
              <a:rPr lang="en-US" dirty="0" smtClean="0"/>
              <a:t>, P., Wilkins, C., &amp; Yeager, J. (1997). Threshold selection using </a:t>
            </a:r>
            <a:r>
              <a:rPr lang="en-US" dirty="0" err="1" smtClean="0"/>
              <a:t>Renyi’s</a:t>
            </a:r>
            <a:r>
              <a:rPr lang="en-US" dirty="0" smtClean="0"/>
              <a:t> entropy. </a:t>
            </a:r>
            <a:r>
              <a:rPr lang="en-US" i="1" dirty="0" smtClean="0"/>
              <a:t>Pattern Recognition</a:t>
            </a:r>
            <a:r>
              <a:rPr lang="en-US" dirty="0" smtClean="0"/>
              <a:t>, </a:t>
            </a:r>
            <a:r>
              <a:rPr lang="en-US" i="1" dirty="0" smtClean="0"/>
              <a:t>30</a:t>
            </a:r>
            <a:r>
              <a:rPr lang="en-US" dirty="0" smtClean="0"/>
              <a:t>(1), 71–84. http://doi.org/10.1016/S0031-3203(96)00065-9</a:t>
            </a:r>
            <a:endParaRPr lang="el-GR" dirty="0" smtClean="0"/>
          </a:p>
          <a:p>
            <a:r>
              <a:rPr lang="en-US" dirty="0" err="1" smtClean="0"/>
              <a:t>Sergios</a:t>
            </a:r>
            <a:r>
              <a:rPr lang="en-US" dirty="0" smtClean="0"/>
              <a:t> </a:t>
            </a:r>
            <a:r>
              <a:rPr lang="en-US" dirty="0" err="1" smtClean="0"/>
              <a:t>Theodoridis</a:t>
            </a:r>
            <a:r>
              <a:rPr lang="en-US" dirty="0" smtClean="0"/>
              <a:t>, </a:t>
            </a:r>
            <a:r>
              <a:rPr lang="en-US" dirty="0" err="1" smtClean="0"/>
              <a:t>Konstantinos</a:t>
            </a:r>
            <a:r>
              <a:rPr lang="en-US" dirty="0" smtClean="0"/>
              <a:t> </a:t>
            </a:r>
            <a:r>
              <a:rPr lang="en-US" dirty="0" err="1" smtClean="0"/>
              <a:t>Koutroumbas</a:t>
            </a:r>
            <a:r>
              <a:rPr lang="en-US" dirty="0" smtClean="0"/>
              <a:t> Pattern recognition  2003. (</a:t>
            </a:r>
            <a:r>
              <a:rPr lang="en-US" dirty="0" err="1" smtClean="0"/>
              <a:t>n.d</a:t>
            </a:r>
            <a:r>
              <a:rPr lang="en-US" dirty="0" smtClean="0"/>
              <a:t>.).</a:t>
            </a:r>
            <a:endParaRPr lang="el-GR" dirty="0" smtClean="0"/>
          </a:p>
          <a:p>
            <a:r>
              <a:rPr lang="en-US" dirty="0" smtClean="0"/>
              <a:t>Shannon, C. E. (1948). A Mathematical Theory of Communication. </a:t>
            </a:r>
            <a:r>
              <a:rPr lang="en-US" i="1" dirty="0" smtClean="0"/>
              <a:t>Bell System Technical Journal</a:t>
            </a:r>
            <a:r>
              <a:rPr lang="en-US" dirty="0" smtClean="0"/>
              <a:t>, </a:t>
            </a:r>
            <a:r>
              <a:rPr lang="en-US" i="1" dirty="0" smtClean="0"/>
              <a:t>27</a:t>
            </a:r>
            <a:r>
              <a:rPr lang="en-US" dirty="0" smtClean="0"/>
              <a:t>(3), 379–423. http://doi.org/10.1002/j.1538-7305.1948.tb01338.x</a:t>
            </a:r>
            <a:endParaRPr lang="el-GR" dirty="0" smtClean="0"/>
          </a:p>
          <a:p>
            <a:r>
              <a:rPr lang="en-US" dirty="0" smtClean="0"/>
              <a:t>Silva, L. M., S, J. M. De, &amp; </a:t>
            </a:r>
            <a:r>
              <a:rPr lang="en-US" dirty="0" err="1" smtClean="0"/>
              <a:t>Alexandre</a:t>
            </a:r>
            <a:r>
              <a:rPr lang="en-US" dirty="0" smtClean="0"/>
              <a:t>, L. A. (2004). Neural Network Classification using Shannon ’ s Entropy.</a:t>
            </a:r>
            <a:endParaRPr lang="el-GR" dirty="0" smtClean="0"/>
          </a:p>
          <a:p>
            <a:r>
              <a:rPr lang="en-US" dirty="0" smtClean="0"/>
              <a:t>Tabor, J., &amp; </a:t>
            </a:r>
            <a:r>
              <a:rPr lang="en-US" dirty="0" err="1" smtClean="0"/>
              <a:t>Spurek</a:t>
            </a:r>
            <a:r>
              <a:rPr lang="en-US" dirty="0" smtClean="0"/>
              <a:t>, P. (</a:t>
            </a:r>
            <a:r>
              <a:rPr lang="en-US" dirty="0" err="1" smtClean="0"/>
              <a:t>n.d</a:t>
            </a:r>
            <a:r>
              <a:rPr lang="en-US" dirty="0" smtClean="0"/>
              <a:t>.). Cross-Entropy Clustering. http://doi.org/10.1016/j.patcog.2014.03.006</a:t>
            </a:r>
            <a:endParaRPr lang="el-GR" dirty="0" smtClean="0"/>
          </a:p>
          <a:p>
            <a:endParaRPr lang="el-G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Bibliography</a:t>
            </a:r>
            <a:endParaRPr lang="el-GR" dirty="0"/>
          </a:p>
        </p:txBody>
      </p:sp>
      <p:sp>
        <p:nvSpPr>
          <p:cNvPr id="3" name="Content Placeholder 2"/>
          <p:cNvSpPr>
            <a:spLocks noGrp="1"/>
          </p:cNvSpPr>
          <p:nvPr>
            <p:ph idx="1"/>
          </p:nvPr>
        </p:nvSpPr>
        <p:spPr>
          <a:xfrm>
            <a:off x="457200" y="1142984"/>
            <a:ext cx="8229600" cy="5311824"/>
          </a:xfrm>
        </p:spPr>
        <p:txBody>
          <a:bodyPr>
            <a:noAutofit/>
          </a:bodyPr>
          <a:lstStyle/>
          <a:p>
            <a:r>
              <a:rPr lang="en-US" sz="1000" dirty="0" smtClean="0"/>
              <a:t>Becker, S. (1991). Unsupervised Learning Procedures for Neural Networks. </a:t>
            </a:r>
            <a:r>
              <a:rPr lang="en-US" sz="1000" i="1" dirty="0" smtClean="0"/>
              <a:t>Journal of Neural Systems</a:t>
            </a:r>
            <a:r>
              <a:rPr lang="en-US" sz="1000" dirty="0" smtClean="0"/>
              <a:t>, </a:t>
            </a:r>
            <a:r>
              <a:rPr lang="en-US" sz="1000" i="1" dirty="0" smtClean="0"/>
              <a:t>2</a:t>
            </a:r>
            <a:r>
              <a:rPr lang="en-US" sz="1000" dirty="0" smtClean="0"/>
              <a:t>(1 &amp; 2), 17–33. http://doi.org/10.1017/CBO9781107415324.004</a:t>
            </a:r>
            <a:endParaRPr lang="el-GR" sz="1000" dirty="0" smtClean="0"/>
          </a:p>
          <a:p>
            <a:r>
              <a:rPr lang="en-US" sz="1000" dirty="0" smtClean="0"/>
              <a:t>Berger, A. L., </a:t>
            </a:r>
            <a:r>
              <a:rPr lang="en-US" sz="1000" dirty="0" err="1" smtClean="0"/>
              <a:t>Pietra</a:t>
            </a:r>
            <a:r>
              <a:rPr lang="en-US" sz="1000" dirty="0" smtClean="0"/>
              <a:t>, V. J. D., &amp; </a:t>
            </a:r>
            <a:r>
              <a:rPr lang="en-US" sz="1000" dirty="0" err="1" smtClean="0"/>
              <a:t>Pietra</a:t>
            </a:r>
            <a:r>
              <a:rPr lang="en-US" sz="1000" dirty="0" smtClean="0"/>
              <a:t>, S. a. D. (1996). A maximum entropy approach to natural language processing. </a:t>
            </a:r>
            <a:r>
              <a:rPr lang="en-US" sz="1000" i="1" dirty="0" smtClean="0"/>
              <a:t>Computational Linguistics</a:t>
            </a:r>
            <a:r>
              <a:rPr lang="en-US" sz="1000" dirty="0" smtClean="0"/>
              <a:t>, </a:t>
            </a:r>
            <a:r>
              <a:rPr lang="en-US" sz="1000" i="1" dirty="0" smtClean="0"/>
              <a:t>22</a:t>
            </a:r>
            <a:r>
              <a:rPr lang="en-US" sz="1000" dirty="0" smtClean="0"/>
              <a:t>(1), 39–71. http://doi.org/10.3115/1075812.1075844</a:t>
            </a:r>
            <a:endParaRPr lang="el-GR" sz="1000" dirty="0" smtClean="0"/>
          </a:p>
          <a:p>
            <a:r>
              <a:rPr lang="en-US" sz="1000" dirty="0" smtClean="0"/>
              <a:t>Cover, T. M., &amp; Thomas, J. A. (2005). </a:t>
            </a:r>
            <a:r>
              <a:rPr lang="en-US" sz="1000" i="1" dirty="0" smtClean="0"/>
              <a:t>Elements of Information Theory</a:t>
            </a:r>
            <a:r>
              <a:rPr lang="en-US" sz="1000" dirty="0" smtClean="0"/>
              <a:t>. </a:t>
            </a:r>
            <a:r>
              <a:rPr lang="en-US" sz="1000" i="1" dirty="0" smtClean="0"/>
              <a:t>Elements of Information Theory</a:t>
            </a:r>
            <a:r>
              <a:rPr lang="en-US" sz="1000" dirty="0" smtClean="0"/>
              <a:t>. http://doi.org/10.1002/047174882X</a:t>
            </a:r>
            <a:endParaRPr lang="el-GR" sz="1000" dirty="0" smtClean="0"/>
          </a:p>
          <a:p>
            <a:r>
              <a:rPr lang="en-US" sz="1000" dirty="0" err="1" smtClean="0"/>
              <a:t>Csiszár</a:t>
            </a:r>
            <a:r>
              <a:rPr lang="en-US" sz="1000" dirty="0" smtClean="0"/>
              <a:t>, I. (1996). </a:t>
            </a:r>
            <a:r>
              <a:rPr lang="en-US" sz="1000" dirty="0" err="1" smtClean="0"/>
              <a:t>Maxent</a:t>
            </a:r>
            <a:r>
              <a:rPr lang="en-US" sz="1000" dirty="0" smtClean="0"/>
              <a:t>, Mathematics, and Information Theory. In K. M. Hanson &amp; R. N. Silver (Eds.), </a:t>
            </a:r>
            <a:r>
              <a:rPr lang="en-US" sz="1000" i="1" dirty="0" smtClean="0"/>
              <a:t>Maximum Entropy and Bayesian Methods: Santa Fe, New Mexico, U.S.A., 1995 Proceedings of the Fifteenth International Workshop on Maximum Entropy and Bayesian Methods</a:t>
            </a:r>
            <a:r>
              <a:rPr lang="en-US" sz="1000" dirty="0" smtClean="0"/>
              <a:t> (pp. 35–50). Dordrecht: Springer Netherlands. http://doi.org/10.1007/978-94-011-5430-7_5</a:t>
            </a:r>
            <a:endParaRPr lang="el-GR" sz="1000" dirty="0" smtClean="0"/>
          </a:p>
          <a:p>
            <a:r>
              <a:rPr lang="en-US" sz="1000" dirty="0" err="1" smtClean="0"/>
              <a:t>Erdogmus</a:t>
            </a:r>
            <a:r>
              <a:rPr lang="en-US" sz="1000" dirty="0" smtClean="0"/>
              <a:t>, D., &amp; Principe, J. C. (</a:t>
            </a:r>
            <a:r>
              <a:rPr lang="en-US" sz="1000" dirty="0" err="1" smtClean="0"/>
              <a:t>n.d</a:t>
            </a:r>
            <a:r>
              <a:rPr lang="en-US" sz="1000" dirty="0" smtClean="0"/>
              <a:t>.). in Adaptive System Training Using Higher Order Statistics. </a:t>
            </a:r>
            <a:r>
              <a:rPr lang="en-US" sz="1000" i="1" dirty="0" smtClean="0"/>
              <a:t>Computer Engineering</a:t>
            </a:r>
            <a:r>
              <a:rPr lang="en-US" sz="1000" dirty="0" smtClean="0"/>
              <a:t>, 75–80.</a:t>
            </a:r>
            <a:endParaRPr lang="el-GR" sz="1000" dirty="0" smtClean="0"/>
          </a:p>
          <a:p>
            <a:r>
              <a:rPr lang="en-US" sz="1000" dirty="0" err="1" smtClean="0"/>
              <a:t>Haykin</a:t>
            </a:r>
            <a:r>
              <a:rPr lang="en-US" sz="1000" dirty="0" smtClean="0"/>
              <a:t>, S. (2008). </a:t>
            </a:r>
            <a:r>
              <a:rPr lang="en-US" sz="1000" i="1" dirty="0" smtClean="0"/>
              <a:t>Neural Networks and Learning Machines</a:t>
            </a:r>
            <a:r>
              <a:rPr lang="en-US" sz="1000" dirty="0" smtClean="0"/>
              <a:t>. </a:t>
            </a:r>
            <a:r>
              <a:rPr lang="en-US" sz="1000" i="1" dirty="0" smtClean="0"/>
              <a:t>Pearson Prentice Hall New Jersey USA 936 </a:t>
            </a:r>
            <a:r>
              <a:rPr lang="en-US" sz="1000" i="1" dirty="0" err="1" smtClean="0"/>
              <a:t>pLinks</a:t>
            </a:r>
            <a:r>
              <a:rPr lang="en-US" sz="1000" dirty="0" smtClean="0"/>
              <a:t> (Vol. 3). http://doi.org/978-0131471399</a:t>
            </a:r>
            <a:endParaRPr lang="el-GR" sz="1000" dirty="0" smtClean="0"/>
          </a:p>
          <a:p>
            <a:r>
              <a:rPr lang="en-US" sz="1000" dirty="0" err="1" smtClean="0"/>
              <a:t>Haykin</a:t>
            </a:r>
            <a:r>
              <a:rPr lang="en-US" sz="1000" dirty="0" smtClean="0"/>
              <a:t>, S. S. (2009). </a:t>
            </a:r>
            <a:r>
              <a:rPr lang="en-US" sz="1000" i="1" dirty="0" smtClean="0"/>
              <a:t>Neural networks and learning machines, 3rd Edition</a:t>
            </a:r>
            <a:r>
              <a:rPr lang="en-US" sz="1000" dirty="0" smtClean="0"/>
              <a:t>. http://doi.org/10987654321</a:t>
            </a:r>
            <a:endParaRPr lang="el-GR" sz="1000" dirty="0" smtClean="0"/>
          </a:p>
          <a:p>
            <a:r>
              <a:rPr lang="en-US" sz="1000" dirty="0" err="1" smtClean="0"/>
              <a:t>Hu</a:t>
            </a:r>
            <a:r>
              <a:rPr lang="en-US" sz="1000" dirty="0" smtClean="0"/>
              <a:t>, B. (</a:t>
            </a:r>
            <a:r>
              <a:rPr lang="en-US" sz="1000" dirty="0" err="1" smtClean="0"/>
              <a:t>n.d</a:t>
            </a:r>
            <a:r>
              <a:rPr lang="en-US" sz="1000" dirty="0" smtClean="0"/>
              <a:t>.). Information Theory and its Relation to Machine Learning.</a:t>
            </a:r>
            <a:endParaRPr lang="el-GR" sz="1000" dirty="0" smtClean="0"/>
          </a:p>
          <a:p>
            <a:r>
              <a:rPr lang="en-US" sz="1000" dirty="0" err="1" smtClean="0"/>
              <a:t>Hu</a:t>
            </a:r>
            <a:r>
              <a:rPr lang="en-US" sz="1000" dirty="0" smtClean="0"/>
              <a:t>, B.-G., He, R., &amp; Yuan, X. (2011). Information-Theoretic Measures for Objective Evaluation of Classifications. </a:t>
            </a:r>
            <a:r>
              <a:rPr lang="en-US" sz="1000" i="1" dirty="0" err="1" smtClean="0"/>
              <a:t>Acta</a:t>
            </a:r>
            <a:r>
              <a:rPr lang="en-US" sz="1000" i="1" dirty="0" smtClean="0"/>
              <a:t> </a:t>
            </a:r>
            <a:r>
              <a:rPr lang="en-US" sz="1000" i="1" dirty="0" err="1" smtClean="0"/>
              <a:t>Automatica</a:t>
            </a:r>
            <a:r>
              <a:rPr lang="en-US" sz="1000" i="1" dirty="0" smtClean="0"/>
              <a:t> </a:t>
            </a:r>
            <a:r>
              <a:rPr lang="en-US" sz="1000" i="1" dirty="0" err="1" smtClean="0"/>
              <a:t>Sinica</a:t>
            </a:r>
            <a:r>
              <a:rPr lang="en-US" sz="1000" dirty="0" smtClean="0"/>
              <a:t>, </a:t>
            </a:r>
            <a:r>
              <a:rPr lang="en-US" sz="1000" i="1" dirty="0" smtClean="0"/>
              <a:t>38</a:t>
            </a:r>
            <a:r>
              <a:rPr lang="en-US" sz="1000" dirty="0" smtClean="0"/>
              <a:t>(7), 25. http://doi.org/10.1016/S1874-1029(11)60289-9</a:t>
            </a:r>
            <a:endParaRPr lang="el-GR" sz="1000" dirty="0" smtClean="0"/>
          </a:p>
          <a:p>
            <a:r>
              <a:rPr lang="en-US" sz="1000" dirty="0" err="1" smtClean="0"/>
              <a:t>Jaynes</a:t>
            </a:r>
            <a:r>
              <a:rPr lang="en-US" sz="1000" dirty="0" smtClean="0"/>
              <a:t>, E. T. (1957). Information Theory and Statistical Mechanics. </a:t>
            </a:r>
            <a:r>
              <a:rPr lang="en-US" sz="1000" i="1" dirty="0" smtClean="0"/>
              <a:t>The Physical Review</a:t>
            </a:r>
            <a:r>
              <a:rPr lang="en-US" sz="1000" dirty="0" smtClean="0"/>
              <a:t>. http://doi.org/10.1103/PhysRev.106.620</a:t>
            </a:r>
            <a:endParaRPr lang="el-GR" sz="1000" dirty="0" smtClean="0"/>
          </a:p>
          <a:p>
            <a:r>
              <a:rPr lang="en-US" sz="1000" dirty="0" err="1" smtClean="0"/>
              <a:t>Jenssen</a:t>
            </a:r>
            <a:r>
              <a:rPr lang="en-US" sz="1000" dirty="0" smtClean="0"/>
              <a:t>, R., Ii, K. E. H., </a:t>
            </a:r>
            <a:r>
              <a:rPr lang="en-US" sz="1000" dirty="0" err="1" smtClean="0"/>
              <a:t>Erdogmus</a:t>
            </a:r>
            <a:r>
              <a:rPr lang="en-US" sz="1000" dirty="0" smtClean="0"/>
              <a:t>, D., Principe, J. C., &amp; </a:t>
            </a:r>
            <a:r>
              <a:rPr lang="en-US" sz="1000" dirty="0" err="1" smtClean="0"/>
              <a:t>Eltoft</a:t>
            </a:r>
            <a:r>
              <a:rPr lang="en-US" sz="1000" dirty="0" smtClean="0"/>
              <a:t>, T. (</a:t>
            </a:r>
            <a:r>
              <a:rPr lang="en-US" sz="1000" dirty="0" err="1" smtClean="0"/>
              <a:t>n.d</a:t>
            </a:r>
            <a:r>
              <a:rPr lang="en-US" sz="1000" dirty="0" smtClean="0"/>
              <a:t>.). Clustering using </a:t>
            </a:r>
            <a:r>
              <a:rPr lang="en-US" sz="1000" dirty="0" err="1" smtClean="0"/>
              <a:t>Renyi</a:t>
            </a:r>
            <a:r>
              <a:rPr lang="en-US" sz="1000" dirty="0" smtClean="0"/>
              <a:t> ’ s Entropy.</a:t>
            </a:r>
            <a:endParaRPr lang="el-GR" sz="1000" dirty="0" smtClean="0"/>
          </a:p>
          <a:p>
            <a:r>
              <a:rPr lang="en-US" sz="1000" dirty="0" err="1" smtClean="0"/>
              <a:t>Kroese</a:t>
            </a:r>
            <a:r>
              <a:rPr lang="en-US" sz="1000" dirty="0" smtClean="0"/>
              <a:t>, D. P., Rubinstein, R. Y., &amp; </a:t>
            </a:r>
            <a:r>
              <a:rPr lang="en-US" sz="1000" dirty="0" err="1" smtClean="0"/>
              <a:t>Taimre</a:t>
            </a:r>
            <a:r>
              <a:rPr lang="en-US" sz="1000" dirty="0" smtClean="0"/>
              <a:t>, T. (2007). Application of the cross-entropy method to clustering and vector quantization. </a:t>
            </a:r>
            <a:r>
              <a:rPr lang="en-US" sz="1000" i="1" dirty="0" smtClean="0"/>
              <a:t>Journal of Global Optimization</a:t>
            </a:r>
            <a:r>
              <a:rPr lang="en-US" sz="1000" dirty="0" smtClean="0"/>
              <a:t>, </a:t>
            </a:r>
            <a:r>
              <a:rPr lang="en-US" sz="1000" i="1" dirty="0" smtClean="0"/>
              <a:t>37</a:t>
            </a:r>
            <a:r>
              <a:rPr lang="en-US" sz="1000" dirty="0" smtClean="0"/>
              <a:t>(1), 137–157. http://doi.org/10.1007/s10898-006-9041-0</a:t>
            </a:r>
            <a:endParaRPr lang="el-GR" sz="1000" dirty="0" smtClean="0"/>
          </a:p>
          <a:p>
            <a:r>
              <a:rPr lang="en-US" sz="1000" dirty="0" smtClean="0"/>
              <a:t>Li, H., Zhang, K., &amp; Jiang, T. (2004). Minimum entropy clustering and applications to gene expression analysis. </a:t>
            </a:r>
            <a:r>
              <a:rPr lang="en-US" sz="1000" i="1" dirty="0" smtClean="0"/>
              <a:t>Proceedings / IEEE Computational Systems Bioinformatics Conference, CSB. IEEE Computational Systems Bioinformatics Conference</a:t>
            </a:r>
            <a:r>
              <a:rPr lang="en-US" sz="1000" dirty="0" smtClean="0"/>
              <a:t>, 142–151. http://doi.org/10.1109/CSB.2004.1332427</a:t>
            </a:r>
            <a:endParaRPr lang="el-GR" sz="1000" dirty="0" smtClean="0"/>
          </a:p>
          <a:p>
            <a:r>
              <a:rPr lang="en-US" sz="1000" dirty="0" smtClean="0"/>
              <a:t>://doi.org/10.1109/34.588021</a:t>
            </a:r>
            <a:endParaRPr lang="el-GR" sz="1000"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Bibliography</a:t>
            </a:r>
            <a:endParaRPr lang="el-GR" dirty="0"/>
          </a:p>
        </p:txBody>
      </p:sp>
      <p:sp>
        <p:nvSpPr>
          <p:cNvPr id="3" name="Content Placeholder 2"/>
          <p:cNvSpPr>
            <a:spLocks noGrp="1"/>
          </p:cNvSpPr>
          <p:nvPr>
            <p:ph idx="1"/>
          </p:nvPr>
        </p:nvSpPr>
        <p:spPr>
          <a:xfrm>
            <a:off x="457200" y="1142984"/>
            <a:ext cx="8229600" cy="5311824"/>
          </a:xfrm>
        </p:spPr>
        <p:txBody>
          <a:bodyPr>
            <a:normAutofit fontScale="40000" lnSpcReduction="20000"/>
          </a:bodyPr>
          <a:lstStyle/>
          <a:p>
            <a:r>
              <a:rPr lang="en-US" sz="3200" dirty="0" smtClean="0"/>
              <a:t>Li, T., &amp; </a:t>
            </a:r>
            <a:r>
              <a:rPr lang="en-US" sz="3200" dirty="0" err="1" smtClean="0"/>
              <a:t>Ogihara</a:t>
            </a:r>
            <a:r>
              <a:rPr lang="en-US" sz="3200" dirty="0" smtClean="0"/>
              <a:t>, M. (2004). Entropy-Based Criterion in Categorical Clustering.</a:t>
            </a:r>
            <a:endParaRPr lang="el-GR" sz="3200" dirty="0" smtClean="0"/>
          </a:p>
          <a:p>
            <a:r>
              <a:rPr lang="en-US" sz="3200" dirty="0" err="1" smtClean="0"/>
              <a:t>Linsker</a:t>
            </a:r>
            <a:r>
              <a:rPr lang="en-US" sz="3200" dirty="0" smtClean="0"/>
              <a:t>, R. (1988). Self-Organization in a Perceptual Network. </a:t>
            </a:r>
            <a:r>
              <a:rPr lang="en-US" sz="3200" i="1" dirty="0" smtClean="0"/>
              <a:t>Computer</a:t>
            </a:r>
            <a:r>
              <a:rPr lang="en-US" sz="3200" dirty="0" smtClean="0"/>
              <a:t>, </a:t>
            </a:r>
            <a:r>
              <a:rPr lang="en-US" sz="3200" i="1" dirty="0" smtClean="0"/>
              <a:t>21</a:t>
            </a:r>
            <a:r>
              <a:rPr lang="en-US" sz="3200" dirty="0" smtClean="0"/>
              <a:t>(3), 105–117. http://doi.org/10.1109/2.36</a:t>
            </a:r>
            <a:endParaRPr lang="el-GR" sz="3200" dirty="0" smtClean="0"/>
          </a:p>
          <a:p>
            <a:r>
              <a:rPr lang="en-US" sz="3200" dirty="0" err="1" smtClean="0"/>
              <a:t>Małyszko</a:t>
            </a:r>
            <a:r>
              <a:rPr lang="en-US" sz="3200" dirty="0" smtClean="0"/>
              <a:t>, D., &amp; </a:t>
            </a:r>
            <a:r>
              <a:rPr lang="en-US" sz="3200" dirty="0" err="1" smtClean="0"/>
              <a:t>Stepaniuk</a:t>
            </a:r>
            <a:r>
              <a:rPr lang="en-US" sz="3200" dirty="0" smtClean="0"/>
              <a:t>, J. (2008). Standard and Fuzzy Rough Entropy Clustering Algorithms in Image Segmentation. In C.-C. Chan, J. W. </a:t>
            </a:r>
            <a:r>
              <a:rPr lang="en-US" sz="3200" dirty="0" err="1" smtClean="0"/>
              <a:t>Grzymala-Busse</a:t>
            </a:r>
            <a:r>
              <a:rPr lang="en-US" sz="3200" dirty="0" smtClean="0"/>
              <a:t>, &amp; W. P. </a:t>
            </a:r>
            <a:r>
              <a:rPr lang="en-US" sz="3200" dirty="0" err="1" smtClean="0"/>
              <a:t>Ziarko</a:t>
            </a:r>
            <a:r>
              <a:rPr lang="en-US" sz="3200" dirty="0" smtClean="0"/>
              <a:t> (Eds.), </a:t>
            </a:r>
            <a:r>
              <a:rPr lang="en-US" sz="3200" i="1" dirty="0" smtClean="0"/>
              <a:t>Rough Sets and Current Trends in Computing: 6th International Conference, RSCTC 2008 Akron, OH, USA, October 23-25, 2008 Proceedings</a:t>
            </a:r>
            <a:r>
              <a:rPr lang="en-US" sz="3200" dirty="0" smtClean="0"/>
              <a:t> (pp. 409–418). Berlin, Heidelberg: Springer Berlin Heidelberg. http://doi.org/10.1007/978-3-540-88425-5_42</a:t>
            </a:r>
            <a:endParaRPr lang="el-GR" sz="3200" dirty="0" smtClean="0"/>
          </a:p>
          <a:p>
            <a:r>
              <a:rPr lang="en-US" sz="3200" dirty="0" smtClean="0"/>
              <a:t>Mitchell, T. M. (1997). </a:t>
            </a:r>
            <a:r>
              <a:rPr lang="en-US" sz="3200" i="1" dirty="0" smtClean="0"/>
              <a:t>Machine Learning</a:t>
            </a:r>
            <a:r>
              <a:rPr lang="en-US" sz="3200" dirty="0" smtClean="0"/>
              <a:t>. </a:t>
            </a:r>
            <a:r>
              <a:rPr lang="en-US" sz="3200" i="1" dirty="0" smtClean="0"/>
              <a:t>Annual Review Of Computer Science</a:t>
            </a:r>
            <a:r>
              <a:rPr lang="en-US" sz="3200" dirty="0" smtClean="0"/>
              <a:t> (Vol. 4). http://doi.org/10.1145/242224.242229</a:t>
            </a:r>
            <a:endParaRPr lang="el-GR" sz="3200" dirty="0" smtClean="0"/>
          </a:p>
          <a:p>
            <a:r>
              <a:rPr lang="en-US" sz="3200" dirty="0" smtClean="0"/>
              <a:t>Nigam, K., Lafferty, J., &amp; </a:t>
            </a:r>
            <a:r>
              <a:rPr lang="en-US" sz="3200" dirty="0" err="1" smtClean="0"/>
              <a:t>Mccallum</a:t>
            </a:r>
            <a:r>
              <a:rPr lang="en-US" sz="3200" dirty="0" smtClean="0"/>
              <a:t>, A. (1999). Using Maximum Entropy for Text Classification. </a:t>
            </a:r>
            <a:r>
              <a:rPr lang="en-US" sz="3200" i="1" dirty="0" smtClean="0"/>
              <a:t>IJCAI-99 Workshop on Machine Learning for Information Filtering</a:t>
            </a:r>
            <a:r>
              <a:rPr lang="en-US" sz="3200" dirty="0" smtClean="0"/>
              <a:t>, 61–67. http://doi.org/10.1.1.63.2111</a:t>
            </a:r>
            <a:endParaRPr lang="el-GR" sz="3200" dirty="0" smtClean="0"/>
          </a:p>
          <a:p>
            <a:r>
              <a:rPr lang="en-US" sz="3200" dirty="0" err="1" smtClean="0"/>
              <a:t>Palubinskas</a:t>
            </a:r>
            <a:r>
              <a:rPr lang="en-US" sz="3200" dirty="0" smtClean="0"/>
              <a:t>, G., </a:t>
            </a:r>
            <a:r>
              <a:rPr lang="en-US" sz="3200" dirty="0" err="1" smtClean="0"/>
              <a:t>Descombes</a:t>
            </a:r>
            <a:r>
              <a:rPr lang="en-US" sz="3200" dirty="0" smtClean="0"/>
              <a:t>, X., &amp; </a:t>
            </a:r>
            <a:r>
              <a:rPr lang="en-US" sz="3200" dirty="0" err="1" smtClean="0"/>
              <a:t>Kruggel</a:t>
            </a:r>
            <a:r>
              <a:rPr lang="en-US" sz="3200" dirty="0" smtClean="0"/>
              <a:t>, F. (1998). An Unsupervised Clustering Method using the Entropy Minimization. In </a:t>
            </a:r>
            <a:r>
              <a:rPr lang="en-US" sz="3200" i="1" dirty="0" smtClean="0"/>
              <a:t>Proceedings. Fourteenth International Conference on Pattern Recognition</a:t>
            </a:r>
            <a:r>
              <a:rPr lang="en-US" sz="3200" dirty="0" smtClean="0"/>
              <a:t> (Vol. 2, pp. 1816–1818).</a:t>
            </a:r>
            <a:endParaRPr lang="el-GR" sz="3200" dirty="0" smtClean="0"/>
          </a:p>
          <a:p>
            <a:r>
              <a:rPr lang="en-US" sz="3200" dirty="0" smtClean="0"/>
              <a:t>Phillips, S. J., Anderson, R. P., &amp; </a:t>
            </a:r>
            <a:r>
              <a:rPr lang="en-US" sz="3200" dirty="0" err="1" smtClean="0"/>
              <a:t>Schapire</a:t>
            </a:r>
            <a:r>
              <a:rPr lang="en-US" sz="3200" dirty="0" smtClean="0"/>
              <a:t>, R. E. (2006). Maximum entropy modeling of species geographic distributions. </a:t>
            </a:r>
            <a:r>
              <a:rPr lang="en-US" sz="3200" i="1" dirty="0" smtClean="0"/>
              <a:t>Ecological </a:t>
            </a:r>
            <a:r>
              <a:rPr lang="en-US" sz="3200" i="1" dirty="0" err="1" smtClean="0"/>
              <a:t>Modelling</a:t>
            </a:r>
            <a:r>
              <a:rPr lang="en-US" sz="3200" dirty="0" smtClean="0"/>
              <a:t>, </a:t>
            </a:r>
            <a:r>
              <a:rPr lang="en-US" sz="3200" i="1" dirty="0" smtClean="0"/>
              <a:t>190</a:t>
            </a:r>
            <a:r>
              <a:rPr lang="en-US" sz="3200" dirty="0" smtClean="0"/>
              <a:t>(3–4), 231–259. http://doi.org/10.1016/j.ecolmodel.2005.03.026</a:t>
            </a:r>
            <a:endParaRPr lang="el-GR" sz="3200" dirty="0" smtClean="0"/>
          </a:p>
          <a:p>
            <a:r>
              <a:rPr lang="en-US" sz="3200" dirty="0" err="1" smtClean="0"/>
              <a:t>Pietra</a:t>
            </a:r>
            <a:r>
              <a:rPr lang="en-US" sz="3200" dirty="0" smtClean="0"/>
              <a:t>, S. D., </a:t>
            </a:r>
            <a:r>
              <a:rPr lang="en-US" sz="3200" dirty="0" err="1" smtClean="0"/>
              <a:t>Pietra</a:t>
            </a:r>
            <a:r>
              <a:rPr lang="en-US" sz="3200" dirty="0" smtClean="0"/>
              <a:t>, V. D., &amp; Lafferty, J. (1997). Inducing features of random fields. </a:t>
            </a:r>
            <a:r>
              <a:rPr lang="en-US" sz="3200" i="1" dirty="0" smtClean="0"/>
              <a:t>IEEE Transactions on Pattern Analysis and Machine Intelligence</a:t>
            </a:r>
            <a:r>
              <a:rPr lang="en-US" sz="3200" dirty="0" smtClean="0"/>
              <a:t>, </a:t>
            </a:r>
            <a:r>
              <a:rPr lang="en-US" sz="3200" i="1" dirty="0" smtClean="0"/>
              <a:t>19</a:t>
            </a:r>
            <a:r>
              <a:rPr lang="en-US" sz="3200" dirty="0" smtClean="0"/>
              <a:t>(4), 380–393. </a:t>
            </a:r>
            <a:r>
              <a:rPr lang="en-US" sz="3200" dirty="0" err="1" smtClean="0"/>
              <a:t>http</a:t>
            </a:r>
            <a:r>
              <a:rPr lang="en-US" dirty="0" err="1" smtClean="0"/>
              <a:t>Principe</a:t>
            </a:r>
            <a:r>
              <a:rPr lang="en-US" dirty="0" smtClean="0"/>
              <a:t>, J. C. (2010). </a:t>
            </a:r>
            <a:r>
              <a:rPr lang="en-US" i="1" dirty="0" smtClean="0"/>
              <a:t>Information Theoretic Learning: </a:t>
            </a:r>
            <a:r>
              <a:rPr lang="en-US" i="1" dirty="0" err="1" smtClean="0"/>
              <a:t>Renyi’s</a:t>
            </a:r>
            <a:r>
              <a:rPr lang="en-US" i="1" dirty="0" smtClean="0"/>
              <a:t> Entropy and Kernel Perspectives</a:t>
            </a:r>
            <a:r>
              <a:rPr lang="en-US" dirty="0" smtClean="0"/>
              <a:t>. </a:t>
            </a:r>
            <a:r>
              <a:rPr lang="en-US" i="1" dirty="0" smtClean="0"/>
              <a:t>Xtemp01</a:t>
            </a:r>
            <a:r>
              <a:rPr lang="en-US" dirty="0" smtClean="0"/>
              <a:t>. http://doi.org/10.1007/978-1-4419-1570-2</a:t>
            </a:r>
            <a:endParaRPr lang="el-GR" dirty="0" smtClean="0"/>
          </a:p>
          <a:p>
            <a:r>
              <a:rPr lang="en-US" dirty="0" err="1" smtClean="0"/>
              <a:t>Sahoo</a:t>
            </a:r>
            <a:r>
              <a:rPr lang="en-US" dirty="0" smtClean="0"/>
              <a:t>, P., Wilkins, C., &amp; Yeager, J. (1997). Threshold selection using </a:t>
            </a:r>
            <a:r>
              <a:rPr lang="en-US" dirty="0" err="1" smtClean="0"/>
              <a:t>Renyi’s</a:t>
            </a:r>
            <a:r>
              <a:rPr lang="en-US" dirty="0" smtClean="0"/>
              <a:t> entropy. </a:t>
            </a:r>
            <a:r>
              <a:rPr lang="en-US" i="1" dirty="0" smtClean="0"/>
              <a:t>Pattern Recognition</a:t>
            </a:r>
            <a:r>
              <a:rPr lang="en-US" dirty="0" smtClean="0"/>
              <a:t>, </a:t>
            </a:r>
            <a:r>
              <a:rPr lang="en-US" i="1" dirty="0" smtClean="0"/>
              <a:t>30</a:t>
            </a:r>
            <a:r>
              <a:rPr lang="en-US" dirty="0" smtClean="0"/>
              <a:t>(1), 71–84. http://doi.org/10.1016/S0031-3203(96)00065-9</a:t>
            </a:r>
            <a:endParaRPr lang="el-GR" dirty="0" smtClean="0"/>
          </a:p>
          <a:p>
            <a:r>
              <a:rPr lang="en-US" dirty="0" err="1" smtClean="0"/>
              <a:t>Sergios</a:t>
            </a:r>
            <a:r>
              <a:rPr lang="en-US" dirty="0" smtClean="0"/>
              <a:t> </a:t>
            </a:r>
            <a:r>
              <a:rPr lang="en-US" dirty="0" err="1" smtClean="0"/>
              <a:t>Theodoridis</a:t>
            </a:r>
            <a:r>
              <a:rPr lang="en-US" dirty="0" smtClean="0"/>
              <a:t>, </a:t>
            </a:r>
            <a:r>
              <a:rPr lang="en-US" dirty="0" err="1" smtClean="0"/>
              <a:t>Konstantinos</a:t>
            </a:r>
            <a:r>
              <a:rPr lang="en-US" dirty="0" smtClean="0"/>
              <a:t> </a:t>
            </a:r>
            <a:r>
              <a:rPr lang="en-US" dirty="0" err="1" smtClean="0"/>
              <a:t>Koutroumbas</a:t>
            </a:r>
            <a:r>
              <a:rPr lang="en-US" dirty="0" smtClean="0"/>
              <a:t> Pattern recognition  2003. (</a:t>
            </a:r>
            <a:r>
              <a:rPr lang="en-US" dirty="0" err="1" smtClean="0"/>
              <a:t>n.d</a:t>
            </a:r>
            <a:r>
              <a:rPr lang="en-US" dirty="0" smtClean="0"/>
              <a:t>.).</a:t>
            </a:r>
            <a:endParaRPr lang="el-GR" dirty="0" smtClean="0"/>
          </a:p>
          <a:p>
            <a:r>
              <a:rPr lang="en-US" dirty="0" smtClean="0"/>
              <a:t>Shannon, C. E. (1948). A Mathematical Theory of Communication. </a:t>
            </a:r>
            <a:r>
              <a:rPr lang="en-US" i="1" dirty="0" smtClean="0"/>
              <a:t>Bell System Technical Journal</a:t>
            </a:r>
            <a:r>
              <a:rPr lang="en-US" dirty="0" smtClean="0"/>
              <a:t>, </a:t>
            </a:r>
            <a:r>
              <a:rPr lang="en-US" i="1" dirty="0" smtClean="0"/>
              <a:t>27</a:t>
            </a:r>
            <a:r>
              <a:rPr lang="en-US" dirty="0" smtClean="0"/>
              <a:t>(3), 379–423. http://doi.org/10.1002/j.1538-7305.1948.tb01338.x</a:t>
            </a:r>
            <a:endParaRPr lang="el-GR" dirty="0" smtClean="0"/>
          </a:p>
          <a:p>
            <a:endParaRPr lang="el-G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lstStyle/>
          <a:p>
            <a:r>
              <a:rPr lang="en-US" dirty="0" smtClean="0"/>
              <a:t>Entropy Functions</a:t>
            </a:r>
            <a:endParaRPr lang="el-GR" dirty="0"/>
          </a:p>
        </p:txBody>
      </p:sp>
      <p:pic>
        <p:nvPicPr>
          <p:cNvPr id="26626" name="Picture 2"/>
          <p:cNvPicPr>
            <a:picLocks noGrp="1" noChangeAspect="1" noChangeArrowheads="1"/>
          </p:cNvPicPr>
          <p:nvPr>
            <p:ph idx="1"/>
          </p:nvPr>
        </p:nvPicPr>
        <p:blipFill>
          <a:blip r:embed="rId2"/>
          <a:srcRect/>
          <a:stretch>
            <a:fillRect/>
          </a:stretch>
        </p:blipFill>
        <p:spPr bwMode="auto">
          <a:xfrm>
            <a:off x="642910" y="3571876"/>
            <a:ext cx="7401197" cy="3092458"/>
          </a:xfrm>
          <a:prstGeom prst="rect">
            <a:avLst/>
          </a:prstGeom>
          <a:noFill/>
          <a:ln w="9525">
            <a:noFill/>
            <a:miter lim="800000"/>
            <a:headEnd/>
            <a:tailEnd/>
          </a:ln>
          <a:effectLst/>
        </p:spPr>
      </p:pic>
      <p:sp>
        <p:nvSpPr>
          <p:cNvPr id="26629" name="Rectangle 5"/>
          <p:cNvSpPr>
            <a:spLocks noChangeArrowheads="1"/>
          </p:cNvSpPr>
          <p:nvPr/>
        </p:nvSpPr>
        <p:spPr bwMode="auto">
          <a:xfrm>
            <a:off x="45720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pic>
        <p:nvPicPr>
          <p:cNvPr id="26630" name="Picture 6"/>
          <p:cNvPicPr>
            <a:picLocks noChangeAspect="1" noChangeArrowheads="1"/>
          </p:cNvPicPr>
          <p:nvPr/>
        </p:nvPicPr>
        <p:blipFill>
          <a:blip r:embed="rId3"/>
          <a:srcRect/>
          <a:stretch>
            <a:fillRect/>
          </a:stretch>
        </p:blipFill>
        <p:spPr bwMode="auto">
          <a:xfrm>
            <a:off x="928662" y="1500174"/>
            <a:ext cx="4705788" cy="642942"/>
          </a:xfrm>
          <a:prstGeom prst="rect">
            <a:avLst/>
          </a:prstGeom>
          <a:noFill/>
          <a:ln w="9525">
            <a:noFill/>
            <a:miter lim="800000"/>
            <a:headEnd/>
            <a:tailEnd/>
          </a:ln>
          <a:effectLst/>
        </p:spPr>
      </p:pic>
      <p:pic>
        <p:nvPicPr>
          <p:cNvPr id="26631" name="Picture 7"/>
          <p:cNvPicPr>
            <a:picLocks noChangeAspect="1" noChangeArrowheads="1"/>
          </p:cNvPicPr>
          <p:nvPr/>
        </p:nvPicPr>
        <p:blipFill>
          <a:blip r:embed="rId4"/>
          <a:srcRect/>
          <a:stretch>
            <a:fillRect/>
          </a:stretch>
        </p:blipFill>
        <p:spPr bwMode="auto">
          <a:xfrm>
            <a:off x="928662" y="2071678"/>
            <a:ext cx="6611517" cy="714380"/>
          </a:xfrm>
          <a:prstGeom prst="rect">
            <a:avLst/>
          </a:prstGeom>
          <a:noFill/>
          <a:ln w="9525">
            <a:noFill/>
            <a:miter lim="800000"/>
            <a:headEnd/>
            <a:tailEnd/>
          </a:ln>
          <a:effectLst/>
        </p:spPr>
      </p:pic>
      <p:pic>
        <p:nvPicPr>
          <p:cNvPr id="26632" name="Picture 8"/>
          <p:cNvPicPr>
            <a:picLocks noChangeAspect="1" noChangeArrowheads="1"/>
          </p:cNvPicPr>
          <p:nvPr/>
        </p:nvPicPr>
        <p:blipFill>
          <a:blip r:embed="rId5"/>
          <a:srcRect/>
          <a:stretch>
            <a:fillRect/>
          </a:stretch>
        </p:blipFill>
        <p:spPr bwMode="auto">
          <a:xfrm>
            <a:off x="928662" y="2786058"/>
            <a:ext cx="4548706" cy="71438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Bibliography</a:t>
            </a:r>
            <a:endParaRPr lang="el-GR" dirty="0"/>
          </a:p>
        </p:txBody>
      </p:sp>
      <p:sp>
        <p:nvSpPr>
          <p:cNvPr id="3" name="Content Placeholder 2"/>
          <p:cNvSpPr>
            <a:spLocks noGrp="1"/>
          </p:cNvSpPr>
          <p:nvPr>
            <p:ph idx="1"/>
          </p:nvPr>
        </p:nvSpPr>
        <p:spPr>
          <a:xfrm>
            <a:off x="457200" y="1142984"/>
            <a:ext cx="8229600" cy="5311824"/>
          </a:xfrm>
        </p:spPr>
        <p:txBody>
          <a:bodyPr>
            <a:normAutofit fontScale="40000" lnSpcReduction="20000"/>
          </a:bodyPr>
          <a:lstStyle/>
          <a:p>
            <a:r>
              <a:rPr lang="en-US" dirty="0" smtClean="0"/>
              <a:t>Silva, L. M., S, J. M. De, &amp; </a:t>
            </a:r>
            <a:r>
              <a:rPr lang="en-US" dirty="0" err="1" smtClean="0"/>
              <a:t>Alexandre</a:t>
            </a:r>
            <a:r>
              <a:rPr lang="en-US" dirty="0" smtClean="0"/>
              <a:t>, L. A. (2004). Neural Network Classification using Shannon ’ s Entropy.</a:t>
            </a:r>
            <a:endParaRPr lang="el-GR" dirty="0" smtClean="0"/>
          </a:p>
          <a:p>
            <a:r>
              <a:rPr lang="en-US" dirty="0" smtClean="0"/>
              <a:t>Tabor, J., &amp; </a:t>
            </a:r>
            <a:r>
              <a:rPr lang="en-US" dirty="0" err="1" smtClean="0"/>
              <a:t>Spurek</a:t>
            </a:r>
            <a:r>
              <a:rPr lang="en-US" dirty="0" smtClean="0"/>
              <a:t>, P. (</a:t>
            </a:r>
            <a:r>
              <a:rPr lang="en-US" dirty="0" err="1" smtClean="0"/>
              <a:t>n.d</a:t>
            </a:r>
            <a:r>
              <a:rPr lang="en-US" dirty="0" smtClean="0"/>
              <a:t>.). Cross-Entropy Clustering. http://doi.org/10.1016/j.patcog.2014.03.006</a:t>
            </a:r>
            <a:endParaRPr lang="el-GR" dirty="0" smtClean="0"/>
          </a:p>
          <a:p>
            <a:r>
              <a:rPr lang="en-US" dirty="0" err="1" smtClean="0"/>
              <a:t>Theodoridis</a:t>
            </a:r>
            <a:r>
              <a:rPr lang="en-US" dirty="0" smtClean="0"/>
              <a:t>, S., &amp; </a:t>
            </a:r>
            <a:r>
              <a:rPr lang="en-US" dirty="0" err="1" smtClean="0"/>
              <a:t>Koutroumbas</a:t>
            </a:r>
            <a:r>
              <a:rPr lang="en-US" dirty="0" smtClean="0"/>
              <a:t>, K. (2009). </a:t>
            </a:r>
            <a:r>
              <a:rPr lang="en-US" i="1" dirty="0" smtClean="0"/>
              <a:t>Pattern Recognition</a:t>
            </a:r>
            <a:r>
              <a:rPr lang="en-US" dirty="0" smtClean="0"/>
              <a:t>. </a:t>
            </a:r>
            <a:r>
              <a:rPr lang="en-US" i="1" dirty="0" smtClean="0"/>
              <a:t>Wiley Interdisciplinary Reviews Computational Statistics</a:t>
            </a:r>
            <a:r>
              <a:rPr lang="en-US" dirty="0" smtClean="0"/>
              <a:t> (Vol. 5748). http://doi.org/10.1002/wics.99</a:t>
            </a:r>
            <a:endParaRPr lang="el-GR" dirty="0" smtClean="0"/>
          </a:p>
          <a:p>
            <a:r>
              <a:rPr lang="en-US" dirty="0" smtClean="0"/>
              <a:t>Watanabe, S. (1981). Pattern recognition as a quest for minimum entropy. </a:t>
            </a:r>
            <a:r>
              <a:rPr lang="en-US" i="1" dirty="0" smtClean="0"/>
              <a:t>Pattern Recognition</a:t>
            </a:r>
            <a:r>
              <a:rPr lang="en-US" dirty="0" smtClean="0"/>
              <a:t>, </a:t>
            </a:r>
            <a:r>
              <a:rPr lang="en-US" i="1" dirty="0" smtClean="0"/>
              <a:t>13</a:t>
            </a:r>
            <a:r>
              <a:rPr lang="en-US" dirty="0" smtClean="0"/>
              <a:t>(5), 381–387. http://doi.org/10.1016/0031-3203(81)90094-7</a:t>
            </a:r>
            <a:endParaRPr lang="el-GR" dirty="0" smtClean="0"/>
          </a:p>
          <a:p>
            <a:r>
              <a:rPr lang="en-US" dirty="0" err="1" smtClean="0"/>
              <a:t>Yeo</a:t>
            </a:r>
            <a:r>
              <a:rPr lang="en-US" dirty="0" smtClean="0"/>
              <a:t>, G., &amp; Burge, C. B. (2004). Maximum Entropy Modeling of Short Sequence Motifs with Applications to RNA Splicing Signals. </a:t>
            </a:r>
            <a:r>
              <a:rPr lang="en-US" i="1" dirty="0" smtClean="0"/>
              <a:t>Journal of Computational Biology</a:t>
            </a:r>
            <a:r>
              <a:rPr lang="en-US" dirty="0" smtClean="0"/>
              <a:t>, </a:t>
            </a:r>
            <a:r>
              <a:rPr lang="en-US" i="1" dirty="0" smtClean="0"/>
              <a:t>11</a:t>
            </a:r>
            <a:r>
              <a:rPr lang="en-US" dirty="0" smtClean="0"/>
              <a:t>(2–3), 377–394. http://doi.org/10.1089/1066527041410418</a:t>
            </a:r>
            <a:endParaRPr lang="el-GR" dirty="0" smtClean="0"/>
          </a:p>
          <a:p>
            <a:r>
              <a:rPr lang="en-US" dirty="0" err="1" smtClean="0"/>
              <a:t>Zellner</a:t>
            </a:r>
            <a:r>
              <a:rPr lang="en-US" dirty="0" smtClean="0"/>
              <a:t>, A. (1988). Optimal Information Processing and </a:t>
            </a:r>
            <a:r>
              <a:rPr lang="en-US" dirty="0" err="1" smtClean="0"/>
              <a:t>Bayes’s</a:t>
            </a:r>
            <a:r>
              <a:rPr lang="en-US" dirty="0" smtClean="0"/>
              <a:t> Theorem. </a:t>
            </a:r>
            <a:r>
              <a:rPr lang="en-US" i="1" dirty="0" smtClean="0"/>
              <a:t>The American Statistician</a:t>
            </a:r>
            <a:r>
              <a:rPr lang="en-US" dirty="0" smtClean="0"/>
              <a:t>, </a:t>
            </a:r>
            <a:r>
              <a:rPr lang="en-US" i="1" dirty="0" smtClean="0"/>
              <a:t>42</a:t>
            </a:r>
            <a:r>
              <a:rPr lang="en-US" dirty="0" smtClean="0"/>
              <a:t>(4), 278–280. http://doi.org/10.2307/2685143</a:t>
            </a:r>
            <a:endParaRPr lang="el-GR" dirty="0" smtClean="0"/>
          </a:p>
          <a:p>
            <a:r>
              <a:rPr lang="en-US" dirty="0" smtClean="0"/>
              <a:t>Zhu, S., </a:t>
            </a:r>
            <a:r>
              <a:rPr lang="en-US" dirty="0" err="1" smtClean="0"/>
              <a:t>Ji</a:t>
            </a:r>
            <a:r>
              <a:rPr lang="en-US" dirty="0" smtClean="0"/>
              <a:t>, X., </a:t>
            </a:r>
            <a:r>
              <a:rPr lang="en-US" dirty="0" err="1" smtClean="0"/>
              <a:t>Xu</a:t>
            </a:r>
            <a:r>
              <a:rPr lang="en-US" dirty="0" smtClean="0"/>
              <a:t>, W., &amp; Gong, Y. (2005). Multi-</a:t>
            </a:r>
            <a:r>
              <a:rPr lang="en-US" dirty="0" err="1" smtClean="0"/>
              <a:t>labelled</a:t>
            </a:r>
            <a:r>
              <a:rPr lang="en-US" dirty="0" smtClean="0"/>
              <a:t> classification using maximum entropy method. </a:t>
            </a:r>
            <a:r>
              <a:rPr lang="en-US" i="1" dirty="0" smtClean="0"/>
              <a:t>Proceedings of the 28th Annual International ACM SIGIR Conference on Research and Development in Information Retrieval - SIGIR ’05</a:t>
            </a:r>
            <a:r>
              <a:rPr lang="en-US" dirty="0" smtClean="0"/>
              <a:t>, 274. http://doi.org/10.1145/1076034.1076082</a:t>
            </a:r>
            <a:endParaRPr lang="el-GR" dirty="0" smtClean="0"/>
          </a:p>
          <a:p>
            <a:r>
              <a:rPr lang="en-US" dirty="0" smtClean="0"/>
              <a:t>Zimmer, Y., </a:t>
            </a:r>
            <a:r>
              <a:rPr lang="en-US" dirty="0" err="1" smtClean="0"/>
              <a:t>Tepper</a:t>
            </a:r>
            <a:r>
              <a:rPr lang="en-US" dirty="0" smtClean="0"/>
              <a:t>, R., &amp; </a:t>
            </a:r>
            <a:r>
              <a:rPr lang="en-US" dirty="0" err="1" smtClean="0"/>
              <a:t>Akselrod</a:t>
            </a:r>
            <a:r>
              <a:rPr lang="en-US" dirty="0" smtClean="0"/>
              <a:t>, S. (1996). A two-dimensional extension of minimum cross entropy </a:t>
            </a:r>
            <a:r>
              <a:rPr lang="en-US" dirty="0" err="1" smtClean="0"/>
              <a:t>thresholding</a:t>
            </a:r>
            <a:r>
              <a:rPr lang="en-US" dirty="0" smtClean="0"/>
              <a:t> for the segmentation of ultrasound images. </a:t>
            </a:r>
            <a:r>
              <a:rPr lang="el-GR" i="1" dirty="0" smtClean="0"/>
              <a:t>Ultrasound in Medicine and Biology</a:t>
            </a:r>
            <a:r>
              <a:rPr lang="el-GR" dirty="0" smtClean="0"/>
              <a:t>, </a:t>
            </a:r>
            <a:r>
              <a:rPr lang="el-GR" i="1" dirty="0" smtClean="0"/>
              <a:t>22</a:t>
            </a:r>
            <a:r>
              <a:rPr lang="el-GR" dirty="0" smtClean="0"/>
              <a:t>(9), 1183–1190. http://doi.org/10.1016/S0301-5629(96)00167-6</a:t>
            </a:r>
          </a:p>
          <a:p>
            <a:r>
              <a:rPr lang="en-US" dirty="0" smtClean="0"/>
              <a:t> Yao YY (2003). Information-theoretic measures for knowledge discovery and data mining. In: </a:t>
            </a:r>
            <a:r>
              <a:rPr lang="en-US" dirty="0" err="1" smtClean="0"/>
              <a:t>Karmeshu</a:t>
            </a:r>
            <a:r>
              <a:rPr lang="en-US" dirty="0" smtClean="0"/>
              <a:t> (</a:t>
            </a:r>
            <a:r>
              <a:rPr lang="en-US" dirty="0" err="1" smtClean="0"/>
              <a:t>ed</a:t>
            </a:r>
            <a:r>
              <a:rPr lang="en-US" dirty="0" smtClean="0"/>
              <a:t>) Entropy Measures, Maximum Entropy Principle and Emerging Applications. Springer, Berlin. Pages 115-136</a:t>
            </a:r>
            <a:endParaRPr lang="el-GR" dirty="0" smtClean="0"/>
          </a:p>
          <a:p>
            <a:r>
              <a:rPr lang="en-US" dirty="0" err="1" smtClean="0"/>
              <a:t>Jaynes,E.T</a:t>
            </a:r>
            <a:r>
              <a:rPr lang="en-US" dirty="0" smtClean="0"/>
              <a:t>., 1957.“Information theory and statistical </a:t>
            </a:r>
            <a:r>
              <a:rPr lang="en-US" dirty="0" err="1" smtClean="0"/>
              <a:t>mechanics,”Physical</a:t>
            </a:r>
            <a:r>
              <a:rPr lang="en-US" dirty="0" smtClean="0"/>
              <a:t> Review, vol. 106,pp.620– 630;“Information theory and statistical mechanic II,” Physical Review, vol. 108, pp. 171–190.</a:t>
            </a:r>
            <a:endParaRPr lang="el-GR" dirty="0" smtClean="0"/>
          </a:p>
          <a:p>
            <a:r>
              <a:rPr lang="en-US" dirty="0" err="1" smtClean="0"/>
              <a:t>Diamantaras</a:t>
            </a:r>
            <a:r>
              <a:rPr lang="en-US" dirty="0" smtClean="0"/>
              <a:t> K. (2007).Artificial Neural Networks, </a:t>
            </a:r>
            <a:r>
              <a:rPr lang="en-US" dirty="0" err="1" smtClean="0"/>
              <a:t>Kleidariyhmos</a:t>
            </a:r>
            <a:r>
              <a:rPr lang="en-US" dirty="0" smtClean="0"/>
              <a:t> Publications Greece</a:t>
            </a:r>
            <a:endParaRPr lang="el-GR" dirty="0" smtClean="0"/>
          </a:p>
          <a:p>
            <a:r>
              <a:rPr lang="en-US" dirty="0" smtClean="0"/>
              <a:t>Osborne, M. (2002). Using maximum entropy for sentence extraction. In Proceedings of the ACL’02 Workshop on Automatic Summarization, pages 1–8, Morristown, NJ, USA.</a:t>
            </a:r>
            <a:endParaRPr lang="el-GR" dirty="0" smtClean="0"/>
          </a:p>
          <a:p>
            <a:endParaRPr lang="el-GR" dirty="0" smtClean="0"/>
          </a:p>
          <a:p>
            <a:endParaRPr lang="el-G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normAutofit fontScale="90000"/>
          </a:bodyPr>
          <a:lstStyle/>
          <a:p>
            <a:r>
              <a:rPr lang="en-US" dirty="0" smtClean="0"/>
              <a:t>Information Theory to Machine Learning</a:t>
            </a:r>
            <a:endParaRPr lang="el-GR" dirty="0"/>
          </a:p>
        </p:txBody>
      </p:sp>
      <p:sp>
        <p:nvSpPr>
          <p:cNvPr id="3" name="Content Placeholder 2"/>
          <p:cNvSpPr>
            <a:spLocks noGrp="1"/>
          </p:cNvSpPr>
          <p:nvPr>
            <p:ph idx="1"/>
          </p:nvPr>
        </p:nvSpPr>
        <p:spPr>
          <a:xfrm>
            <a:off x="457200" y="1428736"/>
            <a:ext cx="8229600" cy="5026072"/>
          </a:xfrm>
        </p:spPr>
        <p:txBody>
          <a:bodyPr>
            <a:normAutofit lnSpcReduction="10000"/>
          </a:bodyPr>
          <a:lstStyle/>
          <a:p>
            <a:pPr>
              <a:buNone/>
            </a:pPr>
            <a:endParaRPr lang="en-US" sz="2400" dirty="0" smtClean="0"/>
          </a:p>
          <a:p>
            <a:r>
              <a:rPr lang="en-US" sz="2400" dirty="0" smtClean="0"/>
              <a:t>When contemplating </a:t>
            </a:r>
            <a:r>
              <a:rPr lang="en-US" sz="2400" b="1" dirty="0" smtClean="0"/>
              <a:t>learning targets selection and feature extraction in the learning process</a:t>
            </a:r>
            <a:r>
              <a:rPr lang="en-US" sz="2400" dirty="0" smtClean="0"/>
              <a:t>, the concept of </a:t>
            </a:r>
            <a:r>
              <a:rPr lang="en-US" sz="2400" b="1" dirty="0" smtClean="0"/>
              <a:t>information carried from each target or feature</a:t>
            </a:r>
            <a:r>
              <a:rPr lang="en-US" sz="2400" dirty="0" smtClean="0"/>
              <a:t>, and its correlation to the learning algorithm and the task to be accomplished, pops up.</a:t>
            </a:r>
          </a:p>
          <a:p>
            <a:r>
              <a:rPr lang="en-US" sz="2400" dirty="0" smtClean="0"/>
              <a:t>Learning Machines, under the ground of mathematical principles, can be distinguished into two groups:</a:t>
            </a:r>
          </a:p>
          <a:p>
            <a:pPr marL="578358" indent="-514350">
              <a:buFont typeface="+mj-lt"/>
              <a:buAutoNum type="arabicParenR"/>
            </a:pPr>
            <a:r>
              <a:rPr lang="en-US" sz="2400" dirty="0" smtClean="0"/>
              <a:t>Those employing </a:t>
            </a:r>
            <a:r>
              <a:rPr lang="en-US" sz="2400" b="1" dirty="0" smtClean="0"/>
              <a:t>empirical formulas </a:t>
            </a:r>
            <a:r>
              <a:rPr lang="en-US" sz="2400" dirty="0" smtClean="0"/>
              <a:t>( error rate, risk or cost, utility, classification margins)</a:t>
            </a:r>
          </a:p>
          <a:p>
            <a:pPr marL="578358" indent="-514350">
              <a:buFont typeface="+mj-lt"/>
              <a:buAutoNum type="arabicParenR"/>
            </a:pPr>
            <a:r>
              <a:rPr lang="en-US" sz="2400" dirty="0" smtClean="0"/>
              <a:t>Those based on </a:t>
            </a:r>
            <a:r>
              <a:rPr lang="en-US" sz="2400" b="1" dirty="0" smtClean="0"/>
              <a:t>Information Theory</a:t>
            </a:r>
          </a:p>
          <a:p>
            <a:pPr marL="578358" indent="-514350"/>
            <a:r>
              <a:rPr lang="en-US" sz="2400" dirty="0" smtClean="0"/>
              <a:t>Two basic questions arise: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dirty="0" smtClean="0"/>
              <a:t>First Question</a:t>
            </a:r>
            <a:endParaRPr lang="el-GR" dirty="0"/>
          </a:p>
        </p:txBody>
      </p:sp>
      <p:sp>
        <p:nvSpPr>
          <p:cNvPr id="3" name="Content Placeholder 2"/>
          <p:cNvSpPr>
            <a:spLocks noGrp="1"/>
          </p:cNvSpPr>
          <p:nvPr>
            <p:ph idx="1"/>
          </p:nvPr>
        </p:nvSpPr>
        <p:spPr>
          <a:xfrm>
            <a:off x="457200" y="1142984"/>
            <a:ext cx="8229600" cy="5311824"/>
          </a:xfrm>
        </p:spPr>
        <p:txBody>
          <a:bodyPr>
            <a:normAutofit lnSpcReduction="10000"/>
          </a:bodyPr>
          <a:lstStyle/>
          <a:p>
            <a:pPr lvl="0">
              <a:buNone/>
            </a:pPr>
            <a:r>
              <a:rPr lang="en-US" sz="2600" b="1" dirty="0" smtClean="0"/>
              <a:t>Q:</a:t>
            </a:r>
            <a:r>
              <a:rPr lang="en-US" sz="2600" dirty="0" smtClean="0"/>
              <a:t>When processing data in ML, can we apply entropy or information measures as a generic learning target for dealing with uncertainty of data in machine learning?</a:t>
            </a:r>
          </a:p>
          <a:p>
            <a:pPr lvl="0">
              <a:buNone/>
            </a:pPr>
            <a:r>
              <a:rPr lang="en-US" sz="2600" b="1" dirty="0" smtClean="0"/>
              <a:t>A:</a:t>
            </a:r>
            <a:r>
              <a:rPr lang="en-US" sz="2600" dirty="0" smtClean="0"/>
              <a:t>Watanabe proposed  that “</a:t>
            </a:r>
            <a:r>
              <a:rPr lang="en-US" sz="2600" b="1" dirty="0" smtClean="0"/>
              <a:t>learning is an entropy-decreasing process</a:t>
            </a:r>
            <a:r>
              <a:rPr lang="en-US" sz="2600" dirty="0" smtClean="0"/>
              <a:t>” and pattern recognition is “a quest for minimum entropy”. </a:t>
            </a:r>
          </a:p>
          <a:p>
            <a:pPr lvl="0"/>
            <a:r>
              <a:rPr lang="en-US" sz="2600" dirty="0" smtClean="0"/>
              <a:t>The principle behind entropy criteria is to transform disordered data into ordered one (or pattern). </a:t>
            </a:r>
          </a:p>
          <a:p>
            <a:pPr lvl="0"/>
            <a:r>
              <a:rPr lang="en-US" sz="2600" dirty="0" smtClean="0"/>
              <a:t>The idea is “</a:t>
            </a:r>
            <a:r>
              <a:rPr lang="en-US" sz="2600" b="1" dirty="0" smtClean="0"/>
              <a:t>to cast the problems of learning in terms of optimize properly defined entropy functions</a:t>
            </a:r>
            <a:r>
              <a:rPr lang="en-US" sz="2600" dirty="0" smtClean="0"/>
              <a:t>” </a:t>
            </a:r>
            <a:endParaRPr lang="el-GR" sz="2600" b="1" dirty="0" smtClean="0"/>
          </a:p>
          <a:p>
            <a:pPr>
              <a:buNone/>
            </a:pPr>
            <a:endParaRPr lang="el-G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1721</TotalTime>
  <Words>6527</Words>
  <Application>Microsoft Office PowerPoint</Application>
  <PresentationFormat>On-screen Show (4:3)</PresentationFormat>
  <Paragraphs>529</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Verve</vt:lpstr>
      <vt:lpstr>Equation</vt:lpstr>
      <vt:lpstr>MathType 6.0 Equation</vt:lpstr>
      <vt:lpstr>Information Theory’s Relation and Application to Machine Learning</vt:lpstr>
      <vt:lpstr>Introduction </vt:lpstr>
      <vt:lpstr>An introduction to Machine Learning( ML) </vt:lpstr>
      <vt:lpstr>ML Learning categories</vt:lpstr>
      <vt:lpstr>How ML process information</vt:lpstr>
      <vt:lpstr>An introduction to Information Theory (IT)</vt:lpstr>
      <vt:lpstr>Entropy Functions</vt:lpstr>
      <vt:lpstr>Information Theory to Machine Learning</vt:lpstr>
      <vt:lpstr>First Question</vt:lpstr>
      <vt:lpstr>Second Question</vt:lpstr>
      <vt:lpstr>Classification</vt:lpstr>
      <vt:lpstr>(Dis)similarity measures</vt:lpstr>
      <vt:lpstr>(Dis)similarity measures</vt:lpstr>
      <vt:lpstr>(Dis)similarity measures</vt:lpstr>
      <vt:lpstr>Maximum Entropy Distribution</vt:lpstr>
      <vt:lpstr>Maximum Entropy Distribution</vt:lpstr>
      <vt:lpstr>Outline of the procedure by Csiszár </vt:lpstr>
      <vt:lpstr>Algorithm</vt:lpstr>
      <vt:lpstr>Algorithm</vt:lpstr>
      <vt:lpstr>Advantages and Disadvantages</vt:lpstr>
      <vt:lpstr>Applications</vt:lpstr>
      <vt:lpstr>Clustering</vt:lpstr>
      <vt:lpstr>Cluster Entropy Minimization</vt:lpstr>
      <vt:lpstr>1)Define Entropy Criterion</vt:lpstr>
      <vt:lpstr>1)Define Entropy Criterion</vt:lpstr>
      <vt:lpstr>2)Fano’s Inequality</vt:lpstr>
      <vt:lpstr>3)Non-parametric estimation of a posteriori probability</vt:lpstr>
      <vt:lpstr>4)Iterative Algorithm</vt:lpstr>
      <vt:lpstr>Renyi’s Entropy Differential Entropy Clustering</vt:lpstr>
      <vt:lpstr>Step 1: Initialize Clusters</vt:lpstr>
      <vt:lpstr>Step 2: Differential Entropy Clustering</vt:lpstr>
      <vt:lpstr>Step 2: Differential Entropy Clustering</vt:lpstr>
      <vt:lpstr>Step 3: Worst Cluster Selection</vt:lpstr>
      <vt:lpstr>Step 4: Termination</vt:lpstr>
      <vt:lpstr>Applications</vt:lpstr>
      <vt:lpstr>Neural Networks(NN)</vt:lpstr>
      <vt:lpstr>Neural Networks(NN)</vt:lpstr>
      <vt:lpstr>Neural Networks(NN)</vt:lpstr>
      <vt:lpstr>Backward Propagation of errors</vt:lpstr>
      <vt:lpstr>Maximum Mutual Information Principle</vt:lpstr>
      <vt:lpstr>Mutual Information in a NN</vt:lpstr>
      <vt:lpstr>Mutual Information as an Objective Function</vt:lpstr>
      <vt:lpstr>Maximum Mutual Information (Infomax)</vt:lpstr>
      <vt:lpstr>Mutual Information as an Objective Function</vt:lpstr>
      <vt:lpstr>Classification in Multilayer Perceptron (MLP)</vt:lpstr>
      <vt:lpstr>Classification in MLP</vt:lpstr>
      <vt:lpstr>Classification in MLP</vt:lpstr>
      <vt:lpstr>Classification in MLP</vt:lpstr>
      <vt:lpstr>Classification in MLP</vt:lpstr>
      <vt:lpstr>Classification in MLP</vt:lpstr>
      <vt:lpstr>Parameters</vt:lpstr>
      <vt:lpstr>Parameters</vt:lpstr>
      <vt:lpstr>Remarks:</vt:lpstr>
      <vt:lpstr>Cross-Entropy Multinomial Logistic Regression</vt:lpstr>
      <vt:lpstr>Cross-Entropy Multinomial Logistic Regression</vt:lpstr>
      <vt:lpstr>Cross-Entropy Multinomial Logistic Regression</vt:lpstr>
      <vt:lpstr>Cross-Entropy Multinomial Logistic Regression</vt:lpstr>
      <vt:lpstr>Cross-Entropy Multinomial Logistic Regression</vt:lpstr>
      <vt:lpstr>Cross-Entropy Multinomial Logistic Regression</vt:lpstr>
      <vt:lpstr>Implementation</vt:lpstr>
      <vt:lpstr>Methodology and Strategy</vt:lpstr>
      <vt:lpstr>Parameters</vt:lpstr>
      <vt:lpstr>Results and Remarks</vt:lpstr>
      <vt:lpstr>Comparison with MLP</vt:lpstr>
      <vt:lpstr>Future Work</vt:lpstr>
      <vt:lpstr>Bibliography</vt:lpstr>
      <vt:lpstr>Bibliography</vt:lpstr>
      <vt:lpstr>Bibliography</vt:lpstr>
      <vt:lpstr>Bibliography</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Theory’s Relation and Application to Machine Learning</dc:title>
  <dc:creator>Koft</dc:creator>
  <cp:lastModifiedBy>Koft</cp:lastModifiedBy>
  <cp:revision>162</cp:revision>
  <dcterms:created xsi:type="dcterms:W3CDTF">2017-06-26T13:43:53Z</dcterms:created>
  <dcterms:modified xsi:type="dcterms:W3CDTF">2017-06-30T06:13:14Z</dcterms:modified>
</cp:coreProperties>
</file>