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6"/>
  </p:notesMasterIdLst>
  <p:sldIdLst>
    <p:sldId id="256" r:id="rId2"/>
    <p:sldId id="257" r:id="rId3"/>
    <p:sldId id="258" r:id="rId4"/>
    <p:sldId id="295" r:id="rId5"/>
    <p:sldId id="268" r:id="rId6"/>
    <p:sldId id="267" r:id="rId7"/>
    <p:sldId id="259" r:id="rId8"/>
    <p:sldId id="263" r:id="rId9"/>
    <p:sldId id="305" r:id="rId10"/>
    <p:sldId id="306" r:id="rId11"/>
    <p:sldId id="307" r:id="rId12"/>
    <p:sldId id="308" r:id="rId13"/>
    <p:sldId id="309" r:id="rId14"/>
    <p:sldId id="290" r:id="rId15"/>
    <p:sldId id="265" r:id="rId16"/>
    <p:sldId id="260" r:id="rId17"/>
    <p:sldId id="261" r:id="rId18"/>
    <p:sldId id="269" r:id="rId19"/>
    <p:sldId id="270" r:id="rId20"/>
    <p:sldId id="271" r:id="rId21"/>
    <p:sldId id="276" r:id="rId22"/>
    <p:sldId id="278" r:id="rId23"/>
    <p:sldId id="277" r:id="rId24"/>
    <p:sldId id="272" r:id="rId25"/>
    <p:sldId id="279" r:id="rId26"/>
    <p:sldId id="282" r:id="rId27"/>
    <p:sldId id="281" r:id="rId28"/>
    <p:sldId id="292" r:id="rId29"/>
    <p:sldId id="291" r:id="rId30"/>
    <p:sldId id="294" r:id="rId31"/>
    <p:sldId id="293" r:id="rId32"/>
    <p:sldId id="280" r:id="rId33"/>
    <p:sldId id="273" r:id="rId34"/>
    <p:sldId id="274" r:id="rId35"/>
    <p:sldId id="299" r:id="rId36"/>
    <p:sldId id="300" r:id="rId37"/>
    <p:sldId id="301" r:id="rId38"/>
    <p:sldId id="302" r:id="rId39"/>
    <p:sldId id="303" r:id="rId40"/>
    <p:sldId id="304" r:id="rId41"/>
    <p:sldId id="312" r:id="rId42"/>
    <p:sldId id="311" r:id="rId43"/>
    <p:sldId id="314" r:id="rId44"/>
    <p:sldId id="313" r:id="rId45"/>
    <p:sldId id="296" r:id="rId46"/>
    <p:sldId id="297" r:id="rId47"/>
    <p:sldId id="275" r:id="rId48"/>
    <p:sldId id="298" r:id="rId49"/>
    <p:sldId id="283" r:id="rId50"/>
    <p:sldId id="285" r:id="rId51"/>
    <p:sldId id="284" r:id="rId52"/>
    <p:sldId id="286" r:id="rId53"/>
    <p:sldId id="262" r:id="rId54"/>
    <p:sldId id="266" r:id="rId55"/>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p:cViewPr>
        <p:scale>
          <a:sx n="70" d="100"/>
          <a:sy n="70" d="100"/>
        </p:scale>
        <p:origin x="-1805" y="-36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9"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2CD8B4-954D-4004-953F-B925C1074C18}" type="datetimeFigureOut">
              <a:rPr lang="el-GR" smtClean="0"/>
              <a:pPr/>
              <a:t>20/2/2018</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AC636-14E7-458F-86CE-369EAF1D64D4}" type="slidenum">
              <a:rPr lang="el-GR" smtClean="0"/>
              <a:pPr/>
              <a:t>‹#›</a:t>
            </a:fld>
            <a:endParaRPr lang="el-GR"/>
          </a:p>
        </p:txBody>
      </p:sp>
    </p:spTree>
    <p:extLst>
      <p:ext uri="{BB962C8B-B14F-4D97-AF65-F5344CB8AC3E}">
        <p14:creationId xmlns:p14="http://schemas.microsoft.com/office/powerpoint/2010/main" val="392962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Watts &amp; </a:t>
            </a:r>
            <a:r>
              <a:rPr lang="en-US" sz="1200" kern="1200" dirty="0" err="1" smtClean="0">
                <a:solidFill>
                  <a:schemeClr val="tx1"/>
                </a:solidFill>
                <a:effectLst/>
                <a:latin typeface="+mn-lt"/>
                <a:ea typeface="+mn-ea"/>
                <a:cs typeface="+mn-cs"/>
              </a:rPr>
              <a:t>Strogatz</a:t>
            </a:r>
            <a:r>
              <a:rPr lang="en-US" sz="1200" kern="1200" dirty="0" smtClean="0">
                <a:solidFill>
                  <a:schemeClr val="tx1"/>
                </a:solidFill>
                <a:effectLst/>
                <a:latin typeface="+mn-lt"/>
                <a:ea typeface="+mn-ea"/>
                <a:cs typeface="+mn-cs"/>
              </a:rPr>
              <a:t>, 1998</a:t>
            </a:r>
            <a:endParaRPr lang="en-US" dirty="0"/>
          </a:p>
        </p:txBody>
      </p:sp>
      <p:sp>
        <p:nvSpPr>
          <p:cNvPr id="4" name="Slide Number Placeholder 3"/>
          <p:cNvSpPr>
            <a:spLocks noGrp="1"/>
          </p:cNvSpPr>
          <p:nvPr>
            <p:ph type="sldNum" sz="quarter" idx="10"/>
          </p:nvPr>
        </p:nvSpPr>
        <p:spPr/>
        <p:txBody>
          <a:bodyPr/>
          <a:lstStyle/>
          <a:p>
            <a:fld id="{B1AAC636-14E7-458F-86CE-369EAF1D64D4}" type="slidenum">
              <a:rPr lang="el-GR" smtClean="0"/>
              <a:pPr/>
              <a:t>34</a:t>
            </a:fld>
            <a:endParaRPr lang="el-GR"/>
          </a:p>
        </p:txBody>
      </p:sp>
    </p:spTree>
    <p:extLst>
      <p:ext uri="{BB962C8B-B14F-4D97-AF65-F5344CB8AC3E}">
        <p14:creationId xmlns:p14="http://schemas.microsoft.com/office/powerpoint/2010/main" val="140644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B1AAC636-14E7-458F-86CE-369EAF1D64D4}" type="slidenum">
              <a:rPr lang="el-GR" smtClean="0"/>
              <a:pPr/>
              <a:t>51</a:t>
            </a:fld>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B1AAC636-14E7-458F-86CE-369EAF1D64D4}" type="slidenum">
              <a:rPr lang="el-GR" smtClean="0"/>
              <a:pPr/>
              <a:t>52</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Hong, Choi, &amp; </a:t>
            </a:r>
            <a:r>
              <a:rPr lang="en-US" sz="1200" kern="1200" dirty="0" err="1" smtClean="0">
                <a:solidFill>
                  <a:schemeClr val="tx1"/>
                </a:solidFill>
                <a:effectLst/>
                <a:latin typeface="+mn-lt"/>
                <a:ea typeface="+mn-ea"/>
                <a:cs typeface="+mn-cs"/>
              </a:rPr>
              <a:t>Beom</a:t>
            </a:r>
            <a:r>
              <a:rPr lang="en-US" sz="1200" kern="1200" dirty="0" smtClean="0">
                <a:solidFill>
                  <a:schemeClr val="tx1"/>
                </a:solidFill>
                <a:effectLst/>
                <a:latin typeface="+mn-lt"/>
                <a:ea typeface="+mn-ea"/>
                <a:cs typeface="+mn-cs"/>
              </a:rPr>
              <a:t> Jun Kim, 2008</a:t>
            </a:r>
            <a:endParaRPr lang="en-US" dirty="0"/>
          </a:p>
        </p:txBody>
      </p:sp>
      <p:sp>
        <p:nvSpPr>
          <p:cNvPr id="4" name="Slide Number Placeholder 3"/>
          <p:cNvSpPr>
            <a:spLocks noGrp="1"/>
          </p:cNvSpPr>
          <p:nvPr>
            <p:ph type="sldNum" sz="quarter" idx="10"/>
          </p:nvPr>
        </p:nvSpPr>
        <p:spPr/>
        <p:txBody>
          <a:bodyPr/>
          <a:lstStyle/>
          <a:p>
            <a:fld id="{B1AAC636-14E7-458F-86CE-369EAF1D64D4}" type="slidenum">
              <a:rPr lang="el-GR" smtClean="0"/>
              <a:pPr/>
              <a:t>35</a:t>
            </a:fld>
            <a:endParaRPr lang="el-GR"/>
          </a:p>
        </p:txBody>
      </p:sp>
    </p:spTree>
    <p:extLst>
      <p:ext uri="{BB962C8B-B14F-4D97-AF65-F5344CB8AC3E}">
        <p14:creationId xmlns:p14="http://schemas.microsoft.com/office/powerpoint/2010/main" val="2109110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 Xu, Liao, &amp; Yu, 2004</a:t>
            </a:r>
            <a:endParaRPr lang="en-US" dirty="0"/>
          </a:p>
        </p:txBody>
      </p:sp>
      <p:sp>
        <p:nvSpPr>
          <p:cNvPr id="4" name="Slide Number Placeholder 3"/>
          <p:cNvSpPr>
            <a:spLocks noGrp="1"/>
          </p:cNvSpPr>
          <p:nvPr>
            <p:ph type="sldNum" sz="quarter" idx="10"/>
          </p:nvPr>
        </p:nvSpPr>
        <p:spPr/>
        <p:txBody>
          <a:bodyPr/>
          <a:lstStyle/>
          <a:p>
            <a:fld id="{B1AAC636-14E7-458F-86CE-369EAF1D64D4}" type="slidenum">
              <a:rPr lang="el-GR" smtClean="0"/>
              <a:pPr/>
              <a:t>37</a:t>
            </a:fld>
            <a:endParaRPr lang="el-GR"/>
          </a:p>
        </p:txBody>
      </p:sp>
    </p:spTree>
    <p:extLst>
      <p:ext uri="{BB962C8B-B14F-4D97-AF65-F5344CB8AC3E}">
        <p14:creationId xmlns:p14="http://schemas.microsoft.com/office/powerpoint/2010/main" val="2699853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Arellano-Delgado, Cruz-Hernández, </a:t>
            </a:r>
            <a:r>
              <a:rPr lang="en-US" sz="1200" kern="1200" dirty="0" err="1" smtClean="0">
                <a:solidFill>
                  <a:schemeClr val="tx1"/>
                </a:solidFill>
                <a:effectLst/>
                <a:latin typeface="+mn-lt"/>
                <a:ea typeface="+mn-ea"/>
                <a:cs typeface="+mn-cs"/>
              </a:rPr>
              <a:t>López</a:t>
            </a:r>
            <a:r>
              <a:rPr lang="en-US" sz="1200" kern="1200" dirty="0" smtClean="0">
                <a:solidFill>
                  <a:schemeClr val="tx1"/>
                </a:solidFill>
                <a:effectLst/>
                <a:latin typeface="+mn-lt"/>
                <a:ea typeface="+mn-ea"/>
                <a:cs typeface="+mn-cs"/>
              </a:rPr>
              <a:t> Gutiérrez, &amp; Posadas-Castillo, 2015</a:t>
            </a:r>
            <a:endParaRPr lang="en-US" dirty="0"/>
          </a:p>
        </p:txBody>
      </p:sp>
      <p:sp>
        <p:nvSpPr>
          <p:cNvPr id="4" name="Slide Number Placeholder 3"/>
          <p:cNvSpPr>
            <a:spLocks noGrp="1"/>
          </p:cNvSpPr>
          <p:nvPr>
            <p:ph type="sldNum" sz="quarter" idx="10"/>
          </p:nvPr>
        </p:nvSpPr>
        <p:spPr/>
        <p:txBody>
          <a:bodyPr/>
          <a:lstStyle/>
          <a:p>
            <a:fld id="{B1AAC636-14E7-458F-86CE-369EAF1D64D4}" type="slidenum">
              <a:rPr lang="el-GR" smtClean="0"/>
              <a:pPr/>
              <a:t>39</a:t>
            </a:fld>
            <a:endParaRPr lang="el-GR"/>
          </a:p>
        </p:txBody>
      </p:sp>
    </p:spTree>
    <p:extLst>
      <p:ext uri="{BB962C8B-B14F-4D97-AF65-F5344CB8AC3E}">
        <p14:creationId xmlns:p14="http://schemas.microsoft.com/office/powerpoint/2010/main" val="75745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Xiao-Hua,</a:t>
            </a:r>
            <a:r>
              <a:rPr lang="en-US" baseline="0" dirty="0" smtClean="0"/>
              <a:t> Li-Cheng, Jian-she, 2009</a:t>
            </a:r>
            <a:endParaRPr lang="en-US" dirty="0"/>
          </a:p>
        </p:txBody>
      </p:sp>
      <p:sp>
        <p:nvSpPr>
          <p:cNvPr id="4" name="Slide Number Placeholder 3"/>
          <p:cNvSpPr>
            <a:spLocks noGrp="1"/>
          </p:cNvSpPr>
          <p:nvPr>
            <p:ph type="sldNum" sz="quarter" idx="10"/>
          </p:nvPr>
        </p:nvSpPr>
        <p:spPr/>
        <p:txBody>
          <a:bodyPr/>
          <a:lstStyle/>
          <a:p>
            <a:fld id="{B1AAC636-14E7-458F-86CE-369EAF1D64D4}" type="slidenum">
              <a:rPr lang="el-GR" smtClean="0"/>
              <a:pPr/>
              <a:t>41</a:t>
            </a:fld>
            <a:endParaRPr lang="el-GR"/>
          </a:p>
        </p:txBody>
      </p:sp>
    </p:spTree>
    <p:extLst>
      <p:ext uri="{BB962C8B-B14F-4D97-AF65-F5344CB8AC3E}">
        <p14:creationId xmlns:p14="http://schemas.microsoft.com/office/powerpoint/2010/main" val="2155700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Baharona</a:t>
            </a:r>
            <a:r>
              <a:rPr lang="en-US" dirty="0" smtClean="0"/>
              <a:t>,</a:t>
            </a:r>
            <a:r>
              <a:rPr lang="en-US" baseline="0" dirty="0" smtClean="0"/>
              <a:t> </a:t>
            </a:r>
            <a:r>
              <a:rPr lang="en-US" baseline="0" dirty="0" err="1" smtClean="0"/>
              <a:t>Pecora</a:t>
            </a:r>
            <a:r>
              <a:rPr lang="en-US" baseline="0" dirty="0" smtClean="0"/>
              <a:t> 2002</a:t>
            </a:r>
            <a:endParaRPr lang="en-US" dirty="0"/>
          </a:p>
        </p:txBody>
      </p:sp>
      <p:sp>
        <p:nvSpPr>
          <p:cNvPr id="4" name="Slide Number Placeholder 3"/>
          <p:cNvSpPr>
            <a:spLocks noGrp="1"/>
          </p:cNvSpPr>
          <p:nvPr>
            <p:ph type="sldNum" sz="quarter" idx="10"/>
          </p:nvPr>
        </p:nvSpPr>
        <p:spPr/>
        <p:txBody>
          <a:bodyPr/>
          <a:lstStyle/>
          <a:p>
            <a:fld id="{B1AAC636-14E7-458F-86CE-369EAF1D64D4}" type="slidenum">
              <a:rPr lang="el-GR" smtClean="0"/>
              <a:pPr/>
              <a:t>44</a:t>
            </a:fld>
            <a:endParaRPr lang="el-GR"/>
          </a:p>
        </p:txBody>
      </p:sp>
    </p:spTree>
    <p:extLst>
      <p:ext uri="{BB962C8B-B14F-4D97-AF65-F5344CB8AC3E}">
        <p14:creationId xmlns:p14="http://schemas.microsoft.com/office/powerpoint/2010/main" val="1784984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B1AAC636-14E7-458F-86CE-369EAF1D64D4}" type="slidenum">
              <a:rPr lang="el-GR" smtClean="0"/>
              <a:pPr/>
              <a:t>47</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B1AAC636-14E7-458F-86CE-369EAF1D64D4}" type="slidenum">
              <a:rPr lang="el-GR" smtClean="0"/>
              <a:pPr/>
              <a:t>49</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B1AAC636-14E7-458F-86CE-369EAF1D64D4}" type="slidenum">
              <a:rPr lang="el-GR" smtClean="0"/>
              <a:pPr/>
              <a:t>50</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300B42A9-9081-4C48-8D6B-F0D41C742E70}" type="datetimeFigureOut">
              <a:rPr lang="el-GR" smtClean="0"/>
              <a:pPr/>
              <a:t>20/2/2018</a:t>
            </a:fld>
            <a:endParaRPr lang="el-GR"/>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l-GR"/>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A89277A-7BD6-4E04-A4C2-D5B602971E64}"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0B42A9-9081-4C48-8D6B-F0D41C742E70}" type="datetimeFigureOut">
              <a:rPr lang="el-GR" smtClean="0"/>
              <a:pPr/>
              <a:t>20/2/2018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DA89277A-7BD6-4E04-A4C2-D5B602971E64}"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0B42A9-9081-4C48-8D6B-F0D41C742E70}" type="datetimeFigureOut">
              <a:rPr lang="el-GR" smtClean="0"/>
              <a:pPr/>
              <a:t>20/2/2018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DA89277A-7BD6-4E04-A4C2-D5B602971E64}"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300B42A9-9081-4C48-8D6B-F0D41C742E70}" type="datetimeFigureOut">
              <a:rPr lang="el-GR" smtClean="0"/>
              <a:pPr/>
              <a:t>20/2/2018</a:t>
            </a:fld>
            <a:endParaRPr lang="el-GR"/>
          </a:p>
        </p:txBody>
      </p:sp>
      <p:sp>
        <p:nvSpPr>
          <p:cNvPr id="5" name="Footer Placeholder 4"/>
          <p:cNvSpPr>
            <a:spLocks noGrp="1"/>
          </p:cNvSpPr>
          <p:nvPr>
            <p:ph type="ftr" sz="quarter" idx="11"/>
          </p:nvPr>
        </p:nvSpPr>
        <p:spPr>
          <a:xfrm>
            <a:off x="457200" y="6480969"/>
            <a:ext cx="4260056" cy="300831"/>
          </a:xfrm>
        </p:spPr>
        <p:txBody>
          <a:bodyPr/>
          <a:lstStyle/>
          <a:p>
            <a:endParaRPr lang="el-GR"/>
          </a:p>
        </p:txBody>
      </p:sp>
      <p:sp>
        <p:nvSpPr>
          <p:cNvPr id="6" name="Slide Number Placeholder 5"/>
          <p:cNvSpPr>
            <a:spLocks noGrp="1"/>
          </p:cNvSpPr>
          <p:nvPr>
            <p:ph type="sldNum" sz="quarter" idx="12"/>
          </p:nvPr>
        </p:nvSpPr>
        <p:spPr/>
        <p:txBody>
          <a:bodyPr/>
          <a:lstStyle/>
          <a:p>
            <a:fld id="{DA89277A-7BD6-4E04-A4C2-D5B602971E64}"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300B42A9-9081-4C48-8D6B-F0D41C742E70}" type="datetimeFigureOut">
              <a:rPr lang="el-GR" smtClean="0"/>
              <a:pPr/>
              <a:t>20/2/2018</a:t>
            </a:fld>
            <a:endParaRPr lang="el-GR"/>
          </a:p>
        </p:txBody>
      </p:sp>
      <p:sp>
        <p:nvSpPr>
          <p:cNvPr id="5" name="Footer Placeholder 4"/>
          <p:cNvSpPr>
            <a:spLocks noGrp="1"/>
          </p:cNvSpPr>
          <p:nvPr>
            <p:ph type="ftr" sz="quarter" idx="11"/>
          </p:nvPr>
        </p:nvSpPr>
        <p:spPr>
          <a:xfrm>
            <a:off x="2619376" y="6480969"/>
            <a:ext cx="4260056" cy="300831"/>
          </a:xfrm>
        </p:spPr>
        <p:txBody>
          <a:bodyPr/>
          <a:lstStyle/>
          <a:p>
            <a:endParaRPr lang="el-GR"/>
          </a:p>
        </p:txBody>
      </p:sp>
      <p:sp>
        <p:nvSpPr>
          <p:cNvPr id="6" name="Slide Number Placeholder 5"/>
          <p:cNvSpPr>
            <a:spLocks noGrp="1"/>
          </p:cNvSpPr>
          <p:nvPr>
            <p:ph type="sldNum" sz="quarter" idx="12"/>
          </p:nvPr>
        </p:nvSpPr>
        <p:spPr>
          <a:xfrm>
            <a:off x="8451056" y="809624"/>
            <a:ext cx="502920" cy="300831"/>
          </a:xfrm>
        </p:spPr>
        <p:txBody>
          <a:bodyPr/>
          <a:lstStyle/>
          <a:p>
            <a:fld id="{DA89277A-7BD6-4E04-A4C2-D5B602971E64}" type="slidenum">
              <a:rPr lang="el-GR" smtClean="0"/>
              <a:pPr/>
              <a:t>‹#›</a:t>
            </a:fld>
            <a:endParaRPr lang="el-GR"/>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300B42A9-9081-4C48-8D6B-F0D41C742E70}" type="datetimeFigureOut">
              <a:rPr lang="el-GR" smtClean="0"/>
              <a:pPr/>
              <a:t>20/2/2018</a:t>
            </a:fld>
            <a:endParaRPr lang="el-GR"/>
          </a:p>
        </p:txBody>
      </p:sp>
      <p:sp>
        <p:nvSpPr>
          <p:cNvPr id="6" name="Footer Placeholder 5"/>
          <p:cNvSpPr>
            <a:spLocks noGrp="1"/>
          </p:cNvSpPr>
          <p:nvPr>
            <p:ph type="ftr" sz="quarter" idx="11"/>
          </p:nvPr>
        </p:nvSpPr>
        <p:spPr>
          <a:xfrm>
            <a:off x="457200" y="6480969"/>
            <a:ext cx="4260056" cy="301752"/>
          </a:xfrm>
        </p:spPr>
        <p:txBody>
          <a:bodyPr/>
          <a:lstStyle/>
          <a:p>
            <a:endParaRPr lang="el-GR"/>
          </a:p>
        </p:txBody>
      </p:sp>
      <p:sp>
        <p:nvSpPr>
          <p:cNvPr id="7" name="Slide Number Placeholder 6"/>
          <p:cNvSpPr>
            <a:spLocks noGrp="1"/>
          </p:cNvSpPr>
          <p:nvPr>
            <p:ph type="sldNum" sz="quarter" idx="12"/>
          </p:nvPr>
        </p:nvSpPr>
        <p:spPr>
          <a:xfrm>
            <a:off x="7589520" y="6480969"/>
            <a:ext cx="502920" cy="301752"/>
          </a:xfrm>
        </p:spPr>
        <p:txBody>
          <a:bodyPr/>
          <a:lstStyle/>
          <a:p>
            <a:fld id="{DA89277A-7BD6-4E04-A4C2-D5B602971E64}"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300B42A9-9081-4C48-8D6B-F0D41C742E70}" type="datetimeFigureOut">
              <a:rPr lang="el-GR" smtClean="0"/>
              <a:pPr/>
              <a:t>20/2/2018</a:t>
            </a:fld>
            <a:endParaRPr lang="el-GR"/>
          </a:p>
        </p:txBody>
      </p:sp>
      <p:sp>
        <p:nvSpPr>
          <p:cNvPr id="8" name="Footer Placeholder 7"/>
          <p:cNvSpPr>
            <a:spLocks noGrp="1"/>
          </p:cNvSpPr>
          <p:nvPr>
            <p:ph type="ftr" sz="quarter" idx="11"/>
          </p:nvPr>
        </p:nvSpPr>
        <p:spPr>
          <a:xfrm>
            <a:off x="457200" y="6480969"/>
            <a:ext cx="4261104" cy="301752"/>
          </a:xfrm>
        </p:spPr>
        <p:txBody>
          <a:bodyPr/>
          <a:lstStyle/>
          <a:p>
            <a:endParaRPr lang="el-GR"/>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A89277A-7BD6-4E04-A4C2-D5B602971E64}"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00B42A9-9081-4C48-8D6B-F0D41C742E70}" type="datetimeFigureOut">
              <a:rPr lang="el-GR" smtClean="0"/>
              <a:pPr/>
              <a:t>20/2/2018</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DA89277A-7BD6-4E04-A4C2-D5B602971E64}"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300B42A9-9081-4C48-8D6B-F0D41C742E70}" type="datetimeFigureOut">
              <a:rPr lang="el-GR" smtClean="0"/>
              <a:pPr/>
              <a:t>20/2/2018</a:t>
            </a:fld>
            <a:endParaRPr lang="el-GR"/>
          </a:p>
        </p:txBody>
      </p:sp>
      <p:sp>
        <p:nvSpPr>
          <p:cNvPr id="3" name="Footer Placeholder 2"/>
          <p:cNvSpPr>
            <a:spLocks noGrp="1"/>
          </p:cNvSpPr>
          <p:nvPr>
            <p:ph type="ftr" sz="quarter" idx="11"/>
          </p:nvPr>
        </p:nvSpPr>
        <p:spPr>
          <a:xfrm>
            <a:off x="457200" y="6481890"/>
            <a:ext cx="4260056" cy="300831"/>
          </a:xfrm>
        </p:spPr>
        <p:txBody>
          <a:bodyPr/>
          <a:lstStyle/>
          <a:p>
            <a:endParaRPr lang="el-GR"/>
          </a:p>
        </p:txBody>
      </p:sp>
      <p:sp>
        <p:nvSpPr>
          <p:cNvPr id="4" name="Slide Number Placeholder 3"/>
          <p:cNvSpPr>
            <a:spLocks noGrp="1"/>
          </p:cNvSpPr>
          <p:nvPr>
            <p:ph type="sldNum" sz="quarter" idx="12"/>
          </p:nvPr>
        </p:nvSpPr>
        <p:spPr>
          <a:xfrm>
            <a:off x="7589520" y="6480969"/>
            <a:ext cx="502920" cy="301752"/>
          </a:xfrm>
        </p:spPr>
        <p:txBody>
          <a:bodyPr/>
          <a:lstStyle/>
          <a:p>
            <a:fld id="{DA89277A-7BD6-4E04-A4C2-D5B602971E64}"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300B42A9-9081-4C48-8D6B-F0D41C742E70}" type="datetimeFigureOut">
              <a:rPr lang="el-GR" smtClean="0"/>
              <a:pPr/>
              <a:t>20/2/2018</a:t>
            </a:fld>
            <a:endParaRPr lang="el-GR"/>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l-GR"/>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A89277A-7BD6-4E04-A4C2-D5B602971E64}"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300B42A9-9081-4C48-8D6B-F0D41C742E70}" type="datetimeFigureOut">
              <a:rPr lang="el-GR" smtClean="0"/>
              <a:pPr/>
              <a:t>20/2/2018</a:t>
            </a:fld>
            <a:endParaRPr lang="el-GR"/>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l-GR"/>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A89277A-7BD6-4E04-A4C2-D5B602971E64}"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300B42A9-9081-4C48-8D6B-F0D41C742E70}" type="datetimeFigureOut">
              <a:rPr lang="el-GR" smtClean="0"/>
              <a:pPr/>
              <a:t>20/2/2018</a:t>
            </a:fld>
            <a:endParaRPr lang="el-GR"/>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l-GR"/>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A89277A-7BD6-4E04-A4C2-D5B602971E64}" type="slidenum">
              <a:rPr lang="el-GR" smtClean="0"/>
              <a:pPr/>
              <a:t>‹#›</a:t>
            </a:fld>
            <a:endParaRPr lang="el-GR"/>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ideo" Target="file:///C:\Users\Koft\Desktop\video-1518858046.mp4" TargetMode="Externa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6.bin"/><Relationship Id="rId14" Type="http://schemas.openxmlformats.org/officeDocument/2006/relationships/image" Target="../media/image2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4.png"/><Relationship Id="rId4" Type="http://schemas.openxmlformats.org/officeDocument/2006/relationships/image" Target="../media/image2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6.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13.bin"/><Relationship Id="rId14" Type="http://schemas.openxmlformats.org/officeDocument/2006/relationships/image" Target="../media/image3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2.wmf"/><Relationship Id="rId5" Type="http://schemas.openxmlformats.org/officeDocument/2006/relationships/oleObject" Target="../embeddings/oleObject17.bin"/><Relationship Id="rId4" Type="http://schemas.openxmlformats.org/officeDocument/2006/relationships/image" Target="../media/image31.wmf"/></Relationships>
</file>

<file path=ppt/slides/_rels/slide2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4.wmf"/><Relationship Id="rId11" Type="http://schemas.openxmlformats.org/officeDocument/2006/relationships/image" Target="../media/image37.png"/><Relationship Id="rId5" Type="http://schemas.openxmlformats.org/officeDocument/2006/relationships/oleObject" Target="../embeddings/oleObject19.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9.wmf"/><Relationship Id="rId5" Type="http://schemas.openxmlformats.org/officeDocument/2006/relationships/oleObject" Target="../embeddings/oleObject23.bin"/><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1.wmf"/><Relationship Id="rId5" Type="http://schemas.openxmlformats.org/officeDocument/2006/relationships/oleObject" Target="../embeddings/oleObject26.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5.wmf"/><Relationship Id="rId5" Type="http://schemas.openxmlformats.org/officeDocument/2006/relationships/oleObject" Target="../embeddings/oleObject30.bin"/><Relationship Id="rId4" Type="http://schemas.openxmlformats.org/officeDocument/2006/relationships/image" Target="../media/image44.wmf"/></Relationships>
</file>

<file path=ppt/slides/_rels/slide28.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37.bin"/><Relationship Id="rId18" Type="http://schemas.openxmlformats.org/officeDocument/2006/relationships/image" Target="../media/image54.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51.wmf"/><Relationship Id="rId17" Type="http://schemas.openxmlformats.org/officeDocument/2006/relationships/oleObject" Target="../embeddings/oleObject39.bin"/><Relationship Id="rId2" Type="http://schemas.openxmlformats.org/officeDocument/2006/relationships/slideLayout" Target="../slideLayouts/slideLayout2.xml"/><Relationship Id="rId16" Type="http://schemas.openxmlformats.org/officeDocument/2006/relationships/image" Target="../media/image53.wmf"/><Relationship Id="rId1" Type="http://schemas.openxmlformats.org/officeDocument/2006/relationships/vmlDrawing" Target="../drawings/vmlDrawing10.vml"/><Relationship Id="rId6" Type="http://schemas.openxmlformats.org/officeDocument/2006/relationships/image" Target="../media/image48.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35.bin"/><Relationship Id="rId14" Type="http://schemas.openxmlformats.org/officeDocument/2006/relationships/image" Target="../media/image52.wmf"/></Relationships>
</file>

<file path=ppt/slides/_rels/slide29.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45.bin"/><Relationship Id="rId18" Type="http://schemas.openxmlformats.org/officeDocument/2006/relationships/image" Target="../media/image62.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59.wmf"/><Relationship Id="rId17" Type="http://schemas.openxmlformats.org/officeDocument/2006/relationships/oleObject" Target="../embeddings/oleObject47.bin"/><Relationship Id="rId2" Type="http://schemas.openxmlformats.org/officeDocument/2006/relationships/slideLayout" Target="../slideLayouts/slideLayout2.xml"/><Relationship Id="rId16" Type="http://schemas.openxmlformats.org/officeDocument/2006/relationships/image" Target="../media/image61.wmf"/><Relationship Id="rId20" Type="http://schemas.openxmlformats.org/officeDocument/2006/relationships/image" Target="../media/image63.wmf"/><Relationship Id="rId1" Type="http://schemas.openxmlformats.org/officeDocument/2006/relationships/vmlDrawing" Target="../drawings/vmlDrawing11.vml"/><Relationship Id="rId6" Type="http://schemas.openxmlformats.org/officeDocument/2006/relationships/image" Target="../media/image56.w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58.wmf"/><Relationship Id="rId19" Type="http://schemas.openxmlformats.org/officeDocument/2006/relationships/oleObject" Target="../embeddings/oleObject48.bin"/><Relationship Id="rId4" Type="http://schemas.openxmlformats.org/officeDocument/2006/relationships/image" Target="../media/image55.wmf"/><Relationship Id="rId9" Type="http://schemas.openxmlformats.org/officeDocument/2006/relationships/oleObject" Target="../embeddings/oleObject43.bin"/><Relationship Id="rId14" Type="http://schemas.openxmlformats.org/officeDocument/2006/relationships/image" Target="../media/image6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5.wmf"/><Relationship Id="rId5" Type="http://schemas.openxmlformats.org/officeDocument/2006/relationships/oleObject" Target="../embeddings/oleObject50.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52.bin"/></Relationships>
</file>

<file path=ppt/slides/_rels/slide31.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9.wmf"/><Relationship Id="rId5" Type="http://schemas.openxmlformats.org/officeDocument/2006/relationships/oleObject" Target="../embeddings/oleObject54.bin"/><Relationship Id="rId4" Type="http://schemas.openxmlformats.org/officeDocument/2006/relationships/image" Target="../media/image68.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Synchronization of Fireflies </a:t>
            </a:r>
            <a:r>
              <a:rPr lang="el-GR" dirty="0"/>
              <a:t/>
            </a:r>
            <a:br>
              <a:rPr lang="el-GR" dirty="0"/>
            </a:br>
            <a:endParaRPr lang="el-GR" dirty="0"/>
          </a:p>
        </p:txBody>
      </p:sp>
      <p:sp>
        <p:nvSpPr>
          <p:cNvPr id="3" name="Subtitle 2"/>
          <p:cNvSpPr>
            <a:spLocks noGrp="1"/>
          </p:cNvSpPr>
          <p:nvPr>
            <p:ph type="subTitle" idx="1"/>
          </p:nvPr>
        </p:nvSpPr>
        <p:spPr>
          <a:xfrm>
            <a:off x="540544" y="1857364"/>
            <a:ext cx="8603456" cy="1752600"/>
          </a:xfrm>
        </p:spPr>
        <p:txBody>
          <a:bodyPr>
            <a:normAutofit/>
          </a:bodyPr>
          <a:lstStyle/>
          <a:p>
            <a:r>
              <a:rPr lang="en-US" sz="2800" b="1" dirty="0" smtClean="0">
                <a:solidFill>
                  <a:schemeClr val="accent1">
                    <a:lumMod val="50000"/>
                  </a:schemeClr>
                </a:solidFill>
              </a:rPr>
              <a:t>INTER-FACULTY</a:t>
            </a:r>
            <a:r>
              <a:rPr lang="el-GR" sz="2800" b="1" dirty="0" smtClean="0">
                <a:solidFill>
                  <a:schemeClr val="accent1">
                    <a:lumMod val="50000"/>
                  </a:schemeClr>
                </a:solidFill>
              </a:rPr>
              <a:t> </a:t>
            </a:r>
            <a:r>
              <a:rPr lang="en-US" sz="2800" b="1" dirty="0" smtClean="0">
                <a:solidFill>
                  <a:schemeClr val="accent1">
                    <a:lumMod val="50000"/>
                  </a:schemeClr>
                </a:solidFill>
              </a:rPr>
              <a:t>MASTER PROGRAM </a:t>
            </a:r>
            <a:r>
              <a:rPr lang="el-GR" sz="2800" b="1" dirty="0" smtClean="0">
                <a:solidFill>
                  <a:schemeClr val="accent1">
                    <a:lumMod val="50000"/>
                  </a:schemeClr>
                </a:solidFill>
              </a:rPr>
              <a:t> «</a:t>
            </a:r>
            <a:r>
              <a:rPr lang="en-US" sz="2800" b="1" dirty="0" smtClean="0">
                <a:solidFill>
                  <a:schemeClr val="accent1">
                    <a:lumMod val="50000"/>
                  </a:schemeClr>
                </a:solidFill>
              </a:rPr>
              <a:t>COMPLEX SYSTEMS AND NETWORKS</a:t>
            </a:r>
            <a:r>
              <a:rPr lang="el-GR" sz="2800" b="1" dirty="0" smtClean="0">
                <a:solidFill>
                  <a:schemeClr val="accent1">
                    <a:lumMod val="50000"/>
                  </a:schemeClr>
                </a:solidFill>
              </a:rPr>
              <a:t>»</a:t>
            </a:r>
            <a:endParaRPr lang="el-GR" sz="2800" b="1" dirty="0">
              <a:solidFill>
                <a:schemeClr val="accent1">
                  <a:lumMod val="50000"/>
                </a:schemeClr>
              </a:solidFill>
            </a:endParaRPr>
          </a:p>
        </p:txBody>
      </p:sp>
      <p:sp>
        <p:nvSpPr>
          <p:cNvPr id="4" name="TextBox 3"/>
          <p:cNvSpPr txBox="1"/>
          <p:nvPr/>
        </p:nvSpPr>
        <p:spPr>
          <a:xfrm>
            <a:off x="0" y="4286256"/>
            <a:ext cx="5072066" cy="1569660"/>
          </a:xfrm>
          <a:prstGeom prst="rect">
            <a:avLst/>
          </a:prstGeom>
          <a:noFill/>
        </p:spPr>
        <p:txBody>
          <a:bodyPr wrap="square" rtlCol="0">
            <a:spAutoFit/>
          </a:bodyPr>
          <a:lstStyle/>
          <a:p>
            <a:r>
              <a:rPr lang="en-US" sz="2400" dirty="0" smtClean="0"/>
              <a:t>Supervisor: Antoniou </a:t>
            </a:r>
            <a:r>
              <a:rPr lang="en-US" sz="2400" dirty="0" err="1" smtClean="0"/>
              <a:t>Ioannis</a:t>
            </a:r>
            <a:endParaRPr lang="en-US" sz="2400" dirty="0" smtClean="0"/>
          </a:p>
          <a:p>
            <a:r>
              <a:rPr lang="en-US" sz="2400" dirty="0" err="1" smtClean="0"/>
              <a:t>Georgoulis</a:t>
            </a:r>
            <a:r>
              <a:rPr lang="en-US" sz="2400" dirty="0" smtClean="0"/>
              <a:t> </a:t>
            </a:r>
            <a:r>
              <a:rPr lang="en-US" sz="2400" dirty="0" err="1" smtClean="0"/>
              <a:t>Filippos</a:t>
            </a:r>
            <a:endParaRPr lang="en-US" sz="2400" dirty="0" smtClean="0"/>
          </a:p>
          <a:p>
            <a:r>
              <a:rPr lang="en-US" sz="2400" dirty="0" err="1" smtClean="0"/>
              <a:t>Kofterou</a:t>
            </a:r>
            <a:r>
              <a:rPr lang="en-US" sz="2400" dirty="0" smtClean="0"/>
              <a:t> Maria</a:t>
            </a:r>
          </a:p>
          <a:p>
            <a:r>
              <a:rPr lang="en-US" sz="2400" dirty="0" err="1" smtClean="0"/>
              <a:t>Foudouli</a:t>
            </a:r>
            <a:r>
              <a:rPr lang="en-US" sz="2400" dirty="0" smtClean="0"/>
              <a:t> Anastasia</a:t>
            </a:r>
            <a:endParaRPr lang="el-GR" sz="2400" dirty="0"/>
          </a:p>
        </p:txBody>
      </p:sp>
      <p:pic>
        <p:nvPicPr>
          <p:cNvPr id="5" name="Picture 4" descr="auth-logo.jpg"/>
          <p:cNvPicPr>
            <a:picLocks noChangeAspect="1"/>
          </p:cNvPicPr>
          <p:nvPr/>
        </p:nvPicPr>
        <p:blipFill>
          <a:blip r:embed="rId2" cstate="print"/>
          <a:stretch>
            <a:fillRect/>
          </a:stretch>
        </p:blipFill>
        <p:spPr>
          <a:xfrm>
            <a:off x="0" y="0"/>
            <a:ext cx="1285852" cy="12858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29258"/>
          </a:xfrm>
        </p:spPr>
        <p:txBody>
          <a:bodyPr/>
          <a:lstStyle/>
          <a:p>
            <a:r>
              <a:rPr lang="en-US" dirty="0" err="1" smtClean="0"/>
              <a:t>Kuramoto</a:t>
            </a:r>
            <a:r>
              <a:rPr lang="en-US" dirty="0" smtClean="0"/>
              <a:t>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9552" y="1340768"/>
                <a:ext cx="8229600" cy="4968552"/>
              </a:xfrm>
            </p:spPr>
            <p:txBody>
              <a:bodyPr/>
              <a:lstStyle/>
              <a:p>
                <a:r>
                  <a:rPr lang="en-US" sz="2400" dirty="0" smtClean="0"/>
                  <a:t>For simplification he considered the coupling as purely sinusoidal and the frequencies </a:t>
                </a:r>
                <a14:m>
                  <m:oMath xmlns:m="http://schemas.openxmlformats.org/officeDocument/2006/math">
                    <m:sSub>
                      <m:sSubPr>
                        <m:ctrlPr>
                          <a:rPr lang="en-US" sz="2400" i="1" smtClean="0">
                            <a:latin typeface="Cambria Math"/>
                          </a:rPr>
                        </m:ctrlPr>
                      </m:sSubPr>
                      <m:e>
                        <m:r>
                          <a:rPr lang="el-GR" sz="2400" b="0" i="1" smtClean="0">
                            <a:latin typeface="Cambria Math"/>
                          </a:rPr>
                          <m:t>𝜔</m:t>
                        </m:r>
                      </m:e>
                      <m:sub>
                        <m:r>
                          <a:rPr lang="en-US" sz="2400" b="0" i="1" smtClean="0">
                            <a:latin typeface="Cambria Math"/>
                          </a:rPr>
                          <m:t>𝑖</m:t>
                        </m:r>
                      </m:sub>
                    </m:sSub>
                  </m:oMath>
                </a14:m>
                <a:r>
                  <a:rPr lang="en-US" sz="2400" dirty="0" smtClean="0"/>
                  <a:t> to follow a </a:t>
                </a:r>
                <a:r>
                  <a:rPr lang="en-US" sz="2400" dirty="0" err="1" smtClean="0"/>
                  <a:t>unimodal</a:t>
                </a:r>
                <a:r>
                  <a:rPr lang="en-US" sz="2400" dirty="0" smtClean="0"/>
                  <a:t> even distribution (mean frequency </a:t>
                </a:r>
                <a:r>
                  <a:rPr lang="el-GR" sz="2400" dirty="0" smtClean="0"/>
                  <a:t>Ω</a:t>
                </a:r>
                <a:r>
                  <a:rPr lang="en-US" sz="2400" dirty="0" smtClean="0"/>
                  <a:t>=0) and changed the model to:</a:t>
                </a:r>
              </a:p>
              <a:p>
                <a:pPr marL="64008" indent="0">
                  <a:buNone/>
                </a:pPr>
                <a:endParaRPr lang="el-GR" sz="2400" dirty="0" smtClean="0"/>
              </a:p>
              <a:p>
                <a:pPr marL="64008" indent="0">
                  <a:buNone/>
                </a:pPr>
                <a14:m>
                  <m:oMath xmlns:m="http://schemas.openxmlformats.org/officeDocument/2006/math">
                    <m:sSub>
                      <m:sSubPr>
                        <m:ctrlPr>
                          <a:rPr lang="en-US" sz="2400" i="1"/>
                        </m:ctrlPr>
                      </m:sSubPr>
                      <m:e>
                        <m:r>
                          <a:rPr lang="en-US" sz="2400" b="0" i="1" smtClean="0">
                            <a:latin typeface="Cambria Math"/>
                          </a:rPr>
                          <m:t>               </m:t>
                        </m:r>
                        <m:acc>
                          <m:accPr>
                            <m:chr m:val="̇"/>
                            <m:ctrlPr>
                              <a:rPr lang="en-US" sz="2400" i="1"/>
                            </m:ctrlPr>
                          </m:accPr>
                          <m:e>
                            <m:r>
                              <a:rPr lang="el-GR" sz="2400" i="1"/>
                              <m:t>𝜃</m:t>
                            </m:r>
                          </m:e>
                        </m:acc>
                      </m:e>
                      <m:sub>
                        <m:r>
                          <a:rPr lang="el-GR" sz="2400" i="1"/>
                          <m:t>𝑖</m:t>
                        </m:r>
                      </m:sub>
                    </m:sSub>
                    <m:r>
                      <a:rPr lang="en-US" sz="2400" i="1" smtClean="0"/>
                      <m:t>=</m:t>
                    </m:r>
                    <m:sSub>
                      <m:sSubPr>
                        <m:ctrlPr>
                          <a:rPr lang="en-US" sz="2400" i="1"/>
                        </m:ctrlPr>
                      </m:sSubPr>
                      <m:e>
                        <m:r>
                          <a:rPr lang="el-GR" sz="2400" i="1"/>
                          <m:t>𝜔</m:t>
                        </m:r>
                      </m:e>
                      <m:sub>
                        <m:r>
                          <a:rPr lang="el-GR" sz="2400" i="1"/>
                          <m:t>𝑖</m:t>
                        </m:r>
                      </m:sub>
                    </m:sSub>
                    <m:r>
                      <a:rPr lang="en-US" sz="2400" i="1" smtClean="0"/>
                      <m:t>+</m:t>
                    </m:r>
                    <m:f>
                      <m:fPr>
                        <m:ctrlPr>
                          <a:rPr lang="en-US" sz="2400" i="1"/>
                        </m:ctrlPr>
                      </m:fPr>
                      <m:num>
                        <m:r>
                          <a:rPr lang="el-GR" sz="2400" i="1"/>
                          <m:t>𝐾</m:t>
                        </m:r>
                      </m:num>
                      <m:den>
                        <m:r>
                          <a:rPr lang="el-GR" sz="2400" i="1"/>
                          <m:t>𝑁</m:t>
                        </m:r>
                      </m:den>
                    </m:f>
                    <m:nary>
                      <m:naryPr>
                        <m:chr m:val="∑"/>
                        <m:limLoc m:val="undOvr"/>
                        <m:ctrlPr>
                          <a:rPr lang="en-US" sz="2400" i="1"/>
                        </m:ctrlPr>
                      </m:naryPr>
                      <m:sub>
                        <m:r>
                          <a:rPr lang="el-GR" sz="2400" i="1"/>
                          <m:t>𝑖</m:t>
                        </m:r>
                        <m:r>
                          <a:rPr lang="en-US" sz="2400" i="1"/>
                          <m:t>=1</m:t>
                        </m:r>
                      </m:sub>
                      <m:sup>
                        <m:r>
                          <a:rPr lang="el-GR" sz="2400" i="1"/>
                          <m:t>𝑁</m:t>
                        </m:r>
                      </m:sup>
                      <m:e>
                        <m:r>
                          <m:rPr>
                            <m:sty m:val="p"/>
                          </m:rPr>
                          <a:rPr lang="en-US" sz="2400"/>
                          <m:t>sin</m:t>
                        </m:r>
                        <m:r>
                          <a:rPr lang="en-US" sz="2400"/>
                          <m:t>⁡</m:t>
                        </m:r>
                        <m:r>
                          <a:rPr lang="en-US" sz="2400" i="1"/>
                          <m:t>(</m:t>
                        </m:r>
                        <m:sSub>
                          <m:sSubPr>
                            <m:ctrlPr>
                              <a:rPr lang="en-US" sz="2400" i="1"/>
                            </m:ctrlPr>
                          </m:sSubPr>
                          <m:e>
                            <m:r>
                              <a:rPr lang="el-GR" sz="2400" i="1"/>
                              <m:t>𝜃</m:t>
                            </m:r>
                          </m:e>
                          <m:sub>
                            <m:r>
                              <a:rPr lang="el-GR" sz="2400" i="1"/>
                              <m:t>𝑗</m:t>
                            </m:r>
                          </m:sub>
                        </m:sSub>
                        <m:r>
                          <a:rPr lang="en-US" sz="2400" i="1"/>
                          <m:t>−</m:t>
                        </m:r>
                        <m:sSub>
                          <m:sSubPr>
                            <m:ctrlPr>
                              <a:rPr lang="en-US" sz="2400" i="1"/>
                            </m:ctrlPr>
                          </m:sSubPr>
                          <m:e>
                            <m:r>
                              <a:rPr lang="el-GR" sz="2400" i="1"/>
                              <m:t>𝜃</m:t>
                            </m:r>
                          </m:e>
                          <m:sub>
                            <m:r>
                              <a:rPr lang="el-GR" sz="2400" i="1"/>
                              <m:t>𝑖</m:t>
                            </m:r>
                          </m:sub>
                        </m:sSub>
                        <m:r>
                          <a:rPr lang="en-US" sz="2400" i="1"/>
                          <m:t>)</m:t>
                        </m:r>
                      </m:e>
                    </m:nary>
                  </m:oMath>
                </a14:m>
                <a:r>
                  <a:rPr lang="en-US" sz="2400" dirty="0"/>
                  <a:t>,</a:t>
                </a:r>
                <a:r>
                  <a:rPr lang="en-US" sz="2400" dirty="0" err="1"/>
                  <a:t>i</a:t>
                </a:r>
                <a:r>
                  <a:rPr lang="en-US" sz="2400" dirty="0"/>
                  <a:t>=1,2,….,</a:t>
                </a:r>
                <a:r>
                  <a:rPr lang="en-US" sz="2400" dirty="0" smtClean="0"/>
                  <a:t>N</a:t>
                </a:r>
                <a:endParaRPr lang="el-GR" sz="2400" dirty="0" smtClean="0"/>
              </a:p>
              <a:p>
                <a:r>
                  <a:rPr lang="en-US" sz="2400" dirty="0" smtClean="0"/>
                  <a:t>K the coupling strength</a:t>
                </a:r>
                <a:endParaRPr lang="en-US" sz="2400" dirty="0"/>
              </a:p>
              <a:p>
                <a:pPr marL="64008"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9552" y="1340768"/>
                <a:ext cx="8229600" cy="4968552"/>
              </a:xfrm>
              <a:blipFill rotWithShape="1">
                <a:blip r:embed="rId2"/>
                <a:stretch>
                  <a:fillRect t="-982" r="-1185"/>
                </a:stretch>
              </a:blipFill>
            </p:spPr>
            <p:txBody>
              <a:bodyPr/>
              <a:lstStyle/>
              <a:p>
                <a:r>
                  <a:rPr lang="en-US">
                    <a:noFill/>
                  </a:rPr>
                  <a:t> </a:t>
                </a:r>
              </a:p>
            </p:txBody>
          </p:sp>
        </mc:Fallback>
      </mc:AlternateContent>
    </p:spTree>
    <p:extLst>
      <p:ext uri="{BB962C8B-B14F-4D97-AF65-F5344CB8AC3E}">
        <p14:creationId xmlns:p14="http://schemas.microsoft.com/office/powerpoint/2010/main" val="55202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73274"/>
          </a:xfrm>
        </p:spPr>
        <p:txBody>
          <a:bodyPr/>
          <a:lstStyle/>
          <a:p>
            <a:r>
              <a:rPr lang="en-US" dirty="0" err="1" smtClean="0"/>
              <a:t>Kuramoto</a:t>
            </a:r>
            <a:r>
              <a:rPr lang="en-US" dirty="0" smtClean="0"/>
              <a:t>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340768"/>
                <a:ext cx="8229600" cy="5114040"/>
              </a:xfrm>
            </p:spPr>
            <p:txBody>
              <a:bodyPr>
                <a:normAutofit/>
              </a:bodyPr>
              <a:lstStyle/>
              <a:p>
                <a:r>
                  <a:rPr lang="en-US" sz="2200" dirty="0" smtClean="0"/>
                  <a:t>For visualization purposes he imagined the oscillators as a swarm of points running on the limit cycle</a:t>
                </a:r>
              </a:p>
              <a:p>
                <a:r>
                  <a:rPr lang="en-US" sz="2200" dirty="0" smtClean="0"/>
                  <a:t>Now, being on the complex plane he used the order parameter:</a:t>
                </a:r>
                <a:endParaRPr lang="el-GR" sz="2200" dirty="0" smtClean="0"/>
              </a:p>
              <a:p>
                <a:pPr marL="64008" indent="0">
                  <a:buNone/>
                </a:pPr>
                <a:r>
                  <a:rPr lang="el-GR" sz="2200" dirty="0"/>
                  <a:t>	</a:t>
                </a:r>
                <a14:m>
                  <m:oMath xmlns:m="http://schemas.openxmlformats.org/officeDocument/2006/math">
                    <m:sSup>
                      <m:sSupPr>
                        <m:ctrlPr>
                          <a:rPr lang="en-US" sz="2200" i="1"/>
                        </m:ctrlPr>
                      </m:sSupPr>
                      <m:e>
                        <m:r>
                          <a:rPr lang="el-GR" sz="2200" i="1"/>
                          <m:t>𝑟𝑒</m:t>
                        </m:r>
                      </m:e>
                      <m:sup>
                        <m:r>
                          <a:rPr lang="el-GR" sz="2200" i="1"/>
                          <m:t>𝑖</m:t>
                        </m:r>
                        <m:r>
                          <a:rPr lang="el-GR" sz="2200" i="1"/>
                          <m:t>𝜓</m:t>
                        </m:r>
                      </m:sup>
                    </m:sSup>
                    <m:r>
                      <a:rPr lang="en-US" sz="2200" i="1"/>
                      <m:t>=</m:t>
                    </m:r>
                    <m:f>
                      <m:fPr>
                        <m:ctrlPr>
                          <a:rPr lang="en-US" sz="2200" i="1"/>
                        </m:ctrlPr>
                      </m:fPr>
                      <m:num>
                        <m:r>
                          <a:rPr lang="en-US" sz="2200" i="1"/>
                          <m:t>1</m:t>
                        </m:r>
                      </m:num>
                      <m:den>
                        <m:r>
                          <a:rPr lang="el-GR" sz="2200" i="1"/>
                          <m:t>𝑁</m:t>
                        </m:r>
                      </m:den>
                    </m:f>
                    <m:nary>
                      <m:naryPr>
                        <m:chr m:val="∑"/>
                        <m:limLoc m:val="undOvr"/>
                        <m:ctrlPr>
                          <a:rPr lang="en-US" sz="2200" i="1"/>
                        </m:ctrlPr>
                      </m:naryPr>
                      <m:sub>
                        <m:r>
                          <a:rPr lang="el-GR" sz="2200" i="1"/>
                          <m:t>𝑖</m:t>
                        </m:r>
                        <m:r>
                          <a:rPr lang="en-US" sz="2200" i="1"/>
                          <m:t>=1</m:t>
                        </m:r>
                      </m:sub>
                      <m:sup>
                        <m:r>
                          <a:rPr lang="el-GR" sz="2200" i="1"/>
                          <m:t>𝑁</m:t>
                        </m:r>
                      </m:sup>
                      <m:e>
                        <m:sSup>
                          <m:sSupPr>
                            <m:ctrlPr>
                              <a:rPr lang="en-US" sz="2200" i="1"/>
                            </m:ctrlPr>
                          </m:sSupPr>
                          <m:e>
                            <m:r>
                              <a:rPr lang="el-GR" sz="2200" i="1"/>
                              <m:t>𝑒</m:t>
                            </m:r>
                          </m:e>
                          <m:sup>
                            <m:r>
                              <a:rPr lang="el-GR" sz="2200" i="1"/>
                              <m:t>𝑖</m:t>
                            </m:r>
                            <m:sSub>
                              <m:sSubPr>
                                <m:ctrlPr>
                                  <a:rPr lang="en-US" sz="2200" i="1"/>
                                </m:ctrlPr>
                              </m:sSubPr>
                              <m:e>
                                <m:r>
                                  <a:rPr lang="el-GR" sz="2200" i="1"/>
                                  <m:t>𝜃</m:t>
                                </m:r>
                              </m:e>
                              <m:sub>
                                <m:r>
                                  <a:rPr lang="el-GR" sz="2200" i="1"/>
                                  <m:t>𝑗</m:t>
                                </m:r>
                              </m:sub>
                            </m:sSub>
                          </m:sup>
                        </m:sSup>
                      </m:e>
                    </m:nary>
                  </m:oMath>
                </a14:m>
                <a:endParaRPr lang="en-US" sz="2200" dirty="0" smtClean="0"/>
              </a:p>
              <a:p>
                <a:pPr marL="64008" indent="0">
                  <a:buNone/>
                </a:pPr>
                <a:endParaRPr lang="el-GR" sz="2200" dirty="0" smtClean="0"/>
              </a:p>
              <a:p>
                <a:r>
                  <a:rPr lang="en-US" sz="2200" dirty="0" smtClean="0"/>
                  <a:t>By equating the imaginary parts he made another change to the model</a:t>
                </a:r>
              </a:p>
              <a:p>
                <a:pPr marL="64008" indent="0">
                  <a:buNone/>
                </a:pPr>
                <a:r>
                  <a:rPr lang="en-US" sz="2200" dirty="0" smtClean="0"/>
                  <a:t>	</a:t>
                </a:r>
                <a14:m>
                  <m:oMath xmlns:m="http://schemas.openxmlformats.org/officeDocument/2006/math">
                    <m:sSub>
                      <m:sSubPr>
                        <m:ctrlPr>
                          <a:rPr lang="en-US" sz="2200" i="1"/>
                        </m:ctrlPr>
                      </m:sSubPr>
                      <m:e>
                        <m:acc>
                          <m:accPr>
                            <m:chr m:val="̇"/>
                            <m:ctrlPr>
                              <a:rPr lang="en-US" sz="2200" i="1"/>
                            </m:ctrlPr>
                          </m:accPr>
                          <m:e>
                            <m:r>
                              <a:rPr lang="el-GR" sz="2200" i="1"/>
                              <m:t>𝜃</m:t>
                            </m:r>
                          </m:e>
                        </m:acc>
                      </m:e>
                      <m:sub>
                        <m:r>
                          <a:rPr lang="el-GR" sz="2200" i="1"/>
                          <m:t>𝑖</m:t>
                        </m:r>
                      </m:sub>
                    </m:sSub>
                    <m:r>
                      <a:rPr lang="en-US" sz="2200" i="1"/>
                      <m:t>=</m:t>
                    </m:r>
                    <m:sSub>
                      <m:sSubPr>
                        <m:ctrlPr>
                          <a:rPr lang="en-US" sz="2200" i="1"/>
                        </m:ctrlPr>
                      </m:sSubPr>
                      <m:e>
                        <m:r>
                          <a:rPr lang="el-GR" sz="2200" i="1"/>
                          <m:t>𝜔</m:t>
                        </m:r>
                      </m:e>
                      <m:sub>
                        <m:r>
                          <a:rPr lang="el-GR" sz="2200" i="1"/>
                          <m:t>𝑖</m:t>
                        </m:r>
                      </m:sub>
                    </m:sSub>
                    <m:r>
                      <a:rPr lang="en-US" sz="2200" i="1"/>
                      <m:t>+</m:t>
                    </m:r>
                    <m:r>
                      <a:rPr lang="el-GR" sz="2200" i="1"/>
                      <m:t>𝐾𝑟</m:t>
                    </m:r>
                    <m:r>
                      <m:rPr>
                        <m:sty m:val="p"/>
                      </m:rPr>
                      <a:rPr lang="en-US" sz="2200"/>
                      <m:t>sin</m:t>
                    </m:r>
                    <m:r>
                      <a:rPr lang="en-US" sz="2200" i="1"/>
                      <m:t>(</m:t>
                    </m:r>
                    <m:r>
                      <a:rPr lang="el-GR" sz="2200" i="1"/>
                      <m:t>𝜓</m:t>
                    </m:r>
                    <m:r>
                      <a:rPr lang="en-US" sz="2200" i="1"/>
                      <m:t>−</m:t>
                    </m:r>
                    <m:sSub>
                      <m:sSubPr>
                        <m:ctrlPr>
                          <a:rPr lang="en-US" sz="2200" i="1"/>
                        </m:ctrlPr>
                      </m:sSubPr>
                      <m:e>
                        <m:r>
                          <a:rPr lang="el-GR" sz="2200" i="1"/>
                          <m:t>𝜃</m:t>
                        </m:r>
                      </m:e>
                      <m:sub>
                        <m:r>
                          <a:rPr lang="el-GR" sz="2200" i="1"/>
                          <m:t>𝑖</m:t>
                        </m:r>
                      </m:sub>
                    </m:sSub>
                    <m:r>
                      <a:rPr lang="en-US" sz="2200" i="1"/>
                      <m:t>)</m:t>
                    </m:r>
                  </m:oMath>
                </a14:m>
                <a:r>
                  <a:rPr lang="en-US" sz="2200" dirty="0"/>
                  <a:t> , </a:t>
                </a:r>
                <a:r>
                  <a:rPr lang="en-US" sz="2200" dirty="0" err="1"/>
                  <a:t>i</a:t>
                </a:r>
                <a:r>
                  <a:rPr lang="en-US" sz="2200" dirty="0"/>
                  <a:t> =1,2,…,</a:t>
                </a:r>
                <a:r>
                  <a:rPr lang="en-US" sz="2200" dirty="0" smtClean="0"/>
                  <a:t>N</a:t>
                </a:r>
              </a:p>
              <a:p>
                <a:r>
                  <a:rPr lang="el-GR" sz="2200" dirty="0" smtClean="0"/>
                  <a:t>ψ </a:t>
                </a:r>
                <a:r>
                  <a:rPr lang="en-US" sz="2200" dirty="0" smtClean="0"/>
                  <a:t>is the average phase</a:t>
                </a:r>
              </a:p>
              <a:p>
                <a:r>
                  <a:rPr lang="en-US" sz="2200" dirty="0" smtClean="0"/>
                  <a:t>r the coherence radius</a:t>
                </a:r>
              </a:p>
              <a:p>
                <a:r>
                  <a:rPr lang="en-US" sz="2200" dirty="0" smtClean="0"/>
                  <a:t>Kr the effective coupling</a:t>
                </a:r>
                <a:endParaRPr lang="en-US" sz="22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40768"/>
                <a:ext cx="8229600" cy="5114040"/>
              </a:xfrm>
              <a:blipFill rotWithShape="1">
                <a:blip r:embed="rId2"/>
                <a:stretch>
                  <a:fillRect t="-715" r="-148"/>
                </a:stretch>
              </a:blipFill>
            </p:spPr>
            <p:txBody>
              <a:bodyPr/>
              <a:lstStyle/>
              <a:p>
                <a:r>
                  <a:rPr lang="en-US">
                    <a:noFill/>
                  </a:rPr>
                  <a:t> </a:t>
                </a:r>
              </a:p>
            </p:txBody>
          </p:sp>
        </mc:Fallback>
      </mc:AlternateContent>
    </p:spTree>
    <p:extLst>
      <p:ext uri="{BB962C8B-B14F-4D97-AF65-F5344CB8AC3E}">
        <p14:creationId xmlns:p14="http://schemas.microsoft.com/office/powerpoint/2010/main" val="100812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73274"/>
          </a:xfrm>
        </p:spPr>
        <p:txBody>
          <a:bodyPr/>
          <a:lstStyle/>
          <a:p>
            <a:r>
              <a:rPr lang="en-US" dirty="0" err="1" smtClean="0"/>
              <a:t>Kuramoto</a:t>
            </a:r>
            <a:r>
              <a:rPr lang="en-US" dirty="0" smtClean="0"/>
              <a:t>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484784"/>
                <a:ext cx="8229600" cy="4970024"/>
              </a:xfrm>
            </p:spPr>
            <p:txBody>
              <a:bodyPr>
                <a:normAutofit/>
              </a:bodyPr>
              <a:lstStyle/>
              <a:p>
                <a:r>
                  <a:rPr lang="en-US" sz="2400" dirty="0" smtClean="0"/>
                  <a:t>In this last form of the model</a:t>
                </a:r>
              </a:p>
              <a:p>
                <a:pPr marL="64008" indent="0">
                  <a:buNone/>
                </a:pPr>
                <a:r>
                  <a:rPr lang="en-US" sz="2400" dirty="0" smtClean="0"/>
                  <a:t> 	</a:t>
                </a:r>
                <a14:m>
                  <m:oMath xmlns:m="http://schemas.openxmlformats.org/officeDocument/2006/math">
                    <m:sSub>
                      <m:sSubPr>
                        <m:ctrlPr>
                          <a:rPr lang="en-US" sz="2400" i="1"/>
                        </m:ctrlPr>
                      </m:sSubPr>
                      <m:e>
                        <m:acc>
                          <m:accPr>
                            <m:chr m:val="̇"/>
                            <m:ctrlPr>
                              <a:rPr lang="en-US" sz="2400" i="1"/>
                            </m:ctrlPr>
                          </m:accPr>
                          <m:e>
                            <m:r>
                              <a:rPr lang="el-GR" sz="2400" i="1"/>
                              <m:t>𝜃</m:t>
                            </m:r>
                          </m:e>
                        </m:acc>
                      </m:e>
                      <m:sub>
                        <m:r>
                          <a:rPr lang="el-GR" sz="2400" i="1"/>
                          <m:t>𝑖</m:t>
                        </m:r>
                      </m:sub>
                    </m:sSub>
                    <m:r>
                      <a:rPr lang="en-US" sz="2400" i="1"/>
                      <m:t>=</m:t>
                    </m:r>
                    <m:sSub>
                      <m:sSubPr>
                        <m:ctrlPr>
                          <a:rPr lang="en-US" sz="2400" i="1"/>
                        </m:ctrlPr>
                      </m:sSubPr>
                      <m:e>
                        <m:r>
                          <a:rPr lang="el-GR" sz="2400" i="1"/>
                          <m:t>𝜔</m:t>
                        </m:r>
                      </m:e>
                      <m:sub>
                        <m:r>
                          <a:rPr lang="el-GR" sz="2400" i="1"/>
                          <m:t>𝑖</m:t>
                        </m:r>
                      </m:sub>
                    </m:sSub>
                    <m:r>
                      <a:rPr lang="en-US" sz="2400" i="1"/>
                      <m:t>+</m:t>
                    </m:r>
                    <m:r>
                      <a:rPr lang="el-GR" sz="2400" i="1"/>
                      <m:t>𝐾𝑟</m:t>
                    </m:r>
                    <m:r>
                      <m:rPr>
                        <m:sty m:val="p"/>
                      </m:rPr>
                      <a:rPr lang="en-US" sz="2400"/>
                      <m:t>sin</m:t>
                    </m:r>
                    <m:r>
                      <a:rPr lang="en-US" sz="2400"/>
                      <m:t>⁡</m:t>
                    </m:r>
                    <m:r>
                      <a:rPr lang="en-US" sz="2400" i="1"/>
                      <m:t>(</m:t>
                    </m:r>
                    <m:r>
                      <a:rPr lang="el-GR" sz="2400" i="1"/>
                      <m:t>𝜓</m:t>
                    </m:r>
                    <m:r>
                      <a:rPr lang="en-US" sz="2400" i="1"/>
                      <m:t>−</m:t>
                    </m:r>
                    <m:sSub>
                      <m:sSubPr>
                        <m:ctrlPr>
                          <a:rPr lang="en-US" sz="2400" i="1"/>
                        </m:ctrlPr>
                      </m:sSubPr>
                      <m:e>
                        <m:r>
                          <a:rPr lang="el-GR" sz="2400" i="1"/>
                          <m:t>𝜃</m:t>
                        </m:r>
                      </m:e>
                      <m:sub>
                        <m:r>
                          <a:rPr lang="el-GR" sz="2400" i="1"/>
                          <m:t>𝑖</m:t>
                        </m:r>
                      </m:sub>
                    </m:sSub>
                    <m:r>
                      <a:rPr lang="en-US" sz="2400" i="1"/>
                      <m:t>)</m:t>
                    </m:r>
                  </m:oMath>
                </a14:m>
                <a:r>
                  <a:rPr lang="en-US" sz="2400" dirty="0"/>
                  <a:t> , </a:t>
                </a:r>
                <a:r>
                  <a:rPr lang="en-US" sz="2400" dirty="0" err="1"/>
                  <a:t>i</a:t>
                </a:r>
                <a:r>
                  <a:rPr lang="en-US" sz="2400" dirty="0"/>
                  <a:t> =1,2,…,</a:t>
                </a:r>
                <a:r>
                  <a:rPr lang="en-US" sz="2400" dirty="0" smtClean="0"/>
                  <a:t>N;</a:t>
                </a:r>
              </a:p>
              <a:p>
                <a:pPr marL="64008" indent="0">
                  <a:buNone/>
                </a:pPr>
                <a:r>
                  <a:rPr lang="en-US" sz="2400" dirty="0" smtClean="0"/>
                  <a:t> the oscillators seem uncoupled from </a:t>
                </a:r>
              </a:p>
              <a:p>
                <a:pPr marL="64008" indent="0">
                  <a:buNone/>
                </a:pPr>
                <a:r>
                  <a:rPr lang="en-US" sz="2400" dirty="0" smtClean="0"/>
                  <a:t>one another although they are interacting through mean field quantities r and </a:t>
                </a:r>
                <a:r>
                  <a:rPr lang="el-GR" sz="2400" dirty="0" smtClean="0"/>
                  <a:t>ψ</a:t>
                </a:r>
                <a:endParaRPr lang="en-US" sz="2400" dirty="0" smtClean="0"/>
              </a:p>
              <a:p>
                <a:pPr marL="64008" indent="0">
                  <a:buNone/>
                </a:pPr>
                <a:endParaRPr lang="en-US" sz="2400" dirty="0" smtClean="0"/>
              </a:p>
              <a:p>
                <a:r>
                  <a:rPr lang="en-US" sz="2400" dirty="0" smtClean="0"/>
                  <a:t>Coupling strength is proportional to coherence r</a:t>
                </a:r>
              </a:p>
              <a:p>
                <a:r>
                  <a:rPr lang="en-US" sz="2400" dirty="0" smtClean="0"/>
                  <a:t>More coherent population</a:t>
                </a:r>
                <a:r>
                  <a:rPr lang="en-US" sz="2400" dirty="0" smtClean="0">
                    <a:sym typeface="Wingdings" panose="05000000000000000000" pitchFamily="2" charset="2"/>
                  </a:rPr>
                  <a:t> more oscillators go into synchrony r grows effective coupling Kr grows more oscillators recruited into synchrony</a:t>
                </a:r>
                <a:endParaRPr lang="en-US" sz="2400" dirty="0" smtClean="0"/>
              </a:p>
              <a:p>
                <a:pPr marL="64008"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484784"/>
                <a:ext cx="8229600" cy="4970024"/>
              </a:xfrm>
              <a:blipFill rotWithShape="1">
                <a:blip r:embed="rId2"/>
                <a:stretch>
                  <a:fillRect l="-296" t="-982"/>
                </a:stretch>
              </a:blipFill>
            </p:spPr>
            <p:txBody>
              <a:bodyPr/>
              <a:lstStyle/>
              <a:p>
                <a:r>
                  <a:rPr lang="en-US">
                    <a:noFill/>
                  </a:rPr>
                  <a:t> </a:t>
                </a:r>
              </a:p>
            </p:txBody>
          </p:sp>
        </mc:Fallback>
      </mc:AlternateContent>
      <p:pic>
        <p:nvPicPr>
          <p:cNvPr id="583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9922" r="38894" b="25247"/>
          <a:stretch/>
        </p:blipFill>
        <p:spPr bwMode="auto">
          <a:xfrm>
            <a:off x="6747652" y="1112668"/>
            <a:ext cx="1648941" cy="1512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1572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01266"/>
          </a:xfrm>
        </p:spPr>
        <p:txBody>
          <a:bodyPr/>
          <a:lstStyle/>
          <a:p>
            <a:r>
              <a:rPr lang="en-US" dirty="0" err="1" smtClean="0"/>
              <a:t>Kuramoto</a:t>
            </a:r>
            <a:r>
              <a:rPr lang="en-US" dirty="0" smtClean="0"/>
              <a:t>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340768"/>
                <a:ext cx="8229600" cy="5114040"/>
              </a:xfrm>
            </p:spPr>
            <p:txBody>
              <a:bodyPr>
                <a:normAutofit/>
              </a:bodyPr>
              <a:lstStyle/>
              <a:p>
                <a:r>
                  <a:rPr lang="en-US" sz="2400" dirty="0" smtClean="0"/>
                  <a:t>Increase of r(t) changes the dynamic of the system, so it is important to know how it grows</a:t>
                </a:r>
              </a:p>
              <a:p>
                <a:r>
                  <a:rPr lang="en-US" sz="2400" dirty="0" err="1" smtClean="0"/>
                  <a:t>Kuramoto</a:t>
                </a:r>
                <a:r>
                  <a:rPr lang="en-US" sz="2400" dirty="0" smtClean="0"/>
                  <a:t> assumed:</a:t>
                </a:r>
              </a:p>
              <a:p>
                <a:r>
                  <a:rPr lang="en-US" sz="2400" dirty="0" smtClean="0"/>
                  <a:t>g(</a:t>
                </a:r>
                <a:r>
                  <a:rPr lang="el-GR" sz="2400" dirty="0" smtClean="0"/>
                  <a:t>ω</a:t>
                </a:r>
                <a:r>
                  <a:rPr lang="en-US" sz="2400" dirty="0" smtClean="0"/>
                  <a:t>) a density function with infinite tails</a:t>
                </a:r>
              </a:p>
              <a:p>
                <a:r>
                  <a:rPr lang="en-US" sz="2400" dirty="0" smtClean="0"/>
                  <a:t>Made variations in the coupling strength K</a:t>
                </a:r>
              </a:p>
              <a:p>
                <a:r>
                  <a:rPr lang="en-US" sz="2400" dirty="0" smtClean="0"/>
                  <a:t>Proved there is a threshold value </a:t>
                </a:r>
                <a14:m>
                  <m:oMath xmlns:m="http://schemas.openxmlformats.org/officeDocument/2006/math">
                    <m:sSub>
                      <m:sSubPr>
                        <m:ctrlPr>
                          <a:rPr lang="en-US" sz="2400" i="1" smtClean="0">
                            <a:latin typeface="Cambria Math"/>
                          </a:rPr>
                        </m:ctrlPr>
                      </m:sSubPr>
                      <m:e>
                        <m:r>
                          <a:rPr lang="en-US" sz="2400" b="0" i="1" smtClean="0">
                            <a:latin typeface="Cambria Math"/>
                          </a:rPr>
                          <m:t>𝐾</m:t>
                        </m:r>
                      </m:e>
                      <m:sub>
                        <m:r>
                          <a:rPr lang="en-US" sz="2400" b="0" i="1" smtClean="0">
                            <a:latin typeface="Cambria Math"/>
                          </a:rPr>
                          <m:t>𝑐</m:t>
                        </m:r>
                      </m:sub>
                    </m:sSub>
                  </m:oMath>
                </a14:m>
                <a:endParaRPr lang="en-US" sz="2400" dirty="0" smtClean="0"/>
              </a:p>
              <a:p>
                <a:endParaRPr lang="en-US" sz="2400" dirty="0"/>
              </a:p>
              <a:p>
                <a:r>
                  <a:rPr lang="en-US" sz="2400" dirty="0" smtClean="0"/>
                  <a:t>K&lt;</a:t>
                </a:r>
                <a:r>
                  <a:rPr lang="en-US" sz="2400" dirty="0"/>
                  <a:t> </a:t>
                </a:r>
                <a14:m>
                  <m:oMath xmlns:m="http://schemas.openxmlformats.org/officeDocument/2006/math">
                    <m:sSub>
                      <m:sSubPr>
                        <m:ctrlPr>
                          <a:rPr lang="en-US" sz="2400" i="1">
                            <a:latin typeface="Cambria Math"/>
                          </a:rPr>
                        </m:ctrlPr>
                      </m:sSubPr>
                      <m:e>
                        <m:r>
                          <a:rPr lang="en-US" sz="2400" i="1">
                            <a:latin typeface="Cambria Math"/>
                          </a:rPr>
                          <m:t>𝐾</m:t>
                        </m:r>
                      </m:e>
                      <m:sub>
                        <m:r>
                          <a:rPr lang="en-US" sz="2400" i="1">
                            <a:latin typeface="Cambria Math"/>
                          </a:rPr>
                          <m:t>𝑐</m:t>
                        </m:r>
                      </m:sub>
                    </m:sSub>
                  </m:oMath>
                </a14:m>
                <a:r>
                  <a:rPr lang="en-US" sz="2400" dirty="0" smtClean="0">
                    <a:sym typeface="Wingdings" panose="05000000000000000000" pitchFamily="2" charset="2"/>
                  </a:rPr>
                  <a:t>r(t) decays no synchronization</a:t>
                </a:r>
              </a:p>
              <a:p>
                <a:r>
                  <a:rPr lang="en-US" sz="2400" dirty="0" smtClean="0">
                    <a:sym typeface="Wingdings" panose="05000000000000000000" pitchFamily="2" charset="2"/>
                  </a:rPr>
                  <a:t>K&gt;</a:t>
                </a:r>
                <a:r>
                  <a:rPr lang="en-US" sz="2400" dirty="0"/>
                  <a:t> </a:t>
                </a:r>
                <a14:m>
                  <m:oMath xmlns:m="http://schemas.openxmlformats.org/officeDocument/2006/math">
                    <m:sSub>
                      <m:sSubPr>
                        <m:ctrlPr>
                          <a:rPr lang="en-US" sz="2400" i="1">
                            <a:latin typeface="Cambria Math"/>
                          </a:rPr>
                        </m:ctrlPr>
                      </m:sSubPr>
                      <m:e>
                        <m:r>
                          <a:rPr lang="en-US" sz="2400" i="1">
                            <a:latin typeface="Cambria Math"/>
                          </a:rPr>
                          <m:t>𝐾</m:t>
                        </m:r>
                      </m:e>
                      <m:sub>
                        <m:r>
                          <a:rPr lang="en-US" sz="2400" i="1">
                            <a:latin typeface="Cambria Math"/>
                          </a:rPr>
                          <m:t>𝑐</m:t>
                        </m:r>
                      </m:sub>
                    </m:sSub>
                  </m:oMath>
                </a14:m>
                <a:r>
                  <a:rPr lang="en-US" sz="2400" dirty="0" smtClean="0">
                    <a:sym typeface="Wingdings" panose="05000000000000000000" pitchFamily="2" charset="2"/>
                  </a:rPr>
                  <a:t> r(t) grows clusters of synchronized oscillators</a:t>
                </a:r>
              </a:p>
              <a:p>
                <a:r>
                  <a:rPr lang="en-US" sz="2400" dirty="0" smtClean="0">
                    <a:sym typeface="Wingdings" panose="05000000000000000000" pitchFamily="2" charset="2"/>
                  </a:rPr>
                  <a:t>r(t) saturates at some </a:t>
                </a:r>
                <a14:m>
                  <m:oMath xmlns:m="http://schemas.openxmlformats.org/officeDocument/2006/math">
                    <m:sSub>
                      <m:sSubPr>
                        <m:ctrlPr>
                          <a:rPr lang="en-US" sz="2400" i="1" smtClean="0">
                            <a:latin typeface="Cambria Math"/>
                            <a:sym typeface="Wingdings" panose="05000000000000000000" pitchFamily="2" charset="2"/>
                          </a:rPr>
                        </m:ctrlPr>
                      </m:sSubPr>
                      <m:e>
                        <m:r>
                          <a:rPr lang="en-US" sz="2400" b="0" i="1" smtClean="0">
                            <a:latin typeface="Cambria Math"/>
                            <a:sym typeface="Wingdings" panose="05000000000000000000" pitchFamily="2" charset="2"/>
                          </a:rPr>
                          <m:t>𝑟</m:t>
                        </m:r>
                      </m:e>
                      <m:sub>
                        <m:r>
                          <a:rPr lang="en-US" sz="2400" i="1" smtClean="0">
                            <a:latin typeface="Cambria Math"/>
                            <a:sym typeface="Wingdings" panose="05000000000000000000" pitchFamily="2" charset="2"/>
                          </a:rPr>
                          <m:t>∞</m:t>
                        </m:r>
                      </m:sub>
                    </m:sSub>
                  </m:oMath>
                </a14:m>
                <a:r>
                  <a:rPr lang="en-US" sz="2400" dirty="0" smtClean="0">
                    <a:sym typeface="Wingdings" panose="05000000000000000000" pitchFamily="2" charset="2"/>
                  </a:rPr>
                  <a:t>&lt;1 level</a:t>
                </a:r>
              </a:p>
              <a:p>
                <a:endParaRPr lang="en-US" dirty="0" smtClean="0"/>
              </a:p>
              <a:p>
                <a:endParaRPr lang="en-US" dirty="0" smtClean="0"/>
              </a:p>
              <a:p>
                <a:endParaRPr lang="en-US" dirty="0" smtClean="0"/>
              </a:p>
              <a:p>
                <a:pPr marL="64008" indent="0">
                  <a:buNone/>
                </a:pPr>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40768"/>
                <a:ext cx="8229600" cy="5114040"/>
              </a:xfrm>
              <a:blipFill rotWithShape="1">
                <a:blip r:embed="rId2"/>
                <a:stretch>
                  <a:fillRect t="-954"/>
                </a:stretch>
              </a:blipFill>
            </p:spPr>
            <p:txBody>
              <a:bodyPr/>
              <a:lstStyle/>
              <a:p>
                <a:r>
                  <a:rPr lang="en-US">
                    <a:noFill/>
                  </a:rPr>
                  <a:t> </a:t>
                </a:r>
              </a:p>
            </p:txBody>
          </p:sp>
        </mc:Fallback>
      </mc:AlternateContent>
      <p:pic>
        <p:nvPicPr>
          <p:cNvPr id="593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881" r="21380"/>
          <a:stretch/>
        </p:blipFill>
        <p:spPr bwMode="auto">
          <a:xfrm>
            <a:off x="6099313" y="5163640"/>
            <a:ext cx="3024336" cy="172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6976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4000" b="1" dirty="0" err="1" smtClean="0"/>
              <a:t>Kuramoto</a:t>
            </a:r>
            <a:r>
              <a:rPr lang="en-US" sz="4000" b="1" dirty="0" smtClean="0"/>
              <a:t> model</a:t>
            </a:r>
            <a:endParaRPr lang="en-US" sz="4000" b="1" dirty="0"/>
          </a:p>
        </p:txBody>
      </p:sp>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983163"/>
          </a:xfrm>
          <a:blipFill rotWithShape="1">
            <a:blip r:embed="rId2" cstate="print"/>
            <a:stretch>
              <a:fillRect l="-593" t="-612"/>
            </a:stretch>
          </a:blipFill>
        </p:spPr>
        <p:txBody>
          <a:bodyPr/>
          <a:lstStyle/>
          <a:p>
            <a:endParaRPr lang="en-US" dirty="0">
              <a:noFill/>
            </a:endParaRPr>
          </a:p>
        </p:txBody>
      </p:sp>
      <p:pic>
        <p:nvPicPr>
          <p:cNvPr id="2050" name="Picture 2" descr="C:\Users\xx\Desktop\Untitl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596" y="1071546"/>
            <a:ext cx="7929618" cy="5130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26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b="1" dirty="0" err="1" smtClean="0"/>
              <a:t>Kuramoto</a:t>
            </a:r>
            <a:r>
              <a:rPr lang="en-US" b="1" dirty="0" smtClean="0"/>
              <a:t> Model</a:t>
            </a:r>
            <a:endParaRPr lang="el-GR" b="1" dirty="0"/>
          </a:p>
        </p:txBody>
      </p:sp>
      <p:pic>
        <p:nvPicPr>
          <p:cNvPr id="6" name="video-1518858046.mp4">
            <a:hlinkClick r:id="" action="ppaction://media"/>
          </p:cNvPr>
          <p:cNvPicPr>
            <a:picLocks noGrp="1" noRot="1" noChangeAspect="1"/>
          </p:cNvPicPr>
          <p:nvPr>
            <p:ph idx="1"/>
            <a:videoFile r:link="rId1"/>
          </p:nvPr>
        </p:nvPicPr>
        <p:blipFill>
          <a:blip r:embed="rId3" cstate="print"/>
          <a:stretch>
            <a:fillRect/>
          </a:stretch>
        </p:blipFill>
        <p:spPr>
          <a:xfrm>
            <a:off x="1428728" y="1357298"/>
            <a:ext cx="6629969" cy="49724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32614"/>
          </a:xfrm>
        </p:spPr>
        <p:txBody>
          <a:bodyPr/>
          <a:lstStyle/>
          <a:p>
            <a:r>
              <a:rPr lang="en-US" b="1" dirty="0" err="1" smtClean="0"/>
              <a:t>Peskin</a:t>
            </a:r>
            <a:r>
              <a:rPr lang="en-US" b="1" dirty="0" smtClean="0"/>
              <a:t> Model (1975)</a:t>
            </a:r>
            <a:endParaRPr lang="el-GR" b="1" dirty="0"/>
          </a:p>
        </p:txBody>
      </p:sp>
      <p:sp>
        <p:nvSpPr>
          <p:cNvPr id="3" name="Content Placeholder 2"/>
          <p:cNvSpPr>
            <a:spLocks noGrp="1"/>
          </p:cNvSpPr>
          <p:nvPr>
            <p:ph idx="1"/>
          </p:nvPr>
        </p:nvSpPr>
        <p:spPr>
          <a:xfrm>
            <a:off x="457200" y="1214422"/>
            <a:ext cx="8229600" cy="5240386"/>
          </a:xfrm>
        </p:spPr>
        <p:txBody>
          <a:bodyPr/>
          <a:lstStyle/>
          <a:p>
            <a:r>
              <a:rPr lang="en-US" sz="2400" dirty="0" smtClean="0"/>
              <a:t>N </a:t>
            </a:r>
            <a:r>
              <a:rPr lang="en-US" sz="2400" b="1" dirty="0" smtClean="0"/>
              <a:t>“integrate-and-fire” </a:t>
            </a:r>
            <a:r>
              <a:rPr lang="en-US" sz="2400" dirty="0" smtClean="0"/>
              <a:t>oscillators</a:t>
            </a:r>
          </a:p>
          <a:p>
            <a:r>
              <a:rPr lang="en-US" sz="2400" dirty="0" smtClean="0"/>
              <a:t>A voltage-like state variable x was attributed to each one of the N oscillators:</a:t>
            </a:r>
          </a:p>
          <a:p>
            <a:pPr>
              <a:buNone/>
            </a:pPr>
            <a:r>
              <a:rPr lang="en-US" sz="2400" dirty="0" smtClean="0"/>
              <a:t>				S:constant, </a:t>
            </a:r>
            <a:r>
              <a:rPr lang="el-GR" sz="2400" dirty="0" smtClean="0"/>
              <a:t>γ: </a:t>
            </a:r>
            <a:r>
              <a:rPr lang="en-US" sz="2400" dirty="0" smtClean="0"/>
              <a:t>dissipation factor</a:t>
            </a:r>
          </a:p>
          <a:p>
            <a:endParaRPr lang="en-US" sz="2400" dirty="0" smtClean="0"/>
          </a:p>
          <a:p>
            <a:r>
              <a:rPr lang="en-US" sz="2400" dirty="0" smtClean="0"/>
              <a:t>When it fires x=1 and  immediately jumps back to 0</a:t>
            </a:r>
          </a:p>
          <a:p>
            <a:r>
              <a:rPr lang="en-US" sz="2400" b="1" dirty="0" smtClean="0"/>
              <a:t>Interaction model: simple pulse coupling</a:t>
            </a:r>
            <a:r>
              <a:rPr lang="en-US" sz="2400" dirty="0" smtClean="0"/>
              <a:t>; when an oscillator fires, all the other oscillators in the system are pulled up by </a:t>
            </a:r>
            <a:r>
              <a:rPr lang="el-GR" sz="2400" dirty="0" smtClean="0"/>
              <a:t>ε</a:t>
            </a:r>
            <a:r>
              <a:rPr lang="en-US" sz="2400" dirty="0" smtClean="0"/>
              <a:t> or pulled right to firing state, whichever is closer</a:t>
            </a:r>
            <a:endParaRPr lang="el-GR" sz="2400" dirty="0" smtClean="0"/>
          </a:p>
          <a:p>
            <a:endParaRPr lang="el-GR" sz="2400" dirty="0" smtClean="0"/>
          </a:p>
        </p:txBody>
      </p:sp>
      <p:graphicFrame>
        <p:nvGraphicFramePr>
          <p:cNvPr id="1026" name="Object 2"/>
          <p:cNvGraphicFramePr>
            <a:graphicFrameLocks noChangeAspect="1"/>
          </p:cNvGraphicFramePr>
          <p:nvPr/>
        </p:nvGraphicFramePr>
        <p:xfrm>
          <a:off x="1142976" y="2428868"/>
          <a:ext cx="1857388" cy="899672"/>
        </p:xfrm>
        <a:graphic>
          <a:graphicData uri="http://schemas.openxmlformats.org/presentationml/2006/ole">
            <mc:AlternateContent xmlns:mc="http://schemas.openxmlformats.org/markup-compatibility/2006">
              <mc:Choice xmlns:v="urn:schemas-microsoft-com:vml" Requires="v">
                <p:oleObj spid="_x0000_s1072" name="Equation" r:id="rId3" imgW="812447" imgH="393529" progId="Equation.DSMT4">
                  <p:embed/>
                </p:oleObj>
              </mc:Choice>
              <mc:Fallback>
                <p:oleObj name="Equation" r:id="rId3" imgW="812447" imgH="393529" progId="Equation.DSMT4">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2428868"/>
                        <a:ext cx="1857388" cy="899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928662" y="5357826"/>
          <a:ext cx="6590156" cy="642942"/>
        </p:xfrm>
        <a:graphic>
          <a:graphicData uri="http://schemas.openxmlformats.org/presentationml/2006/ole">
            <mc:AlternateContent xmlns:mc="http://schemas.openxmlformats.org/markup-compatibility/2006">
              <mc:Choice xmlns:v="urn:schemas-microsoft-com:vml" Requires="v">
                <p:oleObj spid="_x0000_s1073" name="Equation" r:id="rId5" imgW="2603500" imgH="254000" progId="Equation.DSMT4">
                  <p:embed/>
                </p:oleObj>
              </mc:Choice>
              <mc:Fallback>
                <p:oleObj name="Equation" r:id="rId5" imgW="2603500" imgH="254000" progId="Equation.DSMT4">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62" y="5357826"/>
                        <a:ext cx="6590156" cy="64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089804"/>
          </a:xfrm>
        </p:spPr>
        <p:txBody>
          <a:bodyPr/>
          <a:lstStyle/>
          <a:p>
            <a:r>
              <a:rPr lang="en-US" b="1" dirty="0" err="1" smtClean="0"/>
              <a:t>Mirollo</a:t>
            </a:r>
            <a:r>
              <a:rPr lang="en-US" b="1" dirty="0" smtClean="0"/>
              <a:t> and </a:t>
            </a:r>
            <a:r>
              <a:rPr lang="en-US" b="1" dirty="0" err="1" smtClean="0"/>
              <a:t>Strogatz</a:t>
            </a:r>
            <a:r>
              <a:rPr lang="en-US" b="1" dirty="0" smtClean="0"/>
              <a:t> Proof</a:t>
            </a:r>
            <a:endParaRPr lang="el-GR" b="1" dirty="0"/>
          </a:p>
        </p:txBody>
      </p:sp>
      <p:sp>
        <p:nvSpPr>
          <p:cNvPr id="3" name="Content Placeholder 2"/>
          <p:cNvSpPr>
            <a:spLocks noGrp="1"/>
          </p:cNvSpPr>
          <p:nvPr>
            <p:ph idx="1"/>
          </p:nvPr>
        </p:nvSpPr>
        <p:spPr>
          <a:xfrm>
            <a:off x="457200" y="928670"/>
            <a:ext cx="8229600" cy="5526138"/>
          </a:xfrm>
        </p:spPr>
        <p:txBody>
          <a:bodyPr>
            <a:normAutofit/>
          </a:bodyPr>
          <a:lstStyle/>
          <a:p>
            <a:pPr>
              <a:buNone/>
            </a:pPr>
            <a:r>
              <a:rPr lang="en-US" sz="2400" dirty="0" smtClean="0"/>
              <a:t>1) Consider and list all possible conditions of the system</a:t>
            </a:r>
            <a:endParaRPr lang="el-GR" sz="2400" dirty="0" smtClean="0"/>
          </a:p>
          <a:p>
            <a:pPr>
              <a:buNone/>
            </a:pPr>
            <a:r>
              <a:rPr lang="en-US" sz="2400" dirty="0" smtClean="0"/>
              <a:t>2) Plot Phase Respond Curve (PRC) of the system; the curve of the </a:t>
            </a:r>
            <a:r>
              <a:rPr lang="en-US" sz="2400" dirty="0" err="1" smtClean="0"/>
              <a:t>voltaglike</a:t>
            </a:r>
            <a:r>
              <a:rPr lang="en-US" sz="2400" dirty="0" smtClean="0"/>
              <a:t> state xi for all oscillators and their phases</a:t>
            </a:r>
          </a:p>
          <a:p>
            <a:endParaRPr lang="en-US" sz="2400" dirty="0" smtClean="0"/>
          </a:p>
          <a:p>
            <a:pPr>
              <a:buNone/>
            </a:pPr>
            <a:endParaRPr lang="en-US" sz="2400" dirty="0" smtClean="0"/>
          </a:p>
          <a:p>
            <a:pPr>
              <a:buNone/>
            </a:pPr>
            <a:endParaRPr lang="en-US" sz="2400" dirty="0" smtClean="0"/>
          </a:p>
          <a:p>
            <a:pPr>
              <a:buNone/>
            </a:pPr>
            <a:endParaRPr lang="el-GR" dirty="0"/>
          </a:p>
        </p:txBody>
      </p:sp>
      <p:pic>
        <p:nvPicPr>
          <p:cNvPr id="4" name="Picture 3" descr="PRC.PNG"/>
          <p:cNvPicPr/>
          <p:nvPr/>
        </p:nvPicPr>
        <p:blipFill>
          <a:blip r:embed="rId2" cstate="print"/>
          <a:stretch>
            <a:fillRect/>
          </a:stretch>
        </p:blipFill>
        <p:spPr>
          <a:xfrm>
            <a:off x="4071934" y="3000372"/>
            <a:ext cx="4786346" cy="3143272"/>
          </a:xfrm>
          <a:prstGeom prst="rect">
            <a:avLst/>
          </a:prstGeom>
        </p:spPr>
      </p:pic>
      <p:sp>
        <p:nvSpPr>
          <p:cNvPr id="5" name="TextBox 4"/>
          <p:cNvSpPr txBox="1"/>
          <p:nvPr/>
        </p:nvSpPr>
        <p:spPr>
          <a:xfrm>
            <a:off x="214282" y="3000372"/>
            <a:ext cx="3714776" cy="3046988"/>
          </a:xfrm>
          <a:prstGeom prst="rect">
            <a:avLst/>
          </a:prstGeom>
          <a:noFill/>
        </p:spPr>
        <p:txBody>
          <a:bodyPr wrap="square" rtlCol="0">
            <a:spAutoFit/>
          </a:bodyPr>
          <a:lstStyle/>
          <a:p>
            <a:pPr>
              <a:buNone/>
            </a:pPr>
            <a:endParaRPr lang="el-GR" sz="2400" dirty="0" smtClean="0"/>
          </a:p>
          <a:p>
            <a:r>
              <a:rPr lang="en-US" sz="2400" dirty="0" smtClean="0"/>
              <a:t>3) Consider bad and good points.</a:t>
            </a:r>
            <a:endParaRPr lang="el-GR" sz="2400" dirty="0" smtClean="0"/>
          </a:p>
          <a:p>
            <a:r>
              <a:rPr lang="en-US" sz="2400" dirty="0" smtClean="0"/>
              <a:t>4) Focus on Terrible points. Prove topologically that they occupy zero area and the proof is done.</a:t>
            </a:r>
            <a:endParaRPr lang="el-GR"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490"/>
          </a:xfrm>
        </p:spPr>
        <p:txBody>
          <a:bodyPr/>
          <a:lstStyle/>
          <a:p>
            <a:r>
              <a:rPr lang="en-US" b="1" dirty="0" err="1" smtClean="0"/>
              <a:t>Mirollo</a:t>
            </a:r>
            <a:r>
              <a:rPr lang="en-US" b="1" dirty="0" smtClean="0"/>
              <a:t> and </a:t>
            </a:r>
            <a:r>
              <a:rPr lang="en-US" b="1" dirty="0" err="1" smtClean="0"/>
              <a:t>Strogatz</a:t>
            </a:r>
            <a:r>
              <a:rPr lang="en-US" b="1" dirty="0" smtClean="0"/>
              <a:t> Model</a:t>
            </a:r>
            <a:endParaRPr lang="el-GR" b="1" dirty="0"/>
          </a:p>
        </p:txBody>
      </p:sp>
      <p:sp>
        <p:nvSpPr>
          <p:cNvPr id="3" name="Content Placeholder 2"/>
          <p:cNvSpPr>
            <a:spLocks noGrp="1"/>
          </p:cNvSpPr>
          <p:nvPr>
            <p:ph idx="1"/>
          </p:nvPr>
        </p:nvSpPr>
        <p:spPr>
          <a:xfrm>
            <a:off x="457200" y="1142984"/>
            <a:ext cx="8229600" cy="5311824"/>
          </a:xfrm>
        </p:spPr>
        <p:txBody>
          <a:bodyPr>
            <a:normAutofit fontScale="92500" lnSpcReduction="10000"/>
          </a:bodyPr>
          <a:lstStyle/>
          <a:p>
            <a:pPr>
              <a:buNone/>
            </a:pPr>
            <a:r>
              <a:rPr lang="en-US" sz="2400" dirty="0" smtClean="0"/>
              <a:t>State function of the </a:t>
            </a:r>
            <a:r>
              <a:rPr lang="en-US" sz="2400" dirty="0" err="1" smtClean="0"/>
              <a:t>i-th</a:t>
            </a:r>
            <a:r>
              <a:rPr lang="en-US" sz="2400" dirty="0" smtClean="0"/>
              <a:t> oscillator:</a:t>
            </a:r>
          </a:p>
          <a:p>
            <a:pPr>
              <a:buNone/>
            </a:pPr>
            <a:r>
              <a:rPr lang="en-US" sz="2400" dirty="0" smtClean="0"/>
              <a:t>	where:</a:t>
            </a:r>
          </a:p>
          <a:p>
            <a:r>
              <a:rPr lang="en-US" sz="2400" dirty="0" smtClean="0"/>
              <a:t>		phase variable with the  properties: </a:t>
            </a:r>
            <a:endParaRPr lang="el-GR" sz="2400" dirty="0" smtClean="0"/>
          </a:p>
          <a:p>
            <a:pPr>
              <a:buNone/>
            </a:pPr>
            <a:r>
              <a:rPr lang="en-US" sz="2400" dirty="0" smtClean="0"/>
              <a:t>	</a:t>
            </a:r>
            <a:r>
              <a:rPr lang="en-US" sz="2400" dirty="0" err="1" smtClean="0"/>
              <a:t>i</a:t>
            </a:r>
            <a:r>
              <a:rPr lang="en-US" sz="2400" dirty="0" smtClean="0"/>
              <a:t>) 		, T : the cycle period</a:t>
            </a:r>
            <a:endParaRPr lang="el-GR" sz="2400" dirty="0" smtClean="0"/>
          </a:p>
          <a:p>
            <a:pPr>
              <a:buNone/>
            </a:pPr>
            <a:endParaRPr lang="el-GR" sz="2400" dirty="0" smtClean="0"/>
          </a:p>
          <a:p>
            <a:pPr>
              <a:buNone/>
            </a:pPr>
            <a:r>
              <a:rPr lang="en-US" sz="2400" dirty="0" smtClean="0"/>
              <a:t>	ii)		 	     just fired so f(0)=0</a:t>
            </a:r>
            <a:endParaRPr lang="el-GR" sz="2400" dirty="0" smtClean="0"/>
          </a:p>
          <a:p>
            <a:pPr>
              <a:buNone/>
            </a:pPr>
            <a:r>
              <a:rPr lang="en-US" sz="2400" dirty="0" smtClean="0"/>
              <a:t>	iii) 			     time of firing so f(1)=1</a:t>
            </a:r>
            <a:endParaRPr lang="el-GR" sz="2400" dirty="0" smtClean="0"/>
          </a:p>
          <a:p>
            <a:pPr>
              <a:buNone/>
            </a:pPr>
            <a:endParaRPr lang="en-US" sz="2400" dirty="0" smtClean="0"/>
          </a:p>
          <a:p>
            <a:r>
              <a:rPr lang="en-US" sz="2400" dirty="0" smtClean="0"/>
              <a:t>                          is smooth, monotonic increasing (f’&gt;0) and concave down (f’’&lt;0)</a:t>
            </a:r>
            <a:endParaRPr lang="el-GR" sz="2400" dirty="0" smtClean="0"/>
          </a:p>
          <a:p>
            <a:pPr>
              <a:buNone/>
            </a:pPr>
            <a:endParaRPr lang="en-US" sz="2400" dirty="0" smtClean="0"/>
          </a:p>
          <a:p>
            <a:pPr lvl="0"/>
            <a:r>
              <a:rPr lang="en-US" sz="2400" dirty="0" smtClean="0"/>
              <a:t>Since f is monotonic, g is defined as</a:t>
            </a:r>
            <a:r>
              <a:rPr lang="el-GR" sz="2400" dirty="0" smtClean="0"/>
              <a:t> </a:t>
            </a:r>
            <a:r>
              <a:rPr lang="en-US" sz="2400" dirty="0" smtClean="0"/>
              <a:t>g(x)=</a:t>
            </a:r>
            <a:r>
              <a:rPr lang="el-GR" sz="2400" dirty="0" smtClean="0"/>
              <a:t>φ</a:t>
            </a:r>
            <a:r>
              <a:rPr lang="en-US" sz="2400" dirty="0" smtClean="0"/>
              <a:t>, so that  and g is also smooth, monotonic increasing (g’&gt;0) and concave up (g’’&gt;0). </a:t>
            </a:r>
            <a:endParaRPr lang="el-GR" sz="2400" dirty="0" smtClean="0"/>
          </a:p>
          <a:p>
            <a:endParaRPr lang="en-US" sz="2400" dirty="0" smtClean="0"/>
          </a:p>
          <a:p>
            <a:pPr lvl="5"/>
            <a:endParaRPr lang="en-US" sz="1200" dirty="0" smtClean="0"/>
          </a:p>
          <a:p>
            <a:endParaRPr lang="en-US" sz="2400" dirty="0" smtClean="0"/>
          </a:p>
          <a:p>
            <a:pPr>
              <a:buNone/>
            </a:pPr>
            <a:endParaRPr lang="en-US" sz="2400" dirty="0" smtClean="0"/>
          </a:p>
          <a:p>
            <a:pPr>
              <a:buNone/>
            </a:pPr>
            <a:endParaRPr lang="en-US" sz="2400" dirty="0" smtClean="0"/>
          </a:p>
          <a:p>
            <a:pPr>
              <a:buNone/>
            </a:pPr>
            <a:endParaRPr lang="el-GR" sz="2400" dirty="0" smtClean="0"/>
          </a:p>
          <a:p>
            <a:pPr>
              <a:buNone/>
            </a:pPr>
            <a:endParaRPr lang="el-GR" sz="2400" dirty="0"/>
          </a:p>
        </p:txBody>
      </p:sp>
      <p:graphicFrame>
        <p:nvGraphicFramePr>
          <p:cNvPr id="2050" name="Object 2"/>
          <p:cNvGraphicFramePr>
            <a:graphicFrameLocks noChangeAspect="1"/>
          </p:cNvGraphicFramePr>
          <p:nvPr/>
        </p:nvGraphicFramePr>
        <p:xfrm>
          <a:off x="5286380" y="1071546"/>
          <a:ext cx="1568459" cy="542928"/>
        </p:xfrm>
        <a:graphic>
          <a:graphicData uri="http://schemas.openxmlformats.org/presentationml/2006/ole">
            <mc:AlternateContent xmlns:mc="http://schemas.openxmlformats.org/markup-compatibility/2006">
              <mc:Choice xmlns:v="urn:schemas-microsoft-com:vml" Requires="v">
                <p:oleObj spid="_x0000_s2188" name="Equation" r:id="rId3" imgW="660400" imgH="228600" progId="Equation.DSMT4">
                  <p:embed/>
                </p:oleObj>
              </mc:Choice>
              <mc:Fallback>
                <p:oleObj name="Equation" r:id="rId3" imgW="660400" imgH="228600" progId="Equation.DSMT4">
                  <p:embed/>
                  <p:pic>
                    <p:nvPicPr>
                      <p:cNvPr id="0" name="Picture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0" y="1071546"/>
                        <a:ext cx="1568459" cy="542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928662" y="1857364"/>
          <a:ext cx="1285884" cy="564535"/>
        </p:xfrm>
        <a:graphic>
          <a:graphicData uri="http://schemas.openxmlformats.org/presentationml/2006/ole">
            <mc:AlternateContent xmlns:mc="http://schemas.openxmlformats.org/markup-compatibility/2006">
              <mc:Choice xmlns:v="urn:schemas-microsoft-com:vml" Requires="v">
                <p:oleObj spid="_x0000_s2189" name="Equation" r:id="rId5" imgW="520700" imgH="228600" progId="Equation.DSMT4">
                  <p:embed/>
                </p:oleObj>
              </mc:Choice>
              <mc:Fallback>
                <p:oleObj name="Equation" r:id="rId5" imgW="520700" imgH="228600" progId="Equation.DSMT4">
                  <p:embed/>
                  <p:pic>
                    <p:nvPicPr>
                      <p:cNvPr id="0" name="Picture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62" y="1857364"/>
                        <a:ext cx="1285884" cy="56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4"/>
          <p:cNvGraphicFramePr>
            <a:graphicFrameLocks noChangeAspect="1"/>
          </p:cNvGraphicFramePr>
          <p:nvPr/>
        </p:nvGraphicFramePr>
        <p:xfrm>
          <a:off x="1285852" y="2357430"/>
          <a:ext cx="880247" cy="665553"/>
        </p:xfrm>
        <a:graphic>
          <a:graphicData uri="http://schemas.openxmlformats.org/presentationml/2006/ole">
            <mc:AlternateContent xmlns:mc="http://schemas.openxmlformats.org/markup-compatibility/2006">
              <mc:Choice xmlns:v="urn:schemas-microsoft-com:vml" Requires="v">
                <p:oleObj spid="_x0000_s2190" name="Equation" r:id="rId7" imgW="520474" imgH="393529" progId="Equation.DSMT4">
                  <p:embed/>
                </p:oleObj>
              </mc:Choice>
              <mc:Fallback>
                <p:oleObj name="Equation" r:id="rId7" imgW="520474" imgH="393529" progId="Equation.DSMT4">
                  <p:embed/>
                  <p:pic>
                    <p:nvPicPr>
                      <p:cNvPr id="0" name="Picture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52" y="2357430"/>
                        <a:ext cx="880247" cy="66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3" name="Object 5"/>
          <p:cNvGraphicFramePr>
            <a:graphicFrameLocks noChangeAspect="1"/>
          </p:cNvGraphicFramePr>
          <p:nvPr/>
        </p:nvGraphicFramePr>
        <p:xfrm>
          <a:off x="1214414" y="2928934"/>
          <a:ext cx="2437322" cy="458790"/>
        </p:xfrm>
        <a:graphic>
          <a:graphicData uri="http://schemas.openxmlformats.org/presentationml/2006/ole">
            <mc:AlternateContent xmlns:mc="http://schemas.openxmlformats.org/markup-compatibility/2006">
              <mc:Choice xmlns:v="urn:schemas-microsoft-com:vml" Requires="v">
                <p:oleObj spid="_x0000_s2191" name="Equation" r:id="rId9" imgW="1079032" imgH="203112" progId="Equation.DSMT4">
                  <p:embed/>
                </p:oleObj>
              </mc:Choice>
              <mc:Fallback>
                <p:oleObj name="Equation" r:id="rId9" imgW="1079032" imgH="203112" progId="Equation.DSMT4">
                  <p:embed/>
                  <p:pic>
                    <p:nvPicPr>
                      <p:cNvPr id="0" name="Picture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4414" y="2928934"/>
                        <a:ext cx="2437322" cy="458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4" name="Object 6"/>
          <p:cNvGraphicFramePr>
            <a:graphicFrameLocks noChangeAspect="1"/>
          </p:cNvGraphicFramePr>
          <p:nvPr/>
        </p:nvGraphicFramePr>
        <p:xfrm>
          <a:off x="1214414" y="3286124"/>
          <a:ext cx="2428891" cy="479781"/>
        </p:xfrm>
        <a:graphic>
          <a:graphicData uri="http://schemas.openxmlformats.org/presentationml/2006/ole">
            <mc:AlternateContent xmlns:mc="http://schemas.openxmlformats.org/markup-compatibility/2006">
              <mc:Choice xmlns:v="urn:schemas-microsoft-com:vml" Requires="v">
                <p:oleObj spid="_x0000_s2192" name="Equation" r:id="rId11" imgW="1028254" imgH="203112" progId="Equation.DSMT4">
                  <p:embed/>
                </p:oleObj>
              </mc:Choice>
              <mc:Fallback>
                <p:oleObj name="Equation" r:id="rId11" imgW="1028254" imgH="203112" progId="Equation.DSMT4">
                  <p:embed/>
                  <p:pic>
                    <p:nvPicPr>
                      <p:cNvPr id="0" name="Picture 8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4414" y="3286124"/>
                        <a:ext cx="2428891" cy="47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5" name="Object 7"/>
          <p:cNvGraphicFramePr>
            <a:graphicFrameLocks noChangeAspect="1"/>
          </p:cNvGraphicFramePr>
          <p:nvPr/>
        </p:nvGraphicFramePr>
        <p:xfrm>
          <a:off x="928662" y="4071942"/>
          <a:ext cx="2071702" cy="424964"/>
        </p:xfrm>
        <a:graphic>
          <a:graphicData uri="http://schemas.openxmlformats.org/presentationml/2006/ole">
            <mc:AlternateContent xmlns:mc="http://schemas.openxmlformats.org/markup-compatibility/2006">
              <mc:Choice xmlns:v="urn:schemas-microsoft-com:vml" Requires="v">
                <p:oleObj spid="_x0000_s2193" name="Equation" r:id="rId13" imgW="990170" imgH="203112" progId="Equation.DSMT4">
                  <p:embed/>
                </p:oleObj>
              </mc:Choice>
              <mc:Fallback>
                <p:oleObj name="Equation" r:id="rId13" imgW="990170" imgH="203112" progId="Equation.DSMT4">
                  <p:embed/>
                  <p:pic>
                    <p:nvPicPr>
                      <p:cNvPr id="0" name="Picture 8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8662" y="4071942"/>
                        <a:ext cx="2071702" cy="424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490"/>
          </a:xfrm>
        </p:spPr>
        <p:txBody>
          <a:bodyPr/>
          <a:lstStyle/>
          <a:p>
            <a:r>
              <a:rPr lang="en-US" b="1" dirty="0" err="1" smtClean="0"/>
              <a:t>Mirollo</a:t>
            </a:r>
            <a:r>
              <a:rPr lang="en-US" b="1" dirty="0" smtClean="0"/>
              <a:t> and </a:t>
            </a:r>
            <a:r>
              <a:rPr lang="en-US" b="1" dirty="0" err="1" smtClean="0"/>
              <a:t>Strogatz</a:t>
            </a:r>
            <a:r>
              <a:rPr lang="en-US" b="1" dirty="0" smtClean="0"/>
              <a:t> Model</a:t>
            </a:r>
            <a:endParaRPr lang="el-GR" b="1" dirty="0"/>
          </a:p>
        </p:txBody>
      </p:sp>
      <p:sp>
        <p:nvSpPr>
          <p:cNvPr id="3" name="Content Placeholder 2"/>
          <p:cNvSpPr>
            <a:spLocks noGrp="1"/>
          </p:cNvSpPr>
          <p:nvPr>
            <p:ph idx="1"/>
          </p:nvPr>
        </p:nvSpPr>
        <p:spPr>
          <a:xfrm>
            <a:off x="457200" y="1142984"/>
            <a:ext cx="8229600" cy="5311824"/>
          </a:xfrm>
        </p:spPr>
        <p:txBody>
          <a:bodyPr/>
          <a:lstStyle/>
          <a:p>
            <a:r>
              <a:rPr lang="en-US" sz="2400" dirty="0" smtClean="0"/>
              <a:t>The system is studied after one oscillator had just fired and x returned to zero (so did </a:t>
            </a:r>
            <a:r>
              <a:rPr lang="el-GR" sz="2400" dirty="0" smtClean="0"/>
              <a:t>φ</a:t>
            </a:r>
            <a:r>
              <a:rPr lang="en-US" sz="2400" dirty="0" smtClean="0"/>
              <a:t>).</a:t>
            </a:r>
            <a:endParaRPr lang="el-GR" sz="2400" dirty="0" smtClean="0"/>
          </a:p>
          <a:p>
            <a:r>
              <a:rPr lang="en-US" sz="2400" dirty="0" smtClean="0"/>
              <a:t> The state of the system S is characterized by all </a:t>
            </a:r>
            <a:r>
              <a:rPr lang="el-GR" sz="2400" dirty="0" smtClean="0"/>
              <a:t>φ</a:t>
            </a:r>
            <a:r>
              <a:rPr lang="en-US" sz="2400" dirty="0" smtClean="0"/>
              <a:t>, for all n&lt;N </a:t>
            </a:r>
            <a:r>
              <a:rPr lang="en-US" sz="2400" dirty="0" err="1" smtClean="0"/>
              <a:t>independed</a:t>
            </a:r>
            <a:r>
              <a:rPr lang="en-US" sz="2400" dirty="0" smtClean="0"/>
              <a:t> oscillator or group: </a:t>
            </a:r>
            <a:endParaRPr lang="el-GR" sz="2400" dirty="0" smtClean="0"/>
          </a:p>
          <a:p>
            <a:endParaRPr lang="el-GR" sz="2400" dirty="0" smtClean="0"/>
          </a:p>
          <a:p>
            <a:endParaRPr lang="el-GR" sz="2400" dirty="0" smtClean="0"/>
          </a:p>
          <a:p>
            <a:r>
              <a:rPr lang="en-US" sz="2400" dirty="0" smtClean="0"/>
              <a:t>Conventions:</a:t>
            </a:r>
          </a:p>
          <a:p>
            <a:pPr>
              <a:buNone/>
            </a:pPr>
            <a:r>
              <a:rPr lang="en-US" sz="2400" dirty="0" smtClean="0"/>
              <a:t>	1)All-to-all connection</a:t>
            </a:r>
          </a:p>
          <a:p>
            <a:pPr>
              <a:buNone/>
            </a:pPr>
            <a:r>
              <a:rPr lang="en-US" sz="2400" dirty="0" smtClean="0"/>
              <a:t>	2)Identical oscillators </a:t>
            </a:r>
            <a:r>
              <a:rPr lang="en-US" sz="2400" dirty="0" smtClean="0">
                <a:sym typeface="Symbol"/>
              </a:rPr>
              <a:t> identical dynamics and frequencies</a:t>
            </a:r>
            <a:endParaRPr lang="el-GR" sz="2400" dirty="0" smtClean="0"/>
          </a:p>
          <a:p>
            <a:pPr>
              <a:buNone/>
            </a:pPr>
            <a:endParaRPr lang="el-GR" sz="2400" dirty="0" smtClean="0"/>
          </a:p>
          <a:p>
            <a:endParaRPr lang="el-GR" dirty="0"/>
          </a:p>
        </p:txBody>
      </p:sp>
      <p:graphicFrame>
        <p:nvGraphicFramePr>
          <p:cNvPr id="3074" name="Object 2"/>
          <p:cNvGraphicFramePr>
            <a:graphicFrameLocks noChangeAspect="1"/>
          </p:cNvGraphicFramePr>
          <p:nvPr/>
        </p:nvGraphicFramePr>
        <p:xfrm>
          <a:off x="500034" y="3000372"/>
          <a:ext cx="7921167" cy="549278"/>
        </p:xfrm>
        <a:graphic>
          <a:graphicData uri="http://schemas.openxmlformats.org/presentationml/2006/ole">
            <mc:AlternateContent xmlns:mc="http://schemas.openxmlformats.org/markup-compatibility/2006">
              <mc:Choice xmlns:v="urn:schemas-microsoft-com:vml" Requires="v">
                <p:oleObj spid="_x0000_s3097" name="Equation" r:id="rId3" imgW="3479800" imgH="241300" progId="Equation.DSMT4">
                  <p:embed/>
                </p:oleObj>
              </mc:Choice>
              <mc:Fallback>
                <p:oleObj name="Equation" r:id="rId3" imgW="3479800" imgH="241300" progId="Equation.DSMT4">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3000372"/>
                        <a:ext cx="7921167" cy="549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 name="Picture 4" descr="mirollostrog1.PNG"/>
          <p:cNvPicPr>
            <a:picLocks noChangeAspect="1"/>
          </p:cNvPicPr>
          <p:nvPr/>
        </p:nvPicPr>
        <p:blipFill>
          <a:blip r:embed="rId5" cstate="print"/>
          <a:stretch>
            <a:fillRect/>
          </a:stretch>
        </p:blipFill>
        <p:spPr>
          <a:xfrm>
            <a:off x="0" y="1142984"/>
            <a:ext cx="9144000" cy="43828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l-GR" b="1" dirty="0"/>
          </a:p>
        </p:txBody>
      </p:sp>
      <p:sp>
        <p:nvSpPr>
          <p:cNvPr id="3" name="Content Placeholder 2"/>
          <p:cNvSpPr>
            <a:spLocks noGrp="1"/>
          </p:cNvSpPr>
          <p:nvPr>
            <p:ph idx="1"/>
          </p:nvPr>
        </p:nvSpPr>
        <p:spPr>
          <a:xfrm>
            <a:off x="457200" y="1285860"/>
            <a:ext cx="8229600" cy="5168948"/>
          </a:xfrm>
        </p:spPr>
        <p:txBody>
          <a:bodyPr/>
          <a:lstStyle/>
          <a:p>
            <a:r>
              <a:rPr lang="en-US" dirty="0" smtClean="0"/>
              <a:t>Buck’s Experiments on Fireflies</a:t>
            </a:r>
          </a:p>
          <a:p>
            <a:r>
              <a:rPr lang="en-US" dirty="0" smtClean="0"/>
              <a:t>Fireflies as a Coupled-Oscillator Model</a:t>
            </a:r>
          </a:p>
          <a:p>
            <a:r>
              <a:rPr lang="en-US" dirty="0" err="1" smtClean="0"/>
              <a:t>Kuramoto</a:t>
            </a:r>
            <a:r>
              <a:rPr lang="en-US" dirty="0" smtClean="0"/>
              <a:t>  Model</a:t>
            </a:r>
          </a:p>
          <a:p>
            <a:r>
              <a:rPr lang="en-US" dirty="0" err="1" smtClean="0"/>
              <a:t>Perskin</a:t>
            </a:r>
            <a:r>
              <a:rPr lang="en-US" dirty="0" smtClean="0"/>
              <a:t> Model</a:t>
            </a:r>
          </a:p>
          <a:p>
            <a:r>
              <a:rPr lang="en-US" dirty="0" err="1" smtClean="0"/>
              <a:t>Mirollo</a:t>
            </a:r>
            <a:r>
              <a:rPr lang="en-US" dirty="0" smtClean="0"/>
              <a:t> and </a:t>
            </a:r>
            <a:r>
              <a:rPr lang="en-US" dirty="0" err="1" smtClean="0"/>
              <a:t>Strogatz</a:t>
            </a:r>
            <a:r>
              <a:rPr lang="en-US" dirty="0" smtClean="0"/>
              <a:t> Model</a:t>
            </a:r>
          </a:p>
          <a:p>
            <a:r>
              <a:rPr lang="en-US" dirty="0" err="1" smtClean="0"/>
              <a:t>Ermentrout</a:t>
            </a:r>
            <a:r>
              <a:rPr lang="en-US" dirty="0" smtClean="0"/>
              <a:t> Model</a:t>
            </a:r>
          </a:p>
          <a:p>
            <a:r>
              <a:rPr lang="en-US" dirty="0" smtClean="0"/>
              <a:t>Small-world Synchronization</a:t>
            </a:r>
          </a:p>
          <a:p>
            <a:r>
              <a:rPr lang="en-US" smtClean="0"/>
              <a:t>Simulations </a:t>
            </a:r>
            <a:r>
              <a:rPr lang="en-US" dirty="0" smtClean="0"/>
              <a:t>in Python</a:t>
            </a:r>
            <a:endParaRPr lang="el-G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490"/>
          </a:xfrm>
        </p:spPr>
        <p:txBody>
          <a:bodyPr/>
          <a:lstStyle/>
          <a:p>
            <a:r>
              <a:rPr lang="en-US" b="1" dirty="0" err="1" smtClean="0"/>
              <a:t>Mirollo</a:t>
            </a:r>
            <a:r>
              <a:rPr lang="en-US" b="1" dirty="0" smtClean="0"/>
              <a:t> and </a:t>
            </a:r>
            <a:r>
              <a:rPr lang="en-US" b="1" dirty="0" err="1" smtClean="0"/>
              <a:t>Strogatz</a:t>
            </a:r>
            <a:r>
              <a:rPr lang="en-US" b="1" dirty="0" smtClean="0"/>
              <a:t> Model</a:t>
            </a:r>
            <a:endParaRPr lang="el-GR" b="1" dirty="0"/>
          </a:p>
        </p:txBody>
      </p:sp>
      <p:sp>
        <p:nvSpPr>
          <p:cNvPr id="3" name="Content Placeholder 2"/>
          <p:cNvSpPr>
            <a:spLocks noGrp="1"/>
          </p:cNvSpPr>
          <p:nvPr>
            <p:ph idx="1"/>
          </p:nvPr>
        </p:nvSpPr>
        <p:spPr>
          <a:xfrm>
            <a:off x="457200" y="1142984"/>
            <a:ext cx="8229600" cy="5311824"/>
          </a:xfrm>
        </p:spPr>
        <p:txBody>
          <a:bodyPr>
            <a:normAutofit/>
          </a:bodyPr>
          <a:lstStyle/>
          <a:p>
            <a:r>
              <a:rPr lang="en-US" sz="2400" dirty="0" smtClean="0"/>
              <a:t>Firing Map h(</a:t>
            </a:r>
            <a:r>
              <a:rPr lang="el-GR" sz="2400" dirty="0" smtClean="0"/>
              <a:t>φ)</a:t>
            </a:r>
            <a:r>
              <a:rPr lang="en-US" sz="2400" dirty="0" smtClean="0"/>
              <a:t>: transforms				to a phase vector after the firing</a:t>
            </a:r>
          </a:p>
          <a:p>
            <a:r>
              <a:rPr lang="en-US" sz="2400" dirty="0" smtClean="0"/>
              <a:t>Firing happens after  </a:t>
            </a:r>
          </a:p>
          <a:p>
            <a:r>
              <a:rPr lang="en-US" sz="2400" dirty="0" err="1" smtClean="0"/>
              <a:t>i-th</a:t>
            </a:r>
            <a:r>
              <a:rPr lang="en-US" sz="2400" dirty="0" smtClean="0"/>
              <a:t> oscillator’s new phase: </a:t>
            </a:r>
          </a:p>
          <a:p>
            <a:r>
              <a:rPr lang="en-US" sz="2400" dirty="0" smtClean="0"/>
              <a:t>Phases </a:t>
            </a:r>
            <a:r>
              <a:rPr lang="en-US" sz="2400" b="1" dirty="0" smtClean="0"/>
              <a:t>right before</a:t>
            </a:r>
            <a:r>
              <a:rPr lang="en-US" sz="2400" dirty="0" smtClean="0"/>
              <a:t> the firing: </a:t>
            </a:r>
          </a:p>
          <a:p>
            <a:endParaRPr lang="en-US" sz="2400" dirty="0" smtClean="0"/>
          </a:p>
          <a:p>
            <a:endParaRPr lang="en-US" sz="2400" dirty="0" smtClean="0"/>
          </a:p>
          <a:p>
            <a:r>
              <a:rPr lang="en-US" sz="2400" dirty="0" smtClean="0"/>
              <a:t>Phases </a:t>
            </a:r>
            <a:r>
              <a:rPr lang="en-US" sz="2400" b="1" dirty="0" smtClean="0"/>
              <a:t>right after </a:t>
            </a:r>
            <a:r>
              <a:rPr lang="en-US" sz="2400" dirty="0" smtClean="0"/>
              <a:t>the firing: </a:t>
            </a:r>
          </a:p>
          <a:p>
            <a:endParaRPr lang="en-US" sz="2400" dirty="0" smtClean="0"/>
          </a:p>
          <a:p>
            <a:endParaRPr lang="en-US" sz="2400" dirty="0" smtClean="0"/>
          </a:p>
          <a:p>
            <a:r>
              <a:rPr lang="en-US" sz="2400" dirty="0" smtClean="0"/>
              <a:t>Therefore,</a:t>
            </a:r>
          </a:p>
          <a:p>
            <a:pPr>
              <a:buNone/>
            </a:pPr>
            <a:r>
              <a:rPr lang="en-US" sz="2400" dirty="0" smtClean="0"/>
              <a:t>*S:the domain of h</a:t>
            </a:r>
          </a:p>
          <a:p>
            <a:pPr>
              <a:buNone/>
            </a:pPr>
            <a:endParaRPr lang="en-US" sz="2400" dirty="0" smtClean="0"/>
          </a:p>
          <a:p>
            <a:endParaRPr lang="en-US" sz="2400" dirty="0" smtClean="0"/>
          </a:p>
          <a:p>
            <a:endParaRPr lang="en-US" sz="2400" dirty="0" smtClean="0"/>
          </a:p>
          <a:p>
            <a:endParaRPr lang="el-GR" sz="2400" dirty="0"/>
          </a:p>
        </p:txBody>
      </p:sp>
      <p:graphicFrame>
        <p:nvGraphicFramePr>
          <p:cNvPr id="4098" name="Object 2"/>
          <p:cNvGraphicFramePr>
            <a:graphicFrameLocks noChangeAspect="1"/>
          </p:cNvGraphicFramePr>
          <p:nvPr/>
        </p:nvGraphicFramePr>
        <p:xfrm>
          <a:off x="5000628" y="1096133"/>
          <a:ext cx="2714644" cy="568182"/>
        </p:xfrm>
        <a:graphic>
          <a:graphicData uri="http://schemas.openxmlformats.org/presentationml/2006/ole">
            <mc:AlternateContent xmlns:mc="http://schemas.openxmlformats.org/markup-compatibility/2006">
              <mc:Choice xmlns:v="urn:schemas-microsoft-com:vml" Requires="v">
                <p:oleObj spid="_x0000_s4236" name="Equation" r:id="rId3" imgW="1091726" imgH="228501" progId="Equation.DSMT4">
                  <p:embed/>
                </p:oleObj>
              </mc:Choice>
              <mc:Fallback>
                <p:oleObj name="Equation" r:id="rId3" imgW="1091726" imgH="228501" progId="Equation.DSMT4">
                  <p:embed/>
                  <p:pic>
                    <p:nvPicPr>
                      <p:cNvPr id="0" name="Picture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8" y="1096133"/>
                        <a:ext cx="2714644" cy="568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3"/>
          <p:cNvGraphicFramePr>
            <a:graphicFrameLocks noChangeAspect="1"/>
          </p:cNvGraphicFramePr>
          <p:nvPr/>
        </p:nvGraphicFramePr>
        <p:xfrm>
          <a:off x="4071934" y="1928802"/>
          <a:ext cx="820742" cy="527620"/>
        </p:xfrm>
        <a:graphic>
          <a:graphicData uri="http://schemas.openxmlformats.org/presentationml/2006/ole">
            <mc:AlternateContent xmlns:mc="http://schemas.openxmlformats.org/markup-compatibility/2006">
              <mc:Choice xmlns:v="urn:schemas-microsoft-com:vml" Requires="v">
                <p:oleObj spid="_x0000_s4237" name="Equation" r:id="rId5" imgW="355446" imgH="228501" progId="Equation.DSMT4">
                  <p:embed/>
                </p:oleObj>
              </mc:Choice>
              <mc:Fallback>
                <p:oleObj name="Equation" r:id="rId5" imgW="355446" imgH="228501" progId="Equation.DSMT4">
                  <p:embed/>
                  <p:pic>
                    <p:nvPicPr>
                      <p:cNvPr id="0" name="Picture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1934" y="1928802"/>
                        <a:ext cx="820742" cy="527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4"/>
          <p:cNvGraphicFramePr>
            <a:graphicFrameLocks noChangeAspect="1"/>
          </p:cNvGraphicFramePr>
          <p:nvPr/>
        </p:nvGraphicFramePr>
        <p:xfrm>
          <a:off x="5072066" y="2357430"/>
          <a:ext cx="2907522" cy="471490"/>
        </p:xfrm>
        <a:graphic>
          <a:graphicData uri="http://schemas.openxmlformats.org/presentationml/2006/ole">
            <mc:AlternateContent xmlns:mc="http://schemas.openxmlformats.org/markup-compatibility/2006">
              <mc:Choice xmlns:v="urn:schemas-microsoft-com:vml" Requires="v">
                <p:oleObj spid="_x0000_s4238" name="Equation" r:id="rId7" imgW="1409700" imgH="228600" progId="Equation.DSMT4">
                  <p:embed/>
                </p:oleObj>
              </mc:Choice>
              <mc:Fallback>
                <p:oleObj name="Equation" r:id="rId7" imgW="1409700" imgH="228600" progId="Equation.DSMT4">
                  <p:embed/>
                  <p:pic>
                    <p:nvPicPr>
                      <p:cNvPr id="0" name="Picture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2066" y="2357430"/>
                        <a:ext cx="2907522" cy="47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5"/>
          <p:cNvGraphicFramePr>
            <a:graphicFrameLocks noChangeAspect="1"/>
          </p:cNvGraphicFramePr>
          <p:nvPr/>
        </p:nvGraphicFramePr>
        <p:xfrm>
          <a:off x="642910" y="3500438"/>
          <a:ext cx="7445427" cy="500066"/>
        </p:xfrm>
        <a:graphic>
          <a:graphicData uri="http://schemas.openxmlformats.org/presentationml/2006/ole">
            <mc:AlternateContent xmlns:mc="http://schemas.openxmlformats.org/markup-compatibility/2006">
              <mc:Choice xmlns:v="urn:schemas-microsoft-com:vml" Requires="v">
                <p:oleObj spid="_x0000_s4239" name="Equation" r:id="rId9" imgW="3403600" imgH="228600" progId="Equation.DSMT4">
                  <p:embed/>
                </p:oleObj>
              </mc:Choice>
              <mc:Fallback>
                <p:oleObj name="Equation" r:id="rId9" imgW="3403600" imgH="228600" progId="Equation.DSMT4">
                  <p:embed/>
                  <p:pic>
                    <p:nvPicPr>
                      <p:cNvPr id="0" name="Picture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910" y="3500438"/>
                        <a:ext cx="7445427"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6"/>
          <p:cNvGraphicFramePr>
            <a:graphicFrameLocks noChangeAspect="1"/>
          </p:cNvGraphicFramePr>
          <p:nvPr/>
        </p:nvGraphicFramePr>
        <p:xfrm>
          <a:off x="642910" y="4714884"/>
          <a:ext cx="6417503" cy="471490"/>
        </p:xfrm>
        <a:graphic>
          <a:graphicData uri="http://schemas.openxmlformats.org/presentationml/2006/ole">
            <mc:AlternateContent xmlns:mc="http://schemas.openxmlformats.org/markup-compatibility/2006">
              <mc:Choice xmlns:v="urn:schemas-microsoft-com:vml" Requires="v">
                <p:oleObj spid="_x0000_s4240" name="Equation" r:id="rId11" imgW="3111500" imgH="228600" progId="Equation.DSMT4">
                  <p:embed/>
                </p:oleObj>
              </mc:Choice>
              <mc:Fallback>
                <p:oleObj name="Equation" r:id="rId11" imgW="3111500" imgH="228600" progId="Equation.DSMT4">
                  <p:embed/>
                  <p:pic>
                    <p:nvPicPr>
                      <p:cNvPr id="0" name="Picture 8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2910" y="4714884"/>
                        <a:ext cx="6417503" cy="47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3" name="Object 7"/>
          <p:cNvGraphicFramePr>
            <a:graphicFrameLocks noChangeAspect="1"/>
          </p:cNvGraphicFramePr>
          <p:nvPr/>
        </p:nvGraphicFramePr>
        <p:xfrm>
          <a:off x="2500298" y="5500702"/>
          <a:ext cx="2357454" cy="496306"/>
        </p:xfrm>
        <a:graphic>
          <a:graphicData uri="http://schemas.openxmlformats.org/presentationml/2006/ole">
            <mc:AlternateContent xmlns:mc="http://schemas.openxmlformats.org/markup-compatibility/2006">
              <mc:Choice xmlns:v="urn:schemas-microsoft-com:vml" Requires="v">
                <p:oleObj spid="_x0000_s4241" name="Equation" r:id="rId13" imgW="965200" imgH="203200" progId="Equation.DSMT4">
                  <p:embed/>
                </p:oleObj>
              </mc:Choice>
              <mc:Fallback>
                <p:oleObj name="Equation" r:id="rId13" imgW="965200" imgH="203200" progId="Equation.DSMT4">
                  <p:embed/>
                  <p:pic>
                    <p:nvPicPr>
                      <p:cNvPr id="0" name="Picture 8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0298" y="5500702"/>
                        <a:ext cx="2357454" cy="496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b="1" dirty="0" err="1" smtClean="0"/>
              <a:t>Mirollo</a:t>
            </a:r>
            <a:r>
              <a:rPr lang="en-US" b="1" dirty="0" smtClean="0"/>
              <a:t> and </a:t>
            </a:r>
            <a:r>
              <a:rPr lang="en-US" b="1" dirty="0" err="1" smtClean="0"/>
              <a:t>Strogatz</a:t>
            </a:r>
            <a:r>
              <a:rPr lang="en-US" b="1" dirty="0" smtClean="0"/>
              <a:t> Model</a:t>
            </a:r>
            <a:endParaRPr lang="el-GR" b="1" dirty="0"/>
          </a:p>
        </p:txBody>
      </p:sp>
      <p:sp>
        <p:nvSpPr>
          <p:cNvPr id="3" name="Content Placeholder 2"/>
          <p:cNvSpPr>
            <a:spLocks noGrp="1"/>
          </p:cNvSpPr>
          <p:nvPr>
            <p:ph idx="1"/>
          </p:nvPr>
        </p:nvSpPr>
        <p:spPr>
          <a:xfrm>
            <a:off x="428596" y="1071546"/>
            <a:ext cx="8229600" cy="5572140"/>
          </a:xfrm>
        </p:spPr>
        <p:txBody>
          <a:bodyPr>
            <a:normAutofit lnSpcReduction="10000"/>
          </a:bodyPr>
          <a:lstStyle/>
          <a:p>
            <a:r>
              <a:rPr lang="en-US" sz="2400" b="1" dirty="0" smtClean="0"/>
              <a:t>Absorption : </a:t>
            </a:r>
            <a:r>
              <a:rPr lang="en-US" sz="2400" dirty="0" smtClean="0"/>
              <a:t>The fire of one oscillator causes the other one to fire immediately, as it is closer to reach threshold so it jumps straight to 1, thereby from so on the two oscillators share the shame </a:t>
            </a:r>
            <a:r>
              <a:rPr lang="el-GR" sz="2400" dirty="0" smtClean="0"/>
              <a:t>φ</a:t>
            </a:r>
            <a:r>
              <a:rPr lang="en-US" sz="2400" dirty="0" smtClean="0"/>
              <a:t> and act as one. </a:t>
            </a:r>
          </a:p>
          <a:p>
            <a:r>
              <a:rPr lang="en-US" sz="2400" dirty="0" smtClean="0"/>
              <a:t>That is:                              ,</a:t>
            </a:r>
            <a:r>
              <a:rPr lang="el-GR" sz="2400" dirty="0" smtClean="0"/>
              <a:t>ε </a:t>
            </a:r>
            <a:r>
              <a:rPr lang="en-US" sz="2400" dirty="0" smtClean="0"/>
              <a:t>is the </a:t>
            </a:r>
            <a:r>
              <a:rPr lang="en-US" sz="2400" dirty="0" err="1" smtClean="0"/>
              <a:t>strenght</a:t>
            </a:r>
            <a:r>
              <a:rPr lang="en-US" sz="2400" dirty="0" smtClean="0"/>
              <a:t> of the pulse</a:t>
            </a:r>
          </a:p>
          <a:p>
            <a:pPr>
              <a:buNone/>
            </a:pPr>
            <a:r>
              <a:rPr lang="en-US" sz="2400" dirty="0" smtClean="0"/>
              <a:t>	1) The domain of h is not S but</a:t>
            </a:r>
            <a:r>
              <a:rPr lang="el-GR" sz="2400" dirty="0" smtClean="0"/>
              <a:t> </a:t>
            </a:r>
            <a:endParaRPr lang="en-US" sz="2400" dirty="0" smtClean="0"/>
          </a:p>
          <a:p>
            <a:endParaRPr lang="en-US" sz="2400" dirty="0" smtClean="0"/>
          </a:p>
          <a:p>
            <a:endParaRPr lang="en-US" sz="2400" dirty="0" smtClean="0"/>
          </a:p>
          <a:p>
            <a:pPr>
              <a:buNone/>
            </a:pPr>
            <a:r>
              <a:rPr lang="en-US" sz="2400" dirty="0" smtClean="0"/>
              <a:t>     2) The strength of the group’s pulse =the sum of its oscillator’s strengths</a:t>
            </a:r>
          </a:p>
          <a:p>
            <a:r>
              <a:rPr lang="en-US" sz="2400" dirty="0" smtClean="0"/>
              <a:t>A group is considered a single oscillator with enhanced strength</a:t>
            </a:r>
          </a:p>
          <a:p>
            <a:r>
              <a:rPr lang="en-US" sz="2400" dirty="0" smtClean="0"/>
              <a:t>Synchronization occurs when S is a single unit set. </a:t>
            </a:r>
          </a:p>
          <a:p>
            <a:endParaRPr lang="en-US" sz="2400" dirty="0" smtClean="0"/>
          </a:p>
          <a:p>
            <a:endParaRPr lang="en-US" sz="2400" dirty="0" smtClean="0"/>
          </a:p>
          <a:p>
            <a:endParaRPr lang="el-GR" sz="2400" dirty="0"/>
          </a:p>
        </p:txBody>
      </p:sp>
      <p:graphicFrame>
        <p:nvGraphicFramePr>
          <p:cNvPr id="5122" name="Object 2"/>
          <p:cNvGraphicFramePr>
            <a:graphicFrameLocks noChangeAspect="1"/>
          </p:cNvGraphicFramePr>
          <p:nvPr/>
        </p:nvGraphicFramePr>
        <p:xfrm>
          <a:off x="1928794" y="2786058"/>
          <a:ext cx="2500330" cy="500066"/>
        </p:xfrm>
        <a:graphic>
          <a:graphicData uri="http://schemas.openxmlformats.org/presentationml/2006/ole">
            <mc:AlternateContent xmlns:mc="http://schemas.openxmlformats.org/markup-compatibility/2006">
              <mc:Choice xmlns:v="urn:schemas-microsoft-com:vml" Requires="v">
                <p:oleObj spid="_x0000_s5168" name="Equation" r:id="rId3" imgW="1143000" imgH="228600" progId="Equation.DSMT4">
                  <p:embed/>
                </p:oleObj>
              </mc:Choice>
              <mc:Fallback>
                <p:oleObj name="Equation" r:id="rId3" imgW="1143000" imgH="228600" progId="Equation.DSMT4">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2786058"/>
                        <a:ext cx="2500330"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500034" y="4071942"/>
          <a:ext cx="7781968" cy="542928"/>
        </p:xfrm>
        <a:graphic>
          <a:graphicData uri="http://schemas.openxmlformats.org/presentationml/2006/ole">
            <mc:AlternateContent xmlns:mc="http://schemas.openxmlformats.org/markup-compatibility/2006">
              <mc:Choice xmlns:v="urn:schemas-microsoft-com:vml" Requires="v">
                <p:oleObj spid="_x0000_s5169" name="Equation" r:id="rId5" imgW="3276600" imgH="228600" progId="Equation.DSMT4">
                  <p:embed/>
                </p:oleObj>
              </mc:Choice>
              <mc:Fallback>
                <p:oleObj name="Equation" r:id="rId5" imgW="3276600" imgH="228600" progId="Equation.DSMT4">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34" y="4071942"/>
                        <a:ext cx="7781968" cy="542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946928"/>
          </a:xfrm>
        </p:spPr>
        <p:txBody>
          <a:bodyPr>
            <a:normAutofit fontScale="90000"/>
          </a:bodyPr>
          <a:lstStyle/>
          <a:p>
            <a:r>
              <a:rPr lang="en-US" b="1" dirty="0" smtClean="0"/>
              <a:t>Example: A Simplified Model</a:t>
            </a:r>
            <a:r>
              <a:rPr lang="el-GR" b="1" dirty="0" smtClean="0"/>
              <a:t>-</a:t>
            </a:r>
            <a:r>
              <a:rPr lang="en-US" b="1" dirty="0" smtClean="0"/>
              <a:t>Applied in Ad Hoc Networks</a:t>
            </a:r>
            <a:endParaRPr lang="el-GR" b="1" dirty="0"/>
          </a:p>
        </p:txBody>
      </p:sp>
      <p:sp>
        <p:nvSpPr>
          <p:cNvPr id="3" name="Content Placeholder 2"/>
          <p:cNvSpPr>
            <a:spLocks noGrp="1"/>
          </p:cNvSpPr>
          <p:nvPr>
            <p:ph idx="1"/>
          </p:nvPr>
        </p:nvSpPr>
        <p:spPr>
          <a:xfrm>
            <a:off x="457200" y="1285860"/>
            <a:ext cx="8229600" cy="5168948"/>
          </a:xfrm>
        </p:spPr>
        <p:txBody>
          <a:bodyPr>
            <a:normAutofit/>
          </a:bodyPr>
          <a:lstStyle/>
          <a:p>
            <a:r>
              <a:rPr lang="en-US" sz="2400" dirty="0" smtClean="0"/>
              <a:t>When coupled, an oscillator is a receptor of neighbor pulses.</a:t>
            </a:r>
          </a:p>
          <a:p>
            <a:r>
              <a:rPr lang="en-US" sz="2400" dirty="0" smtClean="0"/>
              <a:t>The reception of such a pulse will instantly increase its phase by an amount based on its current value:</a:t>
            </a:r>
          </a:p>
          <a:p>
            <a:endParaRPr lang="en-US" sz="2400" dirty="0" smtClean="0"/>
          </a:p>
          <a:p>
            <a:r>
              <a:rPr lang="en-US" sz="2400" dirty="0" smtClean="0"/>
              <a:t>That causes it to fire earlier.</a:t>
            </a:r>
          </a:p>
          <a:p>
            <a:r>
              <a:rPr lang="en-US" sz="2400" dirty="0" smtClean="0"/>
              <a:t>Simplified model could be:</a:t>
            </a:r>
          </a:p>
          <a:p>
            <a:endParaRPr lang="en-US" sz="2400" dirty="0" smtClean="0"/>
          </a:p>
          <a:p>
            <a:pPr>
              <a:buNone/>
            </a:pPr>
            <a:r>
              <a:rPr lang="en-US" sz="2400" dirty="0" smtClean="0"/>
              <a:t>Where, 		    and </a:t>
            </a:r>
          </a:p>
          <a:p>
            <a:pPr>
              <a:buNone/>
            </a:pPr>
            <a:r>
              <a:rPr lang="en-US" sz="2400" dirty="0" smtClean="0"/>
              <a:t>b:the dissipation factor </a:t>
            </a:r>
          </a:p>
          <a:p>
            <a:pPr>
              <a:buNone/>
            </a:pPr>
            <a:r>
              <a:rPr lang="el-GR" sz="2400" dirty="0" smtClean="0"/>
              <a:t>ε: </a:t>
            </a:r>
            <a:r>
              <a:rPr lang="en-US" sz="2400" dirty="0" smtClean="0"/>
              <a:t>the coupling strength </a:t>
            </a:r>
          </a:p>
          <a:p>
            <a:pPr>
              <a:buNone/>
            </a:pPr>
            <a:r>
              <a:rPr lang="en-US" sz="2400" dirty="0" smtClean="0"/>
              <a:t>Time of synchronization: Inversely proportional to b*</a:t>
            </a:r>
            <a:r>
              <a:rPr lang="el-GR" sz="2400" dirty="0" smtClean="0"/>
              <a:t>ε</a:t>
            </a:r>
            <a:endParaRPr lang="en-US" sz="2400" dirty="0" smtClean="0"/>
          </a:p>
          <a:p>
            <a:pPr>
              <a:buNone/>
            </a:pPr>
            <a:endParaRPr lang="en-US" sz="2400" dirty="0" smtClean="0"/>
          </a:p>
          <a:p>
            <a:pPr>
              <a:buNone/>
            </a:pPr>
            <a:endParaRPr lang="el-GR" sz="2400" dirty="0"/>
          </a:p>
        </p:txBody>
      </p:sp>
      <p:graphicFrame>
        <p:nvGraphicFramePr>
          <p:cNvPr id="6146" name="Object 2"/>
          <p:cNvGraphicFramePr>
            <a:graphicFrameLocks noChangeAspect="1"/>
          </p:cNvGraphicFramePr>
          <p:nvPr/>
        </p:nvGraphicFramePr>
        <p:xfrm>
          <a:off x="1857356" y="2928934"/>
          <a:ext cx="2021494" cy="530228"/>
        </p:xfrm>
        <a:graphic>
          <a:graphicData uri="http://schemas.openxmlformats.org/presentationml/2006/ole">
            <mc:AlternateContent xmlns:mc="http://schemas.openxmlformats.org/markup-compatibility/2006">
              <mc:Choice xmlns:v="urn:schemas-microsoft-com:vml" Requires="v">
                <p:oleObj spid="_x0000_s6238" name="Equation" r:id="rId3" imgW="774364" imgH="203112" progId="Equation.DSMT4">
                  <p:embed/>
                </p:oleObj>
              </mc:Choice>
              <mc:Fallback>
                <p:oleObj name="Equation" r:id="rId3" imgW="774364" imgH="203112" progId="Equation.DSMT4">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56" y="2928934"/>
                        <a:ext cx="2021494" cy="530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3"/>
          <p:cNvGraphicFramePr>
            <a:graphicFrameLocks noChangeAspect="1"/>
          </p:cNvGraphicFramePr>
          <p:nvPr/>
        </p:nvGraphicFramePr>
        <p:xfrm>
          <a:off x="5000628" y="3786190"/>
          <a:ext cx="3714809" cy="503703"/>
        </p:xfrm>
        <a:graphic>
          <a:graphicData uri="http://schemas.openxmlformats.org/presentationml/2006/ole">
            <mc:AlternateContent xmlns:mc="http://schemas.openxmlformats.org/markup-compatibility/2006">
              <mc:Choice xmlns:v="urn:schemas-microsoft-com:vml" Requires="v">
                <p:oleObj spid="_x0000_s6239" name="Equation" r:id="rId5" imgW="1497950" imgH="203112" progId="Equation.DSMT4">
                  <p:embed/>
                </p:oleObj>
              </mc:Choice>
              <mc:Fallback>
                <p:oleObj name="Equation" r:id="rId5" imgW="1497950" imgH="203112" progId="Equation.DSMT4">
                  <p:embed/>
                  <p:pic>
                    <p:nvPicPr>
                      <p:cNvPr id="0"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28" y="3786190"/>
                        <a:ext cx="3714809" cy="503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Object 4"/>
          <p:cNvGraphicFramePr>
            <a:graphicFrameLocks noChangeAspect="1"/>
          </p:cNvGraphicFramePr>
          <p:nvPr/>
        </p:nvGraphicFramePr>
        <p:xfrm>
          <a:off x="1714480" y="4643446"/>
          <a:ext cx="1857964" cy="498478"/>
        </p:xfrm>
        <a:graphic>
          <a:graphicData uri="http://schemas.openxmlformats.org/presentationml/2006/ole">
            <mc:AlternateContent xmlns:mc="http://schemas.openxmlformats.org/markup-compatibility/2006">
              <mc:Choice xmlns:v="urn:schemas-microsoft-com:vml" Requires="v">
                <p:oleObj spid="_x0000_s6240" name="Equation" r:id="rId7" imgW="520474" imgH="139639" progId="Equation.DSMT4">
                  <p:embed/>
                </p:oleObj>
              </mc:Choice>
              <mc:Fallback>
                <p:oleObj name="Equation" r:id="rId7" imgW="520474" imgH="139639" progId="Equation.DSMT4">
                  <p:embed/>
                  <p:pic>
                    <p:nvPicPr>
                      <p:cNvPr id="0" name="Picture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480" y="4643446"/>
                        <a:ext cx="1857964" cy="49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9" name="Object 5"/>
          <p:cNvGraphicFramePr>
            <a:graphicFrameLocks noChangeAspect="1"/>
          </p:cNvGraphicFramePr>
          <p:nvPr/>
        </p:nvGraphicFramePr>
        <p:xfrm>
          <a:off x="4429124" y="4500570"/>
          <a:ext cx="1496797" cy="785818"/>
        </p:xfrm>
        <a:graphic>
          <a:graphicData uri="http://schemas.openxmlformats.org/presentationml/2006/ole">
            <mc:AlternateContent xmlns:mc="http://schemas.openxmlformats.org/markup-compatibility/2006">
              <mc:Choice xmlns:v="urn:schemas-microsoft-com:vml" Requires="v">
                <p:oleObj spid="_x0000_s6241" name="Equation" r:id="rId9" imgW="507780" imgH="266584" progId="Equation.DSMT4">
                  <p:embed/>
                </p:oleObj>
              </mc:Choice>
              <mc:Fallback>
                <p:oleObj name="Equation" r:id="rId9" imgW="507780" imgH="266584" progId="Equation.DSMT4">
                  <p:embed/>
                  <p:pic>
                    <p:nvPicPr>
                      <p:cNvPr id="0" name="Picture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9124" y="4500570"/>
                        <a:ext cx="1496797" cy="785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8" descr="mie.PNG"/>
          <p:cNvPicPr>
            <a:picLocks noChangeAspect="1"/>
          </p:cNvPicPr>
          <p:nvPr/>
        </p:nvPicPr>
        <p:blipFill>
          <a:blip r:embed="rId11" cstate="print"/>
          <a:stretch>
            <a:fillRect/>
          </a:stretch>
        </p:blipFill>
        <p:spPr>
          <a:xfrm>
            <a:off x="0" y="1357298"/>
            <a:ext cx="9092483" cy="55007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normAutofit/>
          </a:bodyPr>
          <a:lstStyle/>
          <a:p>
            <a:r>
              <a:rPr lang="en-US" b="1" dirty="0" err="1" smtClean="0"/>
              <a:t>Mirollo</a:t>
            </a:r>
            <a:r>
              <a:rPr lang="en-US" b="1" dirty="0" smtClean="0"/>
              <a:t> and </a:t>
            </a:r>
            <a:r>
              <a:rPr lang="en-US" b="1" dirty="0" err="1" smtClean="0"/>
              <a:t>Strogatz</a:t>
            </a:r>
            <a:r>
              <a:rPr lang="en-US" b="1" dirty="0" smtClean="0"/>
              <a:t> Model</a:t>
            </a:r>
            <a:endParaRPr lang="el-GR" b="1" dirty="0"/>
          </a:p>
        </p:txBody>
      </p:sp>
      <p:sp>
        <p:nvSpPr>
          <p:cNvPr id="3" name="Content Placeholder 2"/>
          <p:cNvSpPr>
            <a:spLocks noGrp="1"/>
          </p:cNvSpPr>
          <p:nvPr>
            <p:ph idx="1"/>
          </p:nvPr>
        </p:nvSpPr>
        <p:spPr>
          <a:xfrm>
            <a:off x="457200" y="1142984"/>
            <a:ext cx="8229600" cy="5311824"/>
          </a:xfrm>
        </p:spPr>
        <p:txBody>
          <a:bodyPr>
            <a:normAutofit/>
          </a:bodyPr>
          <a:lstStyle/>
          <a:p>
            <a:pPr>
              <a:buNone/>
            </a:pPr>
            <a:r>
              <a:rPr lang="en-US" dirty="0" smtClean="0"/>
              <a:t>			Drawbacks:</a:t>
            </a:r>
          </a:p>
          <a:p>
            <a:r>
              <a:rPr lang="en-US" sz="2400" dirty="0" smtClean="0"/>
              <a:t>The assumption that all oscillators have the same frequency doesn’t stand in reality</a:t>
            </a:r>
            <a:endParaRPr lang="el-GR" sz="2400" dirty="0" smtClean="0"/>
          </a:p>
          <a:p>
            <a:r>
              <a:rPr lang="en-US" sz="2400" dirty="0" smtClean="0"/>
              <a:t>The convention of a global connection in the system, that is an all-to-all pulsing reception model</a:t>
            </a:r>
            <a:endParaRPr lang="el-GR" sz="2400" dirty="0" smtClean="0"/>
          </a:p>
          <a:p>
            <a:r>
              <a:rPr lang="en-US" sz="2400" dirty="0" smtClean="0"/>
              <a:t>The faster one setting the pace and nonnegative interactions (delays) occurring in the system. Some species submit to it and others are not</a:t>
            </a:r>
          </a:p>
          <a:p>
            <a:r>
              <a:rPr lang="en-US" sz="2400" dirty="0" smtClean="0"/>
              <a:t>No chain reactions are allowed</a:t>
            </a:r>
          </a:p>
          <a:p>
            <a:r>
              <a:rPr lang="en-US" sz="2400" dirty="0" smtClean="0"/>
              <a:t>The pulse’s strength of a group is calculated as the sum of its oscillators’ pulses</a:t>
            </a:r>
          </a:p>
          <a:p>
            <a:pPr>
              <a:buNone/>
            </a:pPr>
            <a:endParaRPr lang="en-US" dirty="0" smtClean="0"/>
          </a:p>
          <a:p>
            <a:pPr>
              <a:buNone/>
            </a:pPr>
            <a:endParaRPr lang="en-US" dirty="0" smtClean="0"/>
          </a:p>
          <a:p>
            <a:pPr>
              <a:buNone/>
            </a:pPr>
            <a:endParaRPr lang="el-G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b="1" dirty="0" err="1" smtClean="0"/>
              <a:t>Ermentrout</a:t>
            </a:r>
            <a:r>
              <a:rPr lang="en-US" b="1" dirty="0" smtClean="0"/>
              <a:t> Model (1991)</a:t>
            </a:r>
            <a:endParaRPr lang="el-GR" b="1" dirty="0"/>
          </a:p>
        </p:txBody>
      </p:sp>
      <p:sp>
        <p:nvSpPr>
          <p:cNvPr id="3" name="Content Placeholder 2"/>
          <p:cNvSpPr>
            <a:spLocks noGrp="1"/>
          </p:cNvSpPr>
          <p:nvPr>
            <p:ph idx="1"/>
          </p:nvPr>
        </p:nvSpPr>
        <p:spPr>
          <a:xfrm>
            <a:off x="457200" y="1285860"/>
            <a:ext cx="8229600" cy="5168948"/>
          </a:xfrm>
        </p:spPr>
        <p:txBody>
          <a:bodyPr>
            <a:normAutofit lnSpcReduction="10000"/>
          </a:bodyPr>
          <a:lstStyle/>
          <a:p>
            <a:r>
              <a:rPr lang="en-US" sz="2600" dirty="0" smtClean="0"/>
              <a:t>Model based on perfect synchronization in </a:t>
            </a:r>
            <a:r>
              <a:rPr lang="en-US" sz="2600" dirty="0" err="1" smtClean="0"/>
              <a:t>P.malaccae</a:t>
            </a:r>
            <a:endParaRPr lang="en-US" sz="2600" dirty="0" smtClean="0"/>
          </a:p>
          <a:p>
            <a:r>
              <a:rPr lang="en-US" sz="2600" dirty="0" smtClean="0"/>
              <a:t>This model is based on the insect’s PRC</a:t>
            </a:r>
          </a:p>
          <a:p>
            <a:r>
              <a:rPr lang="en-US" sz="2600" dirty="0" smtClean="0"/>
              <a:t>The intrinsic frequency of the oscillator is allowed to slowly adapt</a:t>
            </a:r>
          </a:p>
          <a:p>
            <a:r>
              <a:rPr lang="en-US" sz="2600" dirty="0" smtClean="0"/>
              <a:t>This models adapts frequencies, not phases</a:t>
            </a:r>
          </a:p>
          <a:p>
            <a:r>
              <a:rPr lang="en-US" sz="2600" dirty="0" smtClean="0"/>
              <a:t>Zero lag phase entrainment (perfect synchronization) will be achieved</a:t>
            </a:r>
          </a:p>
          <a:p>
            <a:r>
              <a:rPr lang="en-US" sz="2600" dirty="0" smtClean="0"/>
              <a:t>Idea: the phase shift between stimulus and oscillator becomes fixed and its size remains small as the limits of entrainment are reached</a:t>
            </a:r>
          </a:p>
          <a:p>
            <a:r>
              <a:rPr lang="en-US" sz="2600" dirty="0" smtClean="0"/>
              <a:t>Firefly tree</a:t>
            </a:r>
            <a:endParaRPr lang="el-G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b="1" dirty="0" err="1" smtClean="0"/>
              <a:t>Ermentrout</a:t>
            </a:r>
            <a:r>
              <a:rPr lang="en-US" b="1" dirty="0" smtClean="0"/>
              <a:t> Model (1991)</a:t>
            </a:r>
            <a:endParaRPr lang="el-GR" b="1" dirty="0"/>
          </a:p>
        </p:txBody>
      </p:sp>
      <p:sp>
        <p:nvSpPr>
          <p:cNvPr id="3" name="Content Placeholder 2"/>
          <p:cNvSpPr>
            <a:spLocks noGrp="1"/>
          </p:cNvSpPr>
          <p:nvPr>
            <p:ph idx="1"/>
          </p:nvPr>
        </p:nvSpPr>
        <p:spPr>
          <a:xfrm>
            <a:off x="457200" y="1285860"/>
            <a:ext cx="8229600" cy="5168948"/>
          </a:xfrm>
        </p:spPr>
        <p:txBody>
          <a:bodyPr>
            <a:normAutofit/>
          </a:bodyPr>
          <a:lstStyle/>
          <a:p>
            <a:r>
              <a:rPr lang="en-US" sz="2400" dirty="0" smtClean="0"/>
              <a:t>Each insect has an unique intrinsic frequency</a:t>
            </a:r>
          </a:p>
          <a:p>
            <a:r>
              <a:rPr lang="en-US" sz="2400" dirty="0" smtClean="0"/>
              <a:t>There is a range of frequencies that enable synchrony same for all of them</a:t>
            </a:r>
          </a:p>
          <a:p>
            <a:endParaRPr lang="en-US" sz="2400" dirty="0" smtClean="0"/>
          </a:p>
          <a:p>
            <a:r>
              <a:rPr lang="en-US" sz="2400" dirty="0" smtClean="0"/>
              <a:t>The form of the j-</a:t>
            </a:r>
            <a:r>
              <a:rPr lang="en-US" sz="2400" dirty="0" err="1" smtClean="0"/>
              <a:t>th</a:t>
            </a:r>
            <a:r>
              <a:rPr lang="en-US" sz="2400" dirty="0" smtClean="0"/>
              <a:t> periodically forced oscillator, a firefly on the tree:</a:t>
            </a:r>
            <a:endParaRPr lang="el-GR" sz="2400" dirty="0" smtClean="0"/>
          </a:p>
          <a:p>
            <a:pPr lvl="8"/>
            <a:endParaRPr lang="en-US" sz="1000" dirty="0" smtClean="0"/>
          </a:p>
          <a:p>
            <a:pPr lvl="8"/>
            <a:endParaRPr lang="en-US" sz="1000" dirty="0" smtClean="0"/>
          </a:p>
          <a:p>
            <a:pPr lvl="8"/>
            <a:r>
              <a:rPr lang="en-US" sz="2400" dirty="0" smtClean="0"/>
              <a:t>a time-depended variable frequency and</a:t>
            </a:r>
          </a:p>
          <a:p>
            <a:pPr lvl="8"/>
            <a:endParaRPr lang="el-GR" sz="2400" dirty="0"/>
          </a:p>
        </p:txBody>
      </p:sp>
      <p:graphicFrame>
        <p:nvGraphicFramePr>
          <p:cNvPr id="33794" name="Object 2"/>
          <p:cNvGraphicFramePr>
            <a:graphicFrameLocks noChangeAspect="1"/>
          </p:cNvGraphicFramePr>
          <p:nvPr/>
        </p:nvGraphicFramePr>
        <p:xfrm>
          <a:off x="5643570" y="2143116"/>
          <a:ext cx="1809763" cy="571504"/>
        </p:xfrm>
        <a:graphic>
          <a:graphicData uri="http://schemas.openxmlformats.org/presentationml/2006/ole">
            <mc:AlternateContent xmlns:mc="http://schemas.openxmlformats.org/markup-compatibility/2006">
              <mc:Choice xmlns:v="urn:schemas-microsoft-com:vml" Requires="v">
                <p:oleObj spid="_x0000_s33863" name="Equation" r:id="rId3" imgW="723586" imgH="228501" progId="Equation.DSMT4">
                  <p:embed/>
                </p:oleObj>
              </mc:Choice>
              <mc:Fallback>
                <p:oleObj name="Equation" r:id="rId3" imgW="723586" imgH="228501" progId="Equation.DSMT4">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570" y="2143116"/>
                        <a:ext cx="1809763" cy="57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5" name="Object 3"/>
          <p:cNvGraphicFramePr>
            <a:graphicFrameLocks noChangeAspect="1"/>
          </p:cNvGraphicFramePr>
          <p:nvPr/>
        </p:nvGraphicFramePr>
        <p:xfrm>
          <a:off x="1285852" y="3857628"/>
          <a:ext cx="1357322" cy="933159"/>
        </p:xfrm>
        <a:graphic>
          <a:graphicData uri="http://schemas.openxmlformats.org/presentationml/2006/ole">
            <mc:AlternateContent xmlns:mc="http://schemas.openxmlformats.org/markup-compatibility/2006">
              <mc:Choice xmlns:v="urn:schemas-microsoft-com:vml" Requires="v">
                <p:oleObj spid="_x0000_s33864" name="Equation" r:id="rId5" imgW="609600" imgH="419100" progId="Equation.DSMT4">
                  <p:embed/>
                </p:oleObj>
              </mc:Choice>
              <mc:Fallback>
                <p:oleObj name="Equation" r:id="rId5" imgW="609600" imgH="419100" progId="Equation.DSMT4">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52" y="3857628"/>
                        <a:ext cx="1357322" cy="93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4"/>
          <p:cNvGraphicFramePr>
            <a:graphicFrameLocks noChangeAspect="1"/>
          </p:cNvGraphicFramePr>
          <p:nvPr/>
        </p:nvGraphicFramePr>
        <p:xfrm>
          <a:off x="1714480" y="5143512"/>
          <a:ext cx="4849620" cy="857256"/>
        </p:xfrm>
        <a:graphic>
          <a:graphicData uri="http://schemas.openxmlformats.org/presentationml/2006/ole">
            <mc:AlternateContent xmlns:mc="http://schemas.openxmlformats.org/markup-compatibility/2006">
              <mc:Choice xmlns:v="urn:schemas-microsoft-com:vml" Requires="v">
                <p:oleObj spid="_x0000_s33865" name="Equation" r:id="rId7" imgW="2514600" imgH="444500" progId="Equation.DSMT4">
                  <p:embed/>
                </p:oleObj>
              </mc:Choice>
              <mc:Fallback>
                <p:oleObj name="Equation" r:id="rId7" imgW="2514600" imgH="444500" progId="Equation.DSMT4">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480" y="5143512"/>
                        <a:ext cx="4849620" cy="85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b="1" dirty="0" err="1" smtClean="0"/>
              <a:t>Ermentrout</a:t>
            </a:r>
            <a:r>
              <a:rPr lang="en-US" b="1" dirty="0" smtClean="0"/>
              <a:t> Model (1991)</a:t>
            </a:r>
            <a:endParaRPr lang="el-GR" b="1" dirty="0"/>
          </a:p>
        </p:txBody>
      </p:sp>
      <p:sp>
        <p:nvSpPr>
          <p:cNvPr id="3" name="Content Placeholder 2"/>
          <p:cNvSpPr>
            <a:spLocks noGrp="1"/>
          </p:cNvSpPr>
          <p:nvPr>
            <p:ph idx="1"/>
          </p:nvPr>
        </p:nvSpPr>
        <p:spPr>
          <a:xfrm>
            <a:off x="457200" y="1071546"/>
            <a:ext cx="8229600" cy="5383262"/>
          </a:xfrm>
        </p:spPr>
        <p:txBody>
          <a:bodyPr>
            <a:normAutofit lnSpcReduction="10000"/>
          </a:bodyPr>
          <a:lstStyle/>
          <a:p>
            <a:endParaRPr lang="en-US" dirty="0" smtClean="0"/>
          </a:p>
          <a:p>
            <a:endParaRPr lang="en-US" dirty="0" smtClean="0"/>
          </a:p>
          <a:p>
            <a:pPr>
              <a:buNone/>
            </a:pPr>
            <a:r>
              <a:rPr lang="en-US" sz="2400" dirty="0" smtClean="0"/>
              <a:t>Where,</a:t>
            </a:r>
            <a:r>
              <a:rPr lang="en-US" dirty="0" smtClean="0"/>
              <a:t>	</a:t>
            </a:r>
          </a:p>
          <a:p>
            <a:pPr>
              <a:buNone/>
            </a:pPr>
            <a:r>
              <a:rPr lang="en-US" dirty="0" smtClean="0"/>
              <a:t>			</a:t>
            </a:r>
            <a:r>
              <a:rPr lang="el-GR" dirty="0" smtClean="0"/>
              <a:t>:</a:t>
            </a:r>
            <a:r>
              <a:rPr lang="en-US" sz="2400" dirty="0" smtClean="0"/>
              <a:t>the intrinsic frequency of j-</a:t>
            </a:r>
            <a:r>
              <a:rPr lang="en-US" sz="2400" dirty="0" err="1" smtClean="0"/>
              <a:t>th</a:t>
            </a:r>
            <a:r>
              <a:rPr lang="en-US" sz="2400" dirty="0" smtClean="0"/>
              <a:t> oscillator</a:t>
            </a:r>
          </a:p>
          <a:p>
            <a:pPr>
              <a:buNone/>
            </a:pPr>
            <a:r>
              <a:rPr lang="en-US" sz="2400" dirty="0" smtClean="0"/>
              <a:t>			</a:t>
            </a:r>
            <a:r>
              <a:rPr lang="el-GR" sz="2400" dirty="0" smtClean="0"/>
              <a:t>:</a:t>
            </a:r>
            <a:r>
              <a:rPr lang="en-US" sz="2400" dirty="0" smtClean="0"/>
              <a:t>the phase of an oscillator after a stimulus</a:t>
            </a:r>
          </a:p>
          <a:p>
            <a:pPr>
              <a:buNone/>
            </a:pPr>
            <a:r>
              <a:rPr lang="en-US" sz="2400" dirty="0" smtClean="0"/>
              <a:t>		</a:t>
            </a:r>
            <a:r>
              <a:rPr lang="el-GR" sz="2400" dirty="0" smtClean="0"/>
              <a:t>     </a:t>
            </a:r>
            <a:r>
              <a:rPr lang="en-US" sz="2400" dirty="0" smtClean="0"/>
              <a:t>  </a:t>
            </a:r>
            <a:r>
              <a:rPr lang="el-GR" sz="2400" dirty="0" smtClean="0"/>
              <a:t>ε</a:t>
            </a:r>
            <a:r>
              <a:rPr lang="en-US" sz="2400" dirty="0" smtClean="0"/>
              <a:t>  </a:t>
            </a:r>
            <a:r>
              <a:rPr lang="el-GR" sz="2400" dirty="0" smtClean="0"/>
              <a:t>:</a:t>
            </a:r>
            <a:r>
              <a:rPr lang="en-US" sz="2400" dirty="0" smtClean="0"/>
              <a:t>the rate at which the oscillators returns to 		its previous frequency</a:t>
            </a:r>
            <a:endParaRPr lang="el-GR" sz="2400" dirty="0" smtClean="0"/>
          </a:p>
          <a:p>
            <a:pPr>
              <a:buNone/>
            </a:pPr>
            <a:r>
              <a:rPr lang="el-GR" sz="2400" dirty="0" smtClean="0"/>
              <a:t>			:</a:t>
            </a:r>
            <a:r>
              <a:rPr lang="en-US" sz="2400" dirty="0" smtClean="0"/>
              <a:t>the strength of the pulse from k-</a:t>
            </a:r>
            <a:r>
              <a:rPr lang="en-US" sz="2400" dirty="0" err="1" smtClean="0"/>
              <a:t>th</a:t>
            </a:r>
            <a:r>
              <a:rPr lang="en-US" sz="2400" dirty="0" smtClean="0"/>
              <a:t> </a:t>
            </a:r>
            <a:r>
              <a:rPr lang="el-GR" sz="2400" dirty="0" smtClean="0"/>
              <a:t>			</a:t>
            </a:r>
            <a:r>
              <a:rPr lang="en-US" sz="2400" dirty="0" smtClean="0"/>
              <a:t>oscillator observed by j-</a:t>
            </a:r>
            <a:r>
              <a:rPr lang="en-US" sz="2400" dirty="0" err="1" smtClean="0"/>
              <a:t>th</a:t>
            </a:r>
            <a:r>
              <a:rPr lang="en-US" sz="2400" dirty="0" smtClean="0"/>
              <a:t> oscillator</a:t>
            </a:r>
            <a:endParaRPr lang="el-GR" sz="2400" dirty="0" smtClean="0"/>
          </a:p>
          <a:p>
            <a:pPr>
              <a:buNone/>
            </a:pPr>
            <a:r>
              <a:rPr lang="el-GR" sz="2400" dirty="0" smtClean="0"/>
              <a:t>	</a:t>
            </a:r>
            <a:r>
              <a:rPr lang="en-US" sz="2400" dirty="0" smtClean="0"/>
              <a:t>G measures the effect of the pulse (stimulus) on the intrinsic frequency ( representing the PRC)</a:t>
            </a:r>
          </a:p>
          <a:p>
            <a:pPr>
              <a:buNone/>
            </a:pPr>
            <a:r>
              <a:rPr lang="en-US" sz="2400" dirty="0" smtClean="0"/>
              <a:t>** It is proven that G can be no independent of </a:t>
            </a:r>
            <a:r>
              <a:rPr lang="el-GR" sz="2400" dirty="0" smtClean="0"/>
              <a:t>ω</a:t>
            </a:r>
            <a:r>
              <a:rPr lang="en-US" sz="2400" dirty="0" smtClean="0"/>
              <a:t> in order for the model to be </a:t>
            </a:r>
            <a:r>
              <a:rPr lang="en-US" sz="2400" dirty="0" err="1" smtClean="0"/>
              <a:t>adaptional</a:t>
            </a:r>
            <a:endParaRPr lang="el-GR" sz="2400" dirty="0"/>
          </a:p>
        </p:txBody>
      </p:sp>
      <p:graphicFrame>
        <p:nvGraphicFramePr>
          <p:cNvPr id="34818" name="Object 2"/>
          <p:cNvGraphicFramePr>
            <a:graphicFrameLocks noChangeAspect="1"/>
          </p:cNvGraphicFramePr>
          <p:nvPr/>
        </p:nvGraphicFramePr>
        <p:xfrm>
          <a:off x="1643042" y="1071546"/>
          <a:ext cx="5298650" cy="936630"/>
        </p:xfrm>
        <a:graphic>
          <a:graphicData uri="http://schemas.openxmlformats.org/presentationml/2006/ole">
            <mc:AlternateContent xmlns:mc="http://schemas.openxmlformats.org/markup-compatibility/2006">
              <mc:Choice xmlns:v="urn:schemas-microsoft-com:vml" Requires="v">
                <p:oleObj spid="_x0000_s34910" name="Equation" r:id="rId3" imgW="2514600" imgH="444500" progId="Equation.DSMT4">
                  <p:embed/>
                </p:oleObj>
              </mc:Choice>
              <mc:Fallback>
                <p:oleObj name="Equation" r:id="rId3" imgW="2514600" imgH="444500" progId="Equation.DSMT4">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42" y="1071546"/>
                        <a:ext cx="5298650" cy="936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9" name="Object 3"/>
          <p:cNvGraphicFramePr>
            <a:graphicFrameLocks noChangeAspect="1"/>
          </p:cNvGraphicFramePr>
          <p:nvPr/>
        </p:nvGraphicFramePr>
        <p:xfrm>
          <a:off x="1643042" y="2428868"/>
          <a:ext cx="723904" cy="573091"/>
        </p:xfrm>
        <a:graphic>
          <a:graphicData uri="http://schemas.openxmlformats.org/presentationml/2006/ole">
            <mc:AlternateContent xmlns:mc="http://schemas.openxmlformats.org/markup-compatibility/2006">
              <mc:Choice xmlns:v="urn:schemas-microsoft-com:vml" Requires="v">
                <p:oleObj spid="_x0000_s34911" name="Equation" r:id="rId5" imgW="304668" imgH="241195" progId="Equation.DSMT4">
                  <p:embed/>
                </p:oleObj>
              </mc:Choice>
              <mc:Fallback>
                <p:oleObj name="Equation" r:id="rId5" imgW="304668" imgH="241195" progId="Equation.DSMT4">
                  <p:embed/>
                  <p:pic>
                    <p:nvPicPr>
                      <p:cNvPr id="0"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42" y="2428868"/>
                        <a:ext cx="723904" cy="573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0" name="Object 4"/>
          <p:cNvGraphicFramePr>
            <a:graphicFrameLocks noChangeAspect="1"/>
          </p:cNvGraphicFramePr>
          <p:nvPr/>
        </p:nvGraphicFramePr>
        <p:xfrm>
          <a:off x="1857356" y="2928934"/>
          <a:ext cx="406068" cy="593484"/>
        </p:xfrm>
        <a:graphic>
          <a:graphicData uri="http://schemas.openxmlformats.org/presentationml/2006/ole">
            <mc:AlternateContent xmlns:mc="http://schemas.openxmlformats.org/markup-compatibility/2006">
              <mc:Choice xmlns:v="urn:schemas-microsoft-com:vml" Requires="v">
                <p:oleObj spid="_x0000_s34912" name="Equation" r:id="rId7" imgW="164957" imgH="241091" progId="Equation.DSMT4">
                  <p:embed/>
                </p:oleObj>
              </mc:Choice>
              <mc:Fallback>
                <p:oleObj name="Equation" r:id="rId7" imgW="164957" imgH="241091" progId="Equation.DSMT4">
                  <p:embed/>
                  <p:pic>
                    <p:nvPicPr>
                      <p:cNvPr id="0" name="Picture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56" y="2928934"/>
                        <a:ext cx="406068" cy="593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1" name="Object 5"/>
          <p:cNvGraphicFramePr>
            <a:graphicFrameLocks noChangeAspect="1"/>
          </p:cNvGraphicFramePr>
          <p:nvPr/>
        </p:nvGraphicFramePr>
        <p:xfrm>
          <a:off x="1643042" y="4143380"/>
          <a:ext cx="779634" cy="477840"/>
        </p:xfrm>
        <a:graphic>
          <a:graphicData uri="http://schemas.openxmlformats.org/presentationml/2006/ole">
            <mc:AlternateContent xmlns:mc="http://schemas.openxmlformats.org/markup-compatibility/2006">
              <mc:Choice xmlns:v="urn:schemas-microsoft-com:vml" Requires="v">
                <p:oleObj spid="_x0000_s34913" name="Equation" r:id="rId9" imgW="393529" imgH="241195" progId="Equation.DSMT4">
                  <p:embed/>
                </p:oleObj>
              </mc:Choice>
              <mc:Fallback>
                <p:oleObj name="Equation" r:id="rId9" imgW="393529" imgH="241195" progId="Equation.DSMT4">
                  <p:embed/>
                  <p:pic>
                    <p:nvPicPr>
                      <p:cNvPr id="0" name="Picture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3042" y="4143380"/>
                        <a:ext cx="779634" cy="477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b="1" dirty="0" err="1" smtClean="0"/>
              <a:t>Ermentrout</a:t>
            </a:r>
            <a:r>
              <a:rPr lang="en-US" b="1" dirty="0" smtClean="0"/>
              <a:t> Model (1991)</a:t>
            </a:r>
            <a:endParaRPr lang="el-GR" b="1" dirty="0"/>
          </a:p>
        </p:txBody>
      </p:sp>
      <p:sp>
        <p:nvSpPr>
          <p:cNvPr id="3" name="Content Placeholder 2"/>
          <p:cNvSpPr>
            <a:spLocks noGrp="1"/>
          </p:cNvSpPr>
          <p:nvPr>
            <p:ph idx="1"/>
          </p:nvPr>
        </p:nvSpPr>
        <p:spPr>
          <a:xfrm>
            <a:off x="457200" y="1285860"/>
            <a:ext cx="8229600" cy="5168948"/>
          </a:xfrm>
        </p:spPr>
        <p:txBody>
          <a:bodyPr>
            <a:normAutofit/>
          </a:bodyPr>
          <a:lstStyle/>
          <a:p>
            <a:r>
              <a:rPr lang="en-US" sz="2400" dirty="0" smtClean="0"/>
              <a:t>All the functions are periodic with period 1</a:t>
            </a:r>
          </a:p>
          <a:p>
            <a:r>
              <a:rPr lang="en-US" sz="2400" dirty="0" smtClean="0"/>
              <a:t> Basic idea of frequency adaption:</a:t>
            </a:r>
            <a:endParaRPr lang="el-GR" sz="2400" dirty="0" smtClean="0"/>
          </a:p>
          <a:p>
            <a:pPr>
              <a:buNone/>
            </a:pPr>
            <a:r>
              <a:rPr lang="en-US" sz="2400" dirty="0" smtClean="0"/>
              <a:t>		</a:t>
            </a:r>
            <a:r>
              <a:rPr lang="en-US" sz="2400" dirty="0" err="1" smtClean="0"/>
              <a:t>i</a:t>
            </a:r>
            <a:r>
              <a:rPr lang="en-US" sz="2400" dirty="0" smtClean="0"/>
              <a:t>)                   when no stimulus is applied</a:t>
            </a:r>
            <a:endParaRPr lang="el-GR" sz="2400" dirty="0" smtClean="0"/>
          </a:p>
          <a:p>
            <a:pPr>
              <a:buNone/>
            </a:pPr>
            <a:r>
              <a:rPr lang="en-US" sz="2400" dirty="0" smtClean="0"/>
              <a:t>		ii) 		 if the pulse comes </a:t>
            </a:r>
            <a:r>
              <a:rPr lang="en-US" sz="2400" dirty="0" smtClean="0"/>
              <a:t>late </a:t>
            </a:r>
            <a:r>
              <a:rPr lang="en-US" sz="2400" dirty="0" smtClean="0"/>
              <a:t>in j-</a:t>
            </a:r>
            <a:r>
              <a:rPr lang="en-US" sz="2400" dirty="0" err="1" smtClean="0"/>
              <a:t>th</a:t>
            </a:r>
            <a:r>
              <a:rPr lang="en-US" sz="2400" dirty="0" smtClean="0"/>
              <a:t> 					oscillator’s cycle</a:t>
            </a:r>
            <a:endParaRPr lang="el-GR" sz="2400" dirty="0" smtClean="0"/>
          </a:p>
          <a:p>
            <a:pPr>
              <a:buNone/>
            </a:pPr>
            <a:r>
              <a:rPr lang="en-US" sz="2400" dirty="0" smtClean="0"/>
              <a:t>		iii)  		if the pulse comes </a:t>
            </a:r>
            <a:r>
              <a:rPr lang="en-US" sz="2400" dirty="0" smtClean="0"/>
              <a:t>early </a:t>
            </a:r>
            <a:r>
              <a:rPr lang="en-US" sz="2400" dirty="0" smtClean="0"/>
              <a:t>in j-</a:t>
            </a:r>
            <a:r>
              <a:rPr lang="en-US" sz="2400" dirty="0" err="1" smtClean="0"/>
              <a:t>th</a:t>
            </a:r>
            <a:r>
              <a:rPr lang="en-US" sz="2400" dirty="0" smtClean="0"/>
              <a:t> 					oscillator’s cycle</a:t>
            </a:r>
          </a:p>
          <a:p>
            <a:pPr>
              <a:buNone/>
            </a:pPr>
            <a:endParaRPr lang="en-US" sz="2400" dirty="0" smtClean="0"/>
          </a:p>
          <a:p>
            <a:pPr>
              <a:buNone/>
            </a:pPr>
            <a:endParaRPr lang="el-GR" sz="2400" dirty="0" smtClean="0"/>
          </a:p>
          <a:p>
            <a:pPr>
              <a:buNone/>
            </a:pPr>
            <a:r>
              <a:rPr lang="en-US" sz="2400" dirty="0" smtClean="0"/>
              <a:t>“The final frequency is not the same as the intrinsic frequency of any oscillator: the faster insect slows down and the slowest speeds up”</a:t>
            </a:r>
            <a:endParaRPr lang="el-GR" sz="2400" dirty="0"/>
          </a:p>
        </p:txBody>
      </p:sp>
      <p:sp>
        <p:nvSpPr>
          <p:cNvPr id="4" name="Down Arrow 3"/>
          <p:cNvSpPr/>
          <p:nvPr/>
        </p:nvSpPr>
        <p:spPr>
          <a:xfrm>
            <a:off x="3357554" y="4429132"/>
            <a:ext cx="642942"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aphicFrame>
        <p:nvGraphicFramePr>
          <p:cNvPr id="35842" name="Object 2"/>
          <p:cNvGraphicFramePr>
            <a:graphicFrameLocks noChangeAspect="1"/>
          </p:cNvGraphicFramePr>
          <p:nvPr/>
        </p:nvGraphicFramePr>
        <p:xfrm>
          <a:off x="1643042" y="2176812"/>
          <a:ext cx="1500198" cy="537807"/>
        </p:xfrm>
        <a:graphic>
          <a:graphicData uri="http://schemas.openxmlformats.org/presentationml/2006/ole">
            <mc:AlternateContent xmlns:mc="http://schemas.openxmlformats.org/markup-compatibility/2006">
              <mc:Choice xmlns:v="urn:schemas-microsoft-com:vml" Requires="v">
                <p:oleObj spid="_x0000_s35911" name="Equation" r:id="rId3" imgW="672808" imgH="241195" progId="Equation.DSMT4">
                  <p:embed/>
                </p:oleObj>
              </mc:Choice>
              <mc:Fallback>
                <p:oleObj name="Equation" r:id="rId3" imgW="672808" imgH="241195" progId="Equation.DSMT4">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42" y="2176812"/>
                        <a:ext cx="1500198" cy="537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3" name="Object 3"/>
          <p:cNvGraphicFramePr>
            <a:graphicFrameLocks noChangeAspect="1"/>
          </p:cNvGraphicFramePr>
          <p:nvPr/>
        </p:nvGraphicFramePr>
        <p:xfrm>
          <a:off x="1662113" y="2643188"/>
          <a:ext cx="1500187" cy="500062"/>
        </p:xfrm>
        <a:graphic>
          <a:graphicData uri="http://schemas.openxmlformats.org/presentationml/2006/ole">
            <mc:AlternateContent xmlns:mc="http://schemas.openxmlformats.org/markup-compatibility/2006">
              <mc:Choice xmlns:v="urn:schemas-microsoft-com:vml" Requires="v">
                <p:oleObj spid="_x0000_s35912" name="Equation" r:id="rId5" imgW="723586" imgH="241195" progId="Equation.DSMT4">
                  <p:embed/>
                </p:oleObj>
              </mc:Choice>
              <mc:Fallback>
                <p:oleObj name="Equation" r:id="rId5" imgW="723586" imgH="241195" progId="Equation.DSMT4">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2113" y="2643188"/>
                        <a:ext cx="1500187"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4" name="Object 4"/>
          <p:cNvGraphicFramePr>
            <a:graphicFrameLocks noChangeAspect="1"/>
          </p:cNvGraphicFramePr>
          <p:nvPr/>
        </p:nvGraphicFramePr>
        <p:xfrm>
          <a:off x="1735138" y="3357563"/>
          <a:ext cx="1460500" cy="495300"/>
        </p:xfrm>
        <a:graphic>
          <a:graphicData uri="http://schemas.openxmlformats.org/presentationml/2006/ole">
            <mc:AlternateContent xmlns:mc="http://schemas.openxmlformats.org/markup-compatibility/2006">
              <mc:Choice xmlns:v="urn:schemas-microsoft-com:vml" Requires="v">
                <p:oleObj spid="_x0000_s35913" name="Equation" r:id="rId7" imgW="710891" imgH="241195" progId="Equation.DSMT4">
                  <p:embed/>
                </p:oleObj>
              </mc:Choice>
              <mc:Fallback>
                <p:oleObj name="Equation" r:id="rId7" imgW="710891" imgH="241195" progId="Equation.DSMT4">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5138" y="3357563"/>
                        <a:ext cx="14605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b="1" dirty="0" err="1" smtClean="0"/>
              <a:t>Ermentrout</a:t>
            </a:r>
            <a:r>
              <a:rPr lang="en-US" b="1" dirty="0" smtClean="0"/>
              <a:t> Model (1991)</a:t>
            </a:r>
            <a:endParaRPr lang="el-GR" b="1" dirty="0"/>
          </a:p>
        </p:txBody>
      </p:sp>
      <p:sp>
        <p:nvSpPr>
          <p:cNvPr id="3" name="Content Placeholder 2"/>
          <p:cNvSpPr>
            <a:spLocks noGrp="1"/>
          </p:cNvSpPr>
          <p:nvPr>
            <p:ph idx="1"/>
          </p:nvPr>
        </p:nvSpPr>
        <p:spPr>
          <a:xfrm>
            <a:off x="457200" y="1285860"/>
            <a:ext cx="8229600" cy="5168948"/>
          </a:xfrm>
        </p:spPr>
        <p:txBody>
          <a:bodyPr>
            <a:normAutofit/>
          </a:bodyPr>
          <a:lstStyle/>
          <a:p>
            <a:r>
              <a:rPr lang="en-US" sz="2400" dirty="0" smtClean="0"/>
              <a:t>PRC is formed as:</a:t>
            </a:r>
          </a:p>
          <a:p>
            <a:endParaRPr lang="en-US" sz="2400" dirty="0" smtClean="0"/>
          </a:p>
          <a:p>
            <a:endParaRPr lang="en-US" sz="2400" dirty="0" smtClean="0"/>
          </a:p>
          <a:p>
            <a:pPr>
              <a:buNone/>
            </a:pPr>
            <a:r>
              <a:rPr lang="en-US" sz="2400" dirty="0" smtClean="0"/>
              <a:t>Where,</a:t>
            </a:r>
          </a:p>
          <a:p>
            <a:pPr>
              <a:buNone/>
            </a:pPr>
            <a:r>
              <a:rPr lang="en-US" sz="2400" dirty="0" smtClean="0"/>
              <a:t>			:the phase after the stimulus</a:t>
            </a:r>
          </a:p>
          <a:p>
            <a:pPr>
              <a:buNone/>
            </a:pPr>
            <a:r>
              <a:rPr lang="en-US" sz="2400" dirty="0" smtClean="0"/>
              <a:t>			:periodic functions with the properties:</a:t>
            </a:r>
          </a:p>
          <a:p>
            <a:pPr>
              <a:buNone/>
            </a:pPr>
            <a:r>
              <a:rPr lang="en-US" sz="2400" dirty="0" smtClean="0"/>
              <a:t>			1)</a:t>
            </a:r>
          </a:p>
          <a:p>
            <a:pPr>
              <a:buNone/>
            </a:pPr>
            <a:r>
              <a:rPr lang="en-US" sz="2400" dirty="0" smtClean="0"/>
              <a:t>			2)			and</a:t>
            </a:r>
          </a:p>
          <a:p>
            <a:pPr>
              <a:buNone/>
            </a:pPr>
            <a:r>
              <a:rPr lang="en-US" sz="2400" dirty="0" smtClean="0"/>
              <a:t> </a:t>
            </a:r>
          </a:p>
          <a:p>
            <a:pPr>
              <a:buNone/>
            </a:pPr>
            <a:r>
              <a:rPr lang="en-US" sz="2400" dirty="0" smtClean="0"/>
              <a:t>			3)			and </a:t>
            </a:r>
          </a:p>
          <a:p>
            <a:pPr>
              <a:buNone/>
            </a:pPr>
            <a:r>
              <a:rPr lang="en-US" sz="2400" dirty="0" smtClean="0"/>
              <a:t>					</a:t>
            </a:r>
            <a:r>
              <a:rPr lang="el-GR" sz="2000" dirty="0" smtClean="0"/>
              <a:t>φ</a:t>
            </a:r>
            <a:r>
              <a:rPr lang="en-US" sz="2000" dirty="0" smtClean="0"/>
              <a:t>: the phase shift in the cycle</a:t>
            </a:r>
            <a:endParaRPr lang="el-GR" sz="2000" dirty="0" smtClean="0"/>
          </a:p>
          <a:p>
            <a:pPr>
              <a:buNone/>
            </a:pPr>
            <a:endParaRPr lang="el-GR" dirty="0"/>
          </a:p>
        </p:txBody>
      </p:sp>
      <p:graphicFrame>
        <p:nvGraphicFramePr>
          <p:cNvPr id="36866" name="Object 2"/>
          <p:cNvGraphicFramePr>
            <a:graphicFrameLocks noChangeAspect="1"/>
          </p:cNvGraphicFramePr>
          <p:nvPr/>
        </p:nvGraphicFramePr>
        <p:xfrm>
          <a:off x="496430" y="1857364"/>
          <a:ext cx="8647570" cy="642942"/>
        </p:xfrm>
        <a:graphic>
          <a:graphicData uri="http://schemas.openxmlformats.org/presentationml/2006/ole">
            <mc:AlternateContent xmlns:mc="http://schemas.openxmlformats.org/markup-compatibility/2006">
              <mc:Choice xmlns:v="urn:schemas-microsoft-com:vml" Requires="v">
                <p:oleObj spid="_x0000_s37050" name="Equation" r:id="rId3" imgW="3416300" imgH="254000" progId="Equation.DSMT4">
                  <p:embed/>
                </p:oleObj>
              </mc:Choice>
              <mc:Fallback>
                <p:oleObj name="Equation" r:id="rId3" imgW="3416300" imgH="254000" progId="Equation.DSMT4">
                  <p:embed/>
                  <p:pic>
                    <p:nvPicPr>
                      <p:cNvPr id="0" name="Picture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430" y="1857364"/>
                        <a:ext cx="8647570" cy="64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7" name="Object 3"/>
          <p:cNvGraphicFramePr>
            <a:graphicFrameLocks noChangeAspect="1"/>
          </p:cNvGraphicFramePr>
          <p:nvPr/>
        </p:nvGraphicFramePr>
        <p:xfrm>
          <a:off x="1928794" y="2928934"/>
          <a:ext cx="439740" cy="642697"/>
        </p:xfrm>
        <a:graphic>
          <a:graphicData uri="http://schemas.openxmlformats.org/presentationml/2006/ole">
            <mc:AlternateContent xmlns:mc="http://schemas.openxmlformats.org/markup-compatibility/2006">
              <mc:Choice xmlns:v="urn:schemas-microsoft-com:vml" Requires="v">
                <p:oleObj spid="_x0000_s37051" name="Equation" r:id="rId5" imgW="164957" imgH="241091" progId="Equation.DSMT4">
                  <p:embed/>
                </p:oleObj>
              </mc:Choice>
              <mc:Fallback>
                <p:oleObj name="Equation" r:id="rId5" imgW="164957" imgH="241091" progId="Equation.DSMT4">
                  <p:embed/>
                  <p:pic>
                    <p:nvPicPr>
                      <p:cNvPr id="0" name="Picture 1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8794" y="2928934"/>
                        <a:ext cx="439740" cy="64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8" name="Object 4"/>
          <p:cNvGraphicFramePr>
            <a:graphicFrameLocks noChangeAspect="1"/>
          </p:cNvGraphicFramePr>
          <p:nvPr/>
        </p:nvGraphicFramePr>
        <p:xfrm>
          <a:off x="1500166" y="3500438"/>
          <a:ext cx="846142" cy="475955"/>
        </p:xfrm>
        <a:graphic>
          <a:graphicData uri="http://schemas.openxmlformats.org/presentationml/2006/ole">
            <mc:AlternateContent xmlns:mc="http://schemas.openxmlformats.org/markup-compatibility/2006">
              <mc:Choice xmlns:v="urn:schemas-microsoft-com:vml" Requires="v">
                <p:oleObj spid="_x0000_s37052" name="Equation" r:id="rId7" imgW="406224" imgH="228501" progId="Equation.DSMT4">
                  <p:embed/>
                </p:oleObj>
              </mc:Choice>
              <mc:Fallback>
                <p:oleObj name="Equation" r:id="rId7" imgW="406224" imgH="228501" progId="Equation.DSMT4">
                  <p:embed/>
                  <p:pic>
                    <p:nvPicPr>
                      <p:cNvPr id="0" name="Picture 1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66" y="3500438"/>
                        <a:ext cx="846142" cy="475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9" name="Object 5"/>
          <p:cNvGraphicFramePr>
            <a:graphicFrameLocks noChangeAspect="1"/>
          </p:cNvGraphicFramePr>
          <p:nvPr/>
        </p:nvGraphicFramePr>
        <p:xfrm>
          <a:off x="2714612" y="4000504"/>
          <a:ext cx="1096968" cy="402968"/>
        </p:xfrm>
        <a:graphic>
          <a:graphicData uri="http://schemas.openxmlformats.org/presentationml/2006/ole">
            <mc:AlternateContent xmlns:mc="http://schemas.openxmlformats.org/markup-compatibility/2006">
              <mc:Choice xmlns:v="urn:schemas-microsoft-com:vml" Requires="v">
                <p:oleObj spid="_x0000_s37053" name="Equation" r:id="rId9" imgW="622030" imgH="228501" progId="Equation.DSMT4">
                  <p:embed/>
                </p:oleObj>
              </mc:Choice>
              <mc:Fallback>
                <p:oleObj name="Equation" r:id="rId9" imgW="622030" imgH="228501" progId="Equation.DSMT4">
                  <p:embed/>
                  <p:pic>
                    <p:nvPicPr>
                      <p:cNvPr id="0" name="Picture 1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4612" y="4000504"/>
                        <a:ext cx="1096968" cy="402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0" name="Object 6"/>
          <p:cNvGraphicFramePr>
            <a:graphicFrameLocks noChangeAspect="1"/>
          </p:cNvGraphicFramePr>
          <p:nvPr/>
        </p:nvGraphicFramePr>
        <p:xfrm>
          <a:off x="2643174" y="4286256"/>
          <a:ext cx="2143140" cy="664373"/>
        </p:xfrm>
        <a:graphic>
          <a:graphicData uri="http://schemas.openxmlformats.org/presentationml/2006/ole">
            <mc:AlternateContent xmlns:mc="http://schemas.openxmlformats.org/markup-compatibility/2006">
              <mc:Choice xmlns:v="urn:schemas-microsoft-com:vml" Requires="v">
                <p:oleObj spid="_x0000_s37054" name="Equation" r:id="rId11" imgW="1269449" imgH="393529" progId="Equation.DSMT4">
                  <p:embed/>
                </p:oleObj>
              </mc:Choice>
              <mc:Fallback>
                <p:oleObj name="Equation" r:id="rId11" imgW="1269449" imgH="393529" progId="Equation.DSMT4">
                  <p:embed/>
                  <p:pic>
                    <p:nvPicPr>
                      <p:cNvPr id="0" name="Picture 1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3174" y="4286256"/>
                        <a:ext cx="2143140" cy="66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1" name="Object 7"/>
          <p:cNvGraphicFramePr>
            <a:graphicFrameLocks noChangeAspect="1"/>
          </p:cNvGraphicFramePr>
          <p:nvPr/>
        </p:nvGraphicFramePr>
        <p:xfrm>
          <a:off x="5786446" y="5072074"/>
          <a:ext cx="2286017" cy="715824"/>
        </p:xfrm>
        <a:graphic>
          <a:graphicData uri="http://schemas.openxmlformats.org/presentationml/2006/ole">
            <mc:AlternateContent xmlns:mc="http://schemas.openxmlformats.org/markup-compatibility/2006">
              <mc:Choice xmlns:v="urn:schemas-microsoft-com:vml" Requires="v">
                <p:oleObj spid="_x0000_s37055" name="Equation" r:id="rId13" imgW="1256755" imgH="393529" progId="Equation.DSMT4">
                  <p:embed/>
                </p:oleObj>
              </mc:Choice>
              <mc:Fallback>
                <p:oleObj name="Equation" r:id="rId13" imgW="1256755" imgH="393529" progId="Equation.DSMT4">
                  <p:embed/>
                  <p:pic>
                    <p:nvPicPr>
                      <p:cNvPr id="0" name="Picture 1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86446" y="5072074"/>
                        <a:ext cx="2286017" cy="715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2" name="Object 8"/>
          <p:cNvGraphicFramePr>
            <a:graphicFrameLocks noChangeAspect="1"/>
          </p:cNvGraphicFramePr>
          <p:nvPr/>
        </p:nvGraphicFramePr>
        <p:xfrm>
          <a:off x="2643174" y="5143512"/>
          <a:ext cx="2057410" cy="644239"/>
        </p:xfrm>
        <a:graphic>
          <a:graphicData uri="http://schemas.openxmlformats.org/presentationml/2006/ole">
            <mc:AlternateContent xmlns:mc="http://schemas.openxmlformats.org/markup-compatibility/2006">
              <mc:Choice xmlns:v="urn:schemas-microsoft-com:vml" Requires="v">
                <p:oleObj spid="_x0000_s37056" name="Equation" r:id="rId15" imgW="1256755" imgH="393529" progId="Equation.DSMT4">
                  <p:embed/>
                </p:oleObj>
              </mc:Choice>
              <mc:Fallback>
                <p:oleObj name="Equation" r:id="rId15" imgW="1256755" imgH="393529" progId="Equation.DSMT4">
                  <p:embed/>
                  <p:pic>
                    <p:nvPicPr>
                      <p:cNvPr id="0" name="Picture 1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43174" y="5143512"/>
                        <a:ext cx="2057410" cy="6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3" name="Object 9"/>
          <p:cNvGraphicFramePr>
            <a:graphicFrameLocks noChangeAspect="1"/>
          </p:cNvGraphicFramePr>
          <p:nvPr/>
        </p:nvGraphicFramePr>
        <p:xfrm>
          <a:off x="5786446" y="4214818"/>
          <a:ext cx="2143140" cy="664373"/>
        </p:xfrm>
        <a:graphic>
          <a:graphicData uri="http://schemas.openxmlformats.org/presentationml/2006/ole">
            <mc:AlternateContent xmlns:mc="http://schemas.openxmlformats.org/markup-compatibility/2006">
              <mc:Choice xmlns:v="urn:schemas-microsoft-com:vml" Requires="v">
                <p:oleObj spid="_x0000_s37057" name="Equation" r:id="rId17" imgW="1269449" imgH="393529" progId="Equation.DSMT4">
                  <p:embed/>
                </p:oleObj>
              </mc:Choice>
              <mc:Fallback>
                <p:oleObj name="Equation" r:id="rId17" imgW="1269449" imgH="393529" progId="Equation.DSMT4">
                  <p:embed/>
                  <p:pic>
                    <p:nvPicPr>
                      <p:cNvPr id="0" name="Picture 1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86446" y="4214818"/>
                        <a:ext cx="2143140" cy="66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b="1" dirty="0" err="1" smtClean="0"/>
              <a:t>Ermentrout</a:t>
            </a:r>
            <a:r>
              <a:rPr lang="en-US" b="1" dirty="0" smtClean="0"/>
              <a:t> Model (1991)</a:t>
            </a:r>
            <a:endParaRPr lang="el-GR" b="1" dirty="0"/>
          </a:p>
        </p:txBody>
      </p:sp>
      <p:sp>
        <p:nvSpPr>
          <p:cNvPr id="3" name="Content Placeholder 2"/>
          <p:cNvSpPr>
            <a:spLocks noGrp="1"/>
          </p:cNvSpPr>
          <p:nvPr>
            <p:ph idx="1"/>
          </p:nvPr>
        </p:nvSpPr>
        <p:spPr>
          <a:xfrm>
            <a:off x="457200" y="1285860"/>
            <a:ext cx="8229600" cy="5572140"/>
          </a:xfrm>
        </p:spPr>
        <p:txBody>
          <a:bodyPr>
            <a:normAutofit/>
          </a:bodyPr>
          <a:lstStyle/>
          <a:p>
            <a:pPr>
              <a:buNone/>
            </a:pPr>
            <a:r>
              <a:rPr lang="en-US" sz="2400" dirty="0" smtClean="0"/>
              <a:t>And an ideal choice for these functions should satisfy the following model’s behavior: </a:t>
            </a:r>
          </a:p>
          <a:p>
            <a:pPr>
              <a:buNone/>
            </a:pPr>
            <a:r>
              <a:rPr lang="en-US" sz="2400" dirty="0" smtClean="0"/>
              <a:t>For each oscillator of the system if:</a:t>
            </a:r>
          </a:p>
          <a:p>
            <a:pPr>
              <a:buNone/>
            </a:pPr>
            <a:r>
              <a:rPr lang="en-US" sz="2400" dirty="0" smtClean="0"/>
              <a:t>			:the frequency between n-</a:t>
            </a:r>
            <a:r>
              <a:rPr lang="en-US" sz="2400" dirty="0" err="1" smtClean="0"/>
              <a:t>th</a:t>
            </a:r>
            <a:r>
              <a:rPr lang="en-US" sz="2400" dirty="0" smtClean="0"/>
              <a:t> and (n+1)-</a:t>
            </a:r>
            <a:r>
              <a:rPr lang="en-US" sz="2400" dirty="0" err="1" smtClean="0"/>
              <a:t>th</a:t>
            </a:r>
            <a:r>
              <a:rPr lang="en-US" sz="2400" dirty="0" smtClean="0"/>
              <a:t> 			impulses  ***h(</a:t>
            </a:r>
            <a:r>
              <a:rPr lang="el-GR" sz="2400" dirty="0" smtClean="0"/>
              <a:t>ε,</a:t>
            </a:r>
            <a:r>
              <a:rPr lang="en-US" sz="2400" dirty="0" smtClean="0"/>
              <a:t>      ,        )</a:t>
            </a:r>
          </a:p>
          <a:p>
            <a:pPr>
              <a:buNone/>
            </a:pPr>
            <a:r>
              <a:rPr lang="en-US" sz="2400" dirty="0" smtClean="0"/>
              <a:t>		         </a:t>
            </a:r>
            <a:r>
              <a:rPr lang="el-GR" sz="2400" dirty="0" smtClean="0"/>
              <a:t>Τ</a:t>
            </a:r>
            <a:r>
              <a:rPr lang="en-US" sz="2400" dirty="0" smtClean="0"/>
              <a:t>:the forcing period  </a:t>
            </a:r>
          </a:p>
          <a:p>
            <a:pPr>
              <a:buNone/>
            </a:pPr>
            <a:r>
              <a:rPr lang="en-US" sz="2400" dirty="0" smtClean="0"/>
              <a:t>			:the phase after n-</a:t>
            </a:r>
            <a:r>
              <a:rPr lang="en-US" sz="2400" dirty="0" err="1" smtClean="0"/>
              <a:t>th</a:t>
            </a:r>
            <a:r>
              <a:rPr lang="en-US" sz="2400" dirty="0" smtClean="0"/>
              <a:t> stimulus</a:t>
            </a:r>
          </a:p>
          <a:p>
            <a:pPr>
              <a:buNone/>
            </a:pPr>
            <a:r>
              <a:rPr lang="en-US" sz="2400" dirty="0" smtClean="0"/>
              <a:t>					</a:t>
            </a:r>
          </a:p>
          <a:p>
            <a:pPr>
              <a:buNone/>
            </a:pPr>
            <a:endParaRPr lang="en-US" sz="2400" dirty="0" smtClean="0"/>
          </a:p>
          <a:p>
            <a:pPr>
              <a:buNone/>
            </a:pPr>
            <a:r>
              <a:rPr lang="en-US" sz="2400" dirty="0" smtClean="0"/>
              <a:t>1:1 locking is achieved </a:t>
            </a:r>
            <a:r>
              <a:rPr lang="en-US" sz="2400" dirty="0" smtClean="0">
                <a:sym typeface="Wingdings" pitchFamily="2" charset="2"/>
              </a:rPr>
              <a:t>	    			</a:t>
            </a:r>
          </a:p>
          <a:p>
            <a:pPr>
              <a:buNone/>
            </a:pPr>
            <a:r>
              <a:rPr lang="en-US" sz="2400" dirty="0" smtClean="0">
                <a:sym typeface="Wingdings" pitchFamily="2" charset="2"/>
              </a:rPr>
              <a:t>					and </a:t>
            </a:r>
            <a:r>
              <a:rPr lang="el-GR" sz="2400" dirty="0" smtClean="0">
                <a:sym typeface="Wingdings" pitchFamily="2" charset="2"/>
              </a:rPr>
              <a:t>φ </a:t>
            </a:r>
            <a:r>
              <a:rPr lang="en-US" sz="2400" dirty="0" smtClean="0">
                <a:sym typeface="Wingdings" pitchFamily="2" charset="2"/>
              </a:rPr>
              <a:t>satisfies:</a:t>
            </a:r>
          </a:p>
          <a:p>
            <a:pPr>
              <a:buNone/>
            </a:pPr>
            <a:r>
              <a:rPr lang="en-US" sz="2400" dirty="0" smtClean="0">
                <a:sym typeface="Wingdings" pitchFamily="2" charset="2"/>
              </a:rPr>
              <a:t>					</a:t>
            </a:r>
          </a:p>
          <a:p>
            <a:pPr>
              <a:buNone/>
            </a:pPr>
            <a:endParaRPr lang="en-US" sz="2400" dirty="0" smtClean="0">
              <a:sym typeface="Wingdings" pitchFamily="2" charset="2"/>
            </a:endParaRPr>
          </a:p>
          <a:p>
            <a:pPr>
              <a:buNone/>
            </a:pPr>
            <a:endParaRPr lang="el-GR" sz="2400" dirty="0"/>
          </a:p>
        </p:txBody>
      </p:sp>
      <p:graphicFrame>
        <p:nvGraphicFramePr>
          <p:cNvPr id="37890" name="Object 2"/>
          <p:cNvGraphicFramePr>
            <a:graphicFrameLocks noChangeAspect="1"/>
          </p:cNvGraphicFramePr>
          <p:nvPr/>
        </p:nvGraphicFramePr>
        <p:xfrm>
          <a:off x="2000232" y="2500306"/>
          <a:ext cx="428628" cy="514354"/>
        </p:xfrm>
        <a:graphic>
          <a:graphicData uri="http://schemas.openxmlformats.org/presentationml/2006/ole">
            <mc:AlternateContent xmlns:mc="http://schemas.openxmlformats.org/markup-compatibility/2006">
              <mc:Choice xmlns:v="urn:schemas-microsoft-com:vml" Requires="v">
                <p:oleObj spid="_x0000_s38108" name="Equation" r:id="rId3" imgW="190500" imgH="228600" progId="Equation.DSMT4">
                  <p:embed/>
                </p:oleObj>
              </mc:Choice>
              <mc:Fallback>
                <p:oleObj name="Equation" r:id="rId3" imgW="190500" imgH="228600" progId="Equation.DSMT4">
                  <p:embed/>
                  <p:pic>
                    <p:nvPicPr>
                      <p:cNvPr id="0" name="Picture 1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2" y="2500306"/>
                        <a:ext cx="428628" cy="514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2071670" y="3714752"/>
          <a:ext cx="439740" cy="608871"/>
        </p:xfrm>
        <a:graphic>
          <a:graphicData uri="http://schemas.openxmlformats.org/presentationml/2006/ole">
            <mc:AlternateContent xmlns:mc="http://schemas.openxmlformats.org/markup-compatibility/2006">
              <mc:Choice xmlns:v="urn:schemas-microsoft-com:vml" Requires="v">
                <p:oleObj spid="_x0000_s38109" name="Equation" r:id="rId5" imgW="165028" imgH="228501" progId="Equation.DSMT4">
                  <p:embed/>
                </p:oleObj>
              </mc:Choice>
              <mc:Fallback>
                <p:oleObj name="Equation" r:id="rId5" imgW="165028" imgH="228501" progId="Equation.DSMT4">
                  <p:embed/>
                  <p:pic>
                    <p:nvPicPr>
                      <p:cNvPr id="0" name="Picture 1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70" y="3714752"/>
                        <a:ext cx="439740" cy="608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Down Arrow 5"/>
          <p:cNvSpPr/>
          <p:nvPr/>
        </p:nvSpPr>
        <p:spPr>
          <a:xfrm>
            <a:off x="3500430" y="4214818"/>
            <a:ext cx="571504"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aphicFrame>
        <p:nvGraphicFramePr>
          <p:cNvPr id="37903" name="Object 15"/>
          <p:cNvGraphicFramePr>
            <a:graphicFrameLocks noChangeAspect="1"/>
          </p:cNvGraphicFramePr>
          <p:nvPr/>
        </p:nvGraphicFramePr>
        <p:xfrm>
          <a:off x="4327525" y="5067300"/>
          <a:ext cx="1125538" cy="520700"/>
        </p:xfrm>
        <a:graphic>
          <a:graphicData uri="http://schemas.openxmlformats.org/presentationml/2006/ole">
            <mc:AlternateContent xmlns:mc="http://schemas.openxmlformats.org/markup-compatibility/2006">
              <mc:Choice xmlns:v="urn:schemas-microsoft-com:vml" Requires="v">
                <p:oleObj spid="_x0000_s38110" name="Equation" r:id="rId7" imgW="495000" imgH="228600" progId="Equation.DSMT4">
                  <p:embed/>
                </p:oleObj>
              </mc:Choice>
              <mc:Fallback>
                <p:oleObj name="Equation" r:id="rId7" imgW="495000" imgH="228600" progId="Equation.DSMT4">
                  <p:embed/>
                  <p:pic>
                    <p:nvPicPr>
                      <p:cNvPr id="0" name="Picture 1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7525" y="5067300"/>
                        <a:ext cx="1125538"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4" name="Object 16"/>
          <p:cNvGraphicFramePr>
            <a:graphicFrameLocks noChangeAspect="1"/>
          </p:cNvGraphicFramePr>
          <p:nvPr/>
        </p:nvGraphicFramePr>
        <p:xfrm>
          <a:off x="5857884" y="5072074"/>
          <a:ext cx="1743084" cy="435771"/>
        </p:xfrm>
        <a:graphic>
          <a:graphicData uri="http://schemas.openxmlformats.org/presentationml/2006/ole">
            <mc:AlternateContent xmlns:mc="http://schemas.openxmlformats.org/markup-compatibility/2006">
              <mc:Choice xmlns:v="urn:schemas-microsoft-com:vml" Requires="v">
                <p:oleObj spid="_x0000_s38111" name="Equation" r:id="rId9" imgW="914400" imgH="228600" progId="Equation.DSMT4">
                  <p:embed/>
                </p:oleObj>
              </mc:Choice>
              <mc:Fallback>
                <p:oleObj name="Equation" r:id="rId9" imgW="914400" imgH="228600" progId="Equation.DSMT4">
                  <p:embed/>
                  <p:pic>
                    <p:nvPicPr>
                      <p:cNvPr id="0" name="Picture 1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7884" y="5072074"/>
                        <a:ext cx="1743084" cy="435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5" name="Object 17"/>
          <p:cNvGraphicFramePr>
            <a:graphicFrameLocks noChangeAspect="1"/>
          </p:cNvGraphicFramePr>
          <p:nvPr/>
        </p:nvGraphicFramePr>
        <p:xfrm>
          <a:off x="2071670" y="5572140"/>
          <a:ext cx="1176344" cy="542928"/>
        </p:xfrm>
        <a:graphic>
          <a:graphicData uri="http://schemas.openxmlformats.org/presentationml/2006/ole">
            <mc:AlternateContent xmlns:mc="http://schemas.openxmlformats.org/markup-compatibility/2006">
              <mc:Choice xmlns:v="urn:schemas-microsoft-com:vml" Requires="v">
                <p:oleObj spid="_x0000_s38112" name="Equation" r:id="rId11" imgW="495085" imgH="228501" progId="Equation.DSMT4">
                  <p:embed/>
                </p:oleObj>
              </mc:Choice>
              <mc:Fallback>
                <p:oleObj name="Equation" r:id="rId11" imgW="495085" imgH="228501" progId="Equation.DSMT4">
                  <p:embed/>
                  <p:pic>
                    <p:nvPicPr>
                      <p:cNvPr id="0" name="Picture 1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71670" y="5572140"/>
                        <a:ext cx="1176344" cy="542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6" name="Object 18"/>
          <p:cNvGraphicFramePr>
            <a:graphicFrameLocks noChangeAspect="1"/>
          </p:cNvGraphicFramePr>
          <p:nvPr/>
        </p:nvGraphicFramePr>
        <p:xfrm>
          <a:off x="5389563" y="6070600"/>
          <a:ext cx="3776662" cy="774700"/>
        </p:xfrm>
        <a:graphic>
          <a:graphicData uri="http://schemas.openxmlformats.org/presentationml/2006/ole">
            <mc:AlternateContent xmlns:mc="http://schemas.openxmlformats.org/markup-compatibility/2006">
              <mc:Choice xmlns:v="urn:schemas-microsoft-com:vml" Requires="v">
                <p:oleObj spid="_x0000_s38113" name="Equation" r:id="rId13" imgW="2082600" imgH="431640" progId="Equation.DSMT4">
                  <p:embed/>
                </p:oleObj>
              </mc:Choice>
              <mc:Fallback>
                <p:oleObj name="Equation" r:id="rId13" imgW="2082600" imgH="431640" progId="Equation.DSMT4">
                  <p:embed/>
                  <p:pic>
                    <p:nvPicPr>
                      <p:cNvPr id="0" name="Picture 1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89563" y="6070600"/>
                        <a:ext cx="3776662"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7" name="Object 19"/>
          <p:cNvGraphicFramePr>
            <a:graphicFrameLocks noChangeAspect="1"/>
          </p:cNvGraphicFramePr>
          <p:nvPr/>
        </p:nvGraphicFramePr>
        <p:xfrm>
          <a:off x="1250950" y="4419600"/>
          <a:ext cx="2298700" cy="558800"/>
        </p:xfrm>
        <a:graphic>
          <a:graphicData uri="http://schemas.openxmlformats.org/presentationml/2006/ole">
            <mc:AlternateContent xmlns:mc="http://schemas.openxmlformats.org/markup-compatibility/2006">
              <mc:Choice xmlns:v="urn:schemas-microsoft-com:vml" Requires="v">
                <p:oleObj spid="_x0000_s38114" name="Equation" r:id="rId15" imgW="939600" imgH="228600" progId="Equation.DSMT4">
                  <p:embed/>
                </p:oleObj>
              </mc:Choice>
              <mc:Fallback>
                <p:oleObj name="Equation" r:id="rId15" imgW="939600" imgH="228600" progId="Equation.DSMT4">
                  <p:embed/>
                  <p:pic>
                    <p:nvPicPr>
                      <p:cNvPr id="0" name="Picture 1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0950" y="4419600"/>
                        <a:ext cx="22987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8" name="Object 20"/>
          <p:cNvGraphicFramePr>
            <a:graphicFrameLocks noChangeAspect="1"/>
          </p:cNvGraphicFramePr>
          <p:nvPr/>
        </p:nvGraphicFramePr>
        <p:xfrm>
          <a:off x="5643570" y="2857496"/>
          <a:ext cx="508003" cy="571504"/>
        </p:xfrm>
        <a:graphic>
          <a:graphicData uri="http://schemas.openxmlformats.org/presentationml/2006/ole">
            <mc:AlternateContent xmlns:mc="http://schemas.openxmlformats.org/markup-compatibility/2006">
              <mc:Choice xmlns:v="urn:schemas-microsoft-com:vml" Requires="v">
                <p:oleObj spid="_x0000_s38115" name="Equation" r:id="rId17" imgW="203112" imgH="228501" progId="Equation.DSMT4">
                  <p:embed/>
                </p:oleObj>
              </mc:Choice>
              <mc:Fallback>
                <p:oleObj name="Equation" r:id="rId17" imgW="203112" imgH="228501" progId="Equation.DSMT4">
                  <p:embed/>
                  <p:pic>
                    <p:nvPicPr>
                      <p:cNvPr id="0" name="Picture 1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43570" y="2857496"/>
                        <a:ext cx="508003" cy="57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9" name="Object 21"/>
          <p:cNvGraphicFramePr>
            <a:graphicFrameLocks noChangeAspect="1"/>
          </p:cNvGraphicFramePr>
          <p:nvPr/>
        </p:nvGraphicFramePr>
        <p:xfrm>
          <a:off x="6215074" y="2857496"/>
          <a:ext cx="500066" cy="562574"/>
        </p:xfrm>
        <a:graphic>
          <a:graphicData uri="http://schemas.openxmlformats.org/presentationml/2006/ole">
            <mc:AlternateContent xmlns:mc="http://schemas.openxmlformats.org/markup-compatibility/2006">
              <mc:Choice xmlns:v="urn:schemas-microsoft-com:vml" Requires="v">
                <p:oleObj spid="_x0000_s38116" name="Equation" r:id="rId19" imgW="203112" imgH="228501" progId="Equation.DSMT4">
                  <p:embed/>
                </p:oleObj>
              </mc:Choice>
              <mc:Fallback>
                <p:oleObj name="Equation" r:id="rId19" imgW="203112" imgH="228501" progId="Equation.DSMT4">
                  <p:embed/>
                  <p:pic>
                    <p:nvPicPr>
                      <p:cNvPr id="0" name="Picture 1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15074" y="2857496"/>
                        <a:ext cx="500066" cy="56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875490"/>
          </a:xfrm>
        </p:spPr>
        <p:txBody>
          <a:bodyPr/>
          <a:lstStyle/>
          <a:p>
            <a:r>
              <a:rPr lang="en-US" b="1" dirty="0" smtClean="0"/>
              <a:t>Fireflies’ Synchronization</a:t>
            </a:r>
            <a:endParaRPr lang="el-GR" b="1" dirty="0"/>
          </a:p>
        </p:txBody>
      </p:sp>
      <p:sp>
        <p:nvSpPr>
          <p:cNvPr id="3" name="Content Placeholder 2"/>
          <p:cNvSpPr>
            <a:spLocks noGrp="1"/>
          </p:cNvSpPr>
          <p:nvPr>
            <p:ph idx="1"/>
          </p:nvPr>
        </p:nvSpPr>
        <p:spPr>
          <a:xfrm>
            <a:off x="457200" y="857232"/>
            <a:ext cx="8229600" cy="5715040"/>
          </a:xfrm>
        </p:spPr>
        <p:txBody>
          <a:bodyPr>
            <a:normAutofit lnSpcReduction="10000"/>
          </a:bodyPr>
          <a:lstStyle/>
          <a:p>
            <a:r>
              <a:rPr lang="en-US" sz="2600" dirty="0" smtClean="0"/>
              <a:t>More than 2000 species worldwide</a:t>
            </a:r>
          </a:p>
          <a:p>
            <a:r>
              <a:rPr lang="en-US" sz="2600" dirty="0" smtClean="0"/>
              <a:t>Variety of frequencies, cycle ranges and flashing behavior</a:t>
            </a:r>
          </a:p>
          <a:p>
            <a:r>
              <a:rPr lang="en-US" sz="2600" dirty="0" smtClean="0"/>
              <a:t>Different kinds of synchrony among the species</a:t>
            </a:r>
          </a:p>
          <a:p>
            <a:r>
              <a:rPr lang="en-US" sz="2600" dirty="0" smtClean="0"/>
              <a:t>Synchronization: The tendency, in some species, to synchronize their flashings when formed in groups</a:t>
            </a:r>
          </a:p>
          <a:p>
            <a:r>
              <a:rPr lang="en-US" sz="2600" dirty="0" smtClean="0"/>
              <a:t>Only the males tend to synchronize</a:t>
            </a:r>
          </a:p>
          <a:p>
            <a:r>
              <a:rPr lang="en-US" sz="2600" dirty="0" smtClean="0"/>
              <a:t>Biological interpretation :</a:t>
            </a:r>
          </a:p>
          <a:p>
            <a:pPr>
              <a:buNone/>
            </a:pPr>
            <a:r>
              <a:rPr lang="en-US" sz="2600" dirty="0" smtClean="0"/>
              <a:t>	1)Mating goals; males flash in unison to draw females’ attention.</a:t>
            </a:r>
          </a:p>
          <a:p>
            <a:pPr>
              <a:buNone/>
            </a:pPr>
            <a:r>
              <a:rPr lang="en-US" sz="2600" dirty="0" smtClean="0"/>
              <a:t>	2) Flashing is a code of communication, similar to Mors signal.</a:t>
            </a:r>
          </a:p>
          <a:p>
            <a:pPr>
              <a:buNone/>
            </a:pPr>
            <a:endParaRPr lang="el-GR" sz="2600" dirty="0" smtClean="0"/>
          </a:p>
          <a:p>
            <a:endParaRPr lang="el-GR"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b="1" dirty="0" err="1" smtClean="0"/>
              <a:t>Ermentrout</a:t>
            </a:r>
            <a:r>
              <a:rPr lang="en-US" b="1" dirty="0" smtClean="0"/>
              <a:t> Model (1991)</a:t>
            </a:r>
            <a:endParaRPr lang="el-GR" dirty="0"/>
          </a:p>
        </p:txBody>
      </p:sp>
      <p:sp>
        <p:nvSpPr>
          <p:cNvPr id="3" name="Content Placeholder 2"/>
          <p:cNvSpPr>
            <a:spLocks noGrp="1"/>
          </p:cNvSpPr>
          <p:nvPr>
            <p:ph idx="1"/>
          </p:nvPr>
        </p:nvSpPr>
        <p:spPr>
          <a:xfrm>
            <a:off x="457200" y="1214422"/>
            <a:ext cx="8229600" cy="5240386"/>
          </a:xfrm>
        </p:spPr>
        <p:txBody>
          <a:bodyPr>
            <a:normAutofit lnSpcReduction="10000"/>
          </a:bodyPr>
          <a:lstStyle/>
          <a:p>
            <a:r>
              <a:rPr lang="en-US" sz="2400" dirty="0" smtClean="0"/>
              <a:t>By choosing appropriately 			, synchronization with zero phase lag in a model that supports large differences in frequencies can be reached.</a:t>
            </a:r>
          </a:p>
          <a:p>
            <a:r>
              <a:rPr lang="en-US" sz="2400" dirty="0" smtClean="0"/>
              <a:t>In further analysis of this model it is proved that locking can occur for:</a:t>
            </a:r>
          </a:p>
          <a:p>
            <a:endParaRPr lang="en-US" sz="2400" dirty="0" smtClean="0"/>
          </a:p>
          <a:p>
            <a:endParaRPr lang="en-US" sz="2400" dirty="0" smtClean="0"/>
          </a:p>
          <a:p>
            <a:endParaRPr lang="en-US" sz="2400" dirty="0" smtClean="0"/>
          </a:p>
          <a:p>
            <a:endParaRPr lang="en-US" sz="2400" dirty="0" smtClean="0"/>
          </a:p>
          <a:p>
            <a:r>
              <a:rPr lang="en-US" sz="2400" dirty="0" smtClean="0"/>
              <a:t>There appear to be no models that give a zero phase difference for a rage of frequency away from intrinsic frequency of the oscillator</a:t>
            </a:r>
          </a:p>
          <a:p>
            <a:endParaRPr lang="en-US" sz="2400" dirty="0" smtClean="0"/>
          </a:p>
          <a:p>
            <a:endParaRPr lang="en-US" sz="2400" dirty="0" smtClean="0"/>
          </a:p>
          <a:p>
            <a:endParaRPr lang="en-US" sz="2400" dirty="0" smtClean="0"/>
          </a:p>
          <a:p>
            <a:endParaRPr lang="en-US" sz="2400" dirty="0" smtClean="0"/>
          </a:p>
          <a:p>
            <a:pPr>
              <a:buNone/>
            </a:pPr>
            <a:endParaRPr lang="el-GR" sz="2400" dirty="0"/>
          </a:p>
        </p:txBody>
      </p:sp>
      <p:graphicFrame>
        <p:nvGraphicFramePr>
          <p:cNvPr id="56322" name="Object 2"/>
          <p:cNvGraphicFramePr>
            <a:graphicFrameLocks noChangeAspect="1"/>
          </p:cNvGraphicFramePr>
          <p:nvPr/>
        </p:nvGraphicFramePr>
        <p:xfrm>
          <a:off x="5000628" y="1142984"/>
          <a:ext cx="1719272" cy="542928"/>
        </p:xfrm>
        <a:graphic>
          <a:graphicData uri="http://schemas.openxmlformats.org/presentationml/2006/ole">
            <mc:AlternateContent xmlns:mc="http://schemas.openxmlformats.org/markup-compatibility/2006">
              <mc:Choice xmlns:v="urn:schemas-microsoft-com:vml" Requires="v">
                <p:oleObj spid="_x0000_s56414" name="Equation" r:id="rId3" imgW="723586" imgH="228501" progId="Equation.DSMT4">
                  <p:embed/>
                </p:oleObj>
              </mc:Choice>
              <mc:Fallback>
                <p:oleObj name="Equation" r:id="rId3" imgW="723586" imgH="228501" progId="Equation.DSMT4">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8" y="1142984"/>
                        <a:ext cx="1719272" cy="542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3" name="Object 3"/>
          <p:cNvGraphicFramePr>
            <a:graphicFrameLocks noChangeAspect="1"/>
          </p:cNvGraphicFramePr>
          <p:nvPr/>
        </p:nvGraphicFramePr>
        <p:xfrm>
          <a:off x="374650" y="3516313"/>
          <a:ext cx="2351088" cy="919162"/>
        </p:xfrm>
        <a:graphic>
          <a:graphicData uri="http://schemas.openxmlformats.org/presentationml/2006/ole">
            <mc:AlternateContent xmlns:mc="http://schemas.openxmlformats.org/markup-compatibility/2006">
              <mc:Choice xmlns:v="urn:schemas-microsoft-com:vml" Requires="v">
                <p:oleObj spid="_x0000_s56415" name="Equation" r:id="rId5" imgW="990360" imgH="393480" progId="Equation.DSMT4">
                  <p:embed/>
                </p:oleObj>
              </mc:Choice>
              <mc:Fallback>
                <p:oleObj name="Equation" r:id="rId5" imgW="990360" imgH="393480" progId="Equation.DSMT4">
                  <p:embed/>
                  <p:pic>
                    <p:nvPicPr>
                      <p:cNvPr id="0"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650" y="3516313"/>
                        <a:ext cx="2351088" cy="91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4" name="Object 4"/>
          <p:cNvGraphicFramePr>
            <a:graphicFrameLocks noChangeAspect="1"/>
          </p:cNvGraphicFramePr>
          <p:nvPr/>
        </p:nvGraphicFramePr>
        <p:xfrm>
          <a:off x="2857488" y="3286124"/>
          <a:ext cx="2143140" cy="1381761"/>
        </p:xfrm>
        <a:graphic>
          <a:graphicData uri="http://schemas.openxmlformats.org/presentationml/2006/ole">
            <mc:AlternateContent xmlns:mc="http://schemas.openxmlformats.org/markup-compatibility/2006">
              <mc:Choice xmlns:v="urn:schemas-microsoft-com:vml" Requires="v">
                <p:oleObj spid="_x0000_s56416" name="Equation" r:id="rId7" imgW="965200" imgH="622300" progId="Equation.DSMT4">
                  <p:embed/>
                </p:oleObj>
              </mc:Choice>
              <mc:Fallback>
                <p:oleObj name="Equation" r:id="rId7" imgW="965200" imgH="622300" progId="Equation.DSMT4">
                  <p:embed/>
                  <p:pic>
                    <p:nvPicPr>
                      <p:cNvPr id="0" name="Picture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488" y="3286124"/>
                        <a:ext cx="2143140" cy="1381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5" name="Object 5"/>
          <p:cNvGraphicFramePr>
            <a:graphicFrameLocks noChangeAspect="1"/>
          </p:cNvGraphicFramePr>
          <p:nvPr/>
        </p:nvGraphicFramePr>
        <p:xfrm>
          <a:off x="5143504" y="3214686"/>
          <a:ext cx="2281250" cy="1433093"/>
        </p:xfrm>
        <a:graphic>
          <a:graphicData uri="http://schemas.openxmlformats.org/presentationml/2006/ole">
            <mc:AlternateContent xmlns:mc="http://schemas.openxmlformats.org/markup-compatibility/2006">
              <mc:Choice xmlns:v="urn:schemas-microsoft-com:vml" Requires="v">
                <p:oleObj spid="_x0000_s56417" name="Equation" r:id="rId9" imgW="990170" imgH="622030" progId="Equation.DSMT4">
                  <p:embed/>
                </p:oleObj>
              </mc:Choice>
              <mc:Fallback>
                <p:oleObj name="Equation" r:id="rId9" imgW="990170" imgH="622030" progId="Equation.DSMT4">
                  <p:embed/>
                  <p:pic>
                    <p:nvPicPr>
                      <p:cNvPr id="0" name="Picture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3504" y="3214686"/>
                        <a:ext cx="2281250" cy="143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lstStyle/>
          <a:p>
            <a:r>
              <a:rPr lang="en-US" b="1" dirty="0" smtClean="0"/>
              <a:t>A simplified model</a:t>
            </a:r>
            <a:endParaRPr lang="el-GR" dirty="0"/>
          </a:p>
        </p:txBody>
      </p:sp>
      <p:sp>
        <p:nvSpPr>
          <p:cNvPr id="3" name="Content Placeholder 2"/>
          <p:cNvSpPr>
            <a:spLocks noGrp="1"/>
          </p:cNvSpPr>
          <p:nvPr>
            <p:ph idx="1"/>
          </p:nvPr>
        </p:nvSpPr>
        <p:spPr>
          <a:xfrm>
            <a:off x="457200" y="1000108"/>
            <a:ext cx="8229600" cy="5454700"/>
          </a:xfrm>
        </p:spPr>
        <p:txBody>
          <a:bodyPr>
            <a:normAutofit fontScale="62500" lnSpcReduction="20000"/>
          </a:bodyPr>
          <a:lstStyle/>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3200" dirty="0" smtClean="0">
                <a:ea typeface="Calibri" pitchFamily="34" charset="0"/>
                <a:cs typeface="Times New Roman" pitchFamily="18" charset="0"/>
              </a:rPr>
              <a:t>The insect responds to all nearby insects in precisely the same way and their response does not vary once the nearby oscillator exceeds the range </a:t>
            </a:r>
            <a:r>
              <a:rPr lang="en-US" sz="3200" dirty="0" err="1" smtClean="0">
                <a:ea typeface="Calibri" pitchFamily="34" charset="0"/>
                <a:cs typeface="Times New Roman" pitchFamily="18" charset="0"/>
              </a:rPr>
              <a:t>Smax</a:t>
            </a:r>
            <a:endParaRPr lang="en-US" sz="3200" dirty="0" smtClean="0">
              <a:ea typeface="Calibri" pitchFamily="34" charset="0"/>
              <a:cs typeface="Arial" pitchFamily="34" charset="0"/>
            </a:endParaRPr>
          </a:p>
          <a:p>
            <a:r>
              <a:rPr lang="en-US" sz="3200" dirty="0" smtClean="0">
                <a:ea typeface="Calibri" pitchFamily="34" charset="0"/>
                <a:cs typeface="Times New Roman" pitchFamily="18" charset="0"/>
              </a:rPr>
              <a:t>For </a:t>
            </a:r>
            <a:r>
              <a:rPr lang="el-GR" sz="3200" dirty="0" smtClean="0">
                <a:ea typeface="Calibri" pitchFamily="34" charset="0"/>
                <a:cs typeface="Times New Roman" pitchFamily="18" charset="0"/>
              </a:rPr>
              <a:t>ε</a:t>
            </a:r>
            <a:r>
              <a:rPr lang="en-US" sz="3200" dirty="0" smtClean="0">
                <a:ea typeface="Calibri" pitchFamily="34" charset="0"/>
                <a:cs typeface="Times New Roman" pitchFamily="18" charset="0"/>
              </a:rPr>
              <a:t> sufficiently small, it is proved that the phase shift between oscillators is O(</a:t>
            </a:r>
            <a:r>
              <a:rPr lang="el-GR" sz="3200" dirty="0" smtClean="0">
                <a:ea typeface="Calibri" pitchFamily="34" charset="0"/>
                <a:cs typeface="Times New Roman" pitchFamily="18" charset="0"/>
              </a:rPr>
              <a:t>ε</a:t>
            </a:r>
            <a:r>
              <a:rPr lang="en-US" sz="3200" dirty="0" smtClean="0">
                <a:ea typeface="Calibri" pitchFamily="34" charset="0"/>
                <a:cs typeface="Times New Roman" pitchFamily="18" charset="0"/>
              </a:rPr>
              <a:t>) and all oscillators tend to a locked frequency, </a:t>
            </a:r>
            <a:r>
              <a:rPr lang="el-GR" sz="3200" dirty="0" smtClean="0">
                <a:ea typeface="Calibri" pitchFamily="34" charset="0"/>
                <a:cs typeface="Times New Roman" pitchFamily="18" charset="0"/>
              </a:rPr>
              <a:t>Ω</a:t>
            </a:r>
            <a:endParaRPr lang="en-US" dirty="0" smtClean="0"/>
          </a:p>
          <a:p>
            <a:r>
              <a:rPr lang="en-US" dirty="0" smtClean="0"/>
              <a:t>The result is that all oscillators synchronize to a frequency which is the mean of all the individual oscillators and the phase difference is of order </a:t>
            </a:r>
            <a:r>
              <a:rPr lang="el-GR" dirty="0" smtClean="0"/>
              <a:t>ε</a:t>
            </a:r>
            <a:r>
              <a:rPr lang="en-US" dirty="0" smtClean="0"/>
              <a:t>, </a:t>
            </a:r>
            <a:r>
              <a:rPr lang="el-GR" dirty="0" smtClean="0"/>
              <a:t>Ο</a:t>
            </a:r>
            <a:r>
              <a:rPr lang="en-US" dirty="0" smtClean="0"/>
              <a:t>(</a:t>
            </a:r>
            <a:r>
              <a:rPr lang="el-GR" dirty="0" smtClean="0"/>
              <a:t>ε</a:t>
            </a:r>
            <a:r>
              <a:rPr lang="en-US" dirty="0" smtClean="0"/>
              <a:t>)</a:t>
            </a:r>
          </a:p>
          <a:p>
            <a:pPr marL="0" lvl="0" indent="0" eaLnBrk="0" fontAlgn="base" hangingPunct="0">
              <a:spcBef>
                <a:spcPct val="0"/>
              </a:spcBef>
              <a:spcAft>
                <a:spcPct val="0"/>
              </a:spcAft>
              <a:buClrTx/>
              <a:buSzTx/>
              <a:buNone/>
            </a:pPr>
            <a:endParaRPr lang="en-US" sz="3200" dirty="0" smtClean="0">
              <a:latin typeface="Calibri" pitchFamily="34" charset="0"/>
              <a:ea typeface="Calibri" pitchFamily="34" charset="0"/>
              <a:cs typeface="Times New Roman" pitchFamily="18" charset="0"/>
            </a:endParaRPr>
          </a:p>
          <a:p>
            <a:pPr marL="0" lvl="0" indent="0" eaLnBrk="0" fontAlgn="base" hangingPunct="0">
              <a:spcBef>
                <a:spcPct val="0"/>
              </a:spcBef>
              <a:spcAft>
                <a:spcPct val="0"/>
              </a:spcAft>
              <a:buClrTx/>
              <a:buSzTx/>
              <a:buNone/>
            </a:pPr>
            <a:endParaRPr lang="en-US" sz="3200" dirty="0" smtClean="0">
              <a:latin typeface="Arial" pitchFamily="34" charset="0"/>
              <a:cs typeface="Arial" pitchFamily="34" charset="0"/>
            </a:endParaRPr>
          </a:p>
          <a:p>
            <a:endParaRPr lang="en-US" dirty="0" smtClean="0"/>
          </a:p>
          <a:p>
            <a:endParaRPr lang="en-US" dirty="0" smtClean="0"/>
          </a:p>
          <a:p>
            <a:endParaRPr lang="en-US" dirty="0" smtClean="0"/>
          </a:p>
          <a:p>
            <a:endParaRPr lang="el-GR" dirty="0"/>
          </a:p>
        </p:txBody>
      </p:sp>
      <p:graphicFrame>
        <p:nvGraphicFramePr>
          <p:cNvPr id="57346" name="Object 2"/>
          <p:cNvGraphicFramePr>
            <a:graphicFrameLocks noChangeAspect="1"/>
          </p:cNvGraphicFramePr>
          <p:nvPr/>
        </p:nvGraphicFramePr>
        <p:xfrm>
          <a:off x="714348" y="1214422"/>
          <a:ext cx="5191606" cy="936630"/>
        </p:xfrm>
        <a:graphic>
          <a:graphicData uri="http://schemas.openxmlformats.org/presentationml/2006/ole">
            <mc:AlternateContent xmlns:mc="http://schemas.openxmlformats.org/markup-compatibility/2006">
              <mc:Choice xmlns:v="urn:schemas-microsoft-com:vml" Requires="v">
                <p:oleObj spid="_x0000_s57415" name="Equation" r:id="rId3" imgW="2463800" imgH="444500" progId="Equation.DSMT4">
                  <p:embed/>
                </p:oleObj>
              </mc:Choice>
              <mc:Fallback>
                <p:oleObj name="Equation" r:id="rId3" imgW="2463800" imgH="444500" progId="Equation.DSMT4">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48" y="1214422"/>
                        <a:ext cx="5191606" cy="936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7" name="Object 3"/>
          <p:cNvGraphicFramePr>
            <a:graphicFrameLocks noChangeAspect="1"/>
          </p:cNvGraphicFramePr>
          <p:nvPr/>
        </p:nvGraphicFramePr>
        <p:xfrm>
          <a:off x="714348" y="2071678"/>
          <a:ext cx="6162708" cy="1027118"/>
        </p:xfrm>
        <a:graphic>
          <a:graphicData uri="http://schemas.openxmlformats.org/presentationml/2006/ole">
            <mc:AlternateContent xmlns:mc="http://schemas.openxmlformats.org/markup-compatibility/2006">
              <mc:Choice xmlns:v="urn:schemas-microsoft-com:vml" Requires="v">
                <p:oleObj spid="_x0000_s57416" name="Equation" r:id="rId5" imgW="2895600" imgH="482600" progId="Equation.DSMT4">
                  <p:embed/>
                </p:oleObj>
              </mc:Choice>
              <mc:Fallback>
                <p:oleObj name="Equation" r:id="rId5" imgW="2895600" imgH="482600" progId="Equation.DSMT4">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48" y="2071678"/>
                        <a:ext cx="6162708" cy="1027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8" name="Object 4"/>
          <p:cNvGraphicFramePr>
            <a:graphicFrameLocks noChangeAspect="1"/>
          </p:cNvGraphicFramePr>
          <p:nvPr/>
        </p:nvGraphicFramePr>
        <p:xfrm>
          <a:off x="785786" y="3214686"/>
          <a:ext cx="6208519" cy="749304"/>
        </p:xfrm>
        <a:graphic>
          <a:graphicData uri="http://schemas.openxmlformats.org/presentationml/2006/ole">
            <mc:AlternateContent xmlns:mc="http://schemas.openxmlformats.org/markup-compatibility/2006">
              <mc:Choice xmlns:v="urn:schemas-microsoft-com:vml" Requires="v">
                <p:oleObj spid="_x0000_s57417" name="Equation" r:id="rId7" imgW="2946400" imgH="355600" progId="Equation.DSMT4">
                  <p:embed/>
                </p:oleObj>
              </mc:Choice>
              <mc:Fallback>
                <p:oleObj name="Equation" r:id="rId7" imgW="2946400" imgH="355600" progId="Equation.DSMT4">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786" y="3214686"/>
                        <a:ext cx="6208519" cy="749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b="1" dirty="0" err="1" smtClean="0"/>
              <a:t>Ermentrout</a:t>
            </a:r>
            <a:r>
              <a:rPr lang="en-US" b="1" dirty="0" smtClean="0"/>
              <a:t> Model (1991)</a:t>
            </a:r>
            <a:endParaRPr lang="el-GR" b="1" dirty="0"/>
          </a:p>
        </p:txBody>
      </p:sp>
      <p:sp>
        <p:nvSpPr>
          <p:cNvPr id="3" name="Content Placeholder 2"/>
          <p:cNvSpPr>
            <a:spLocks noGrp="1"/>
          </p:cNvSpPr>
          <p:nvPr>
            <p:ph idx="1"/>
          </p:nvPr>
        </p:nvSpPr>
        <p:spPr>
          <a:xfrm>
            <a:off x="457200" y="1285860"/>
            <a:ext cx="8229600" cy="5168948"/>
          </a:xfrm>
        </p:spPr>
        <p:txBody>
          <a:bodyPr>
            <a:normAutofit fontScale="77500" lnSpcReduction="20000"/>
          </a:bodyPr>
          <a:lstStyle/>
          <a:p>
            <a:r>
              <a:rPr lang="en-US" dirty="0" err="1" smtClean="0"/>
              <a:t>Ermetrout’s</a:t>
            </a:r>
            <a:r>
              <a:rPr lang="en-US" dirty="0" smtClean="0"/>
              <a:t> model comes closer to a realistic biological system</a:t>
            </a:r>
            <a:endParaRPr lang="el-GR" dirty="0" smtClean="0"/>
          </a:p>
          <a:p>
            <a:r>
              <a:rPr lang="en-US" dirty="0" smtClean="0"/>
              <a:t>The equations that describe this mechanism bear great resemblance to those used for the description of an interconnected neural network</a:t>
            </a:r>
          </a:p>
          <a:p>
            <a:r>
              <a:rPr lang="en-US" dirty="0" smtClean="0"/>
              <a:t> Indeed it each firefly is controlled by an endogenous neural oscillator, a pacemaker</a:t>
            </a:r>
          </a:p>
          <a:p>
            <a:r>
              <a:rPr lang="en-US" dirty="0" smtClean="0"/>
              <a:t>This model represents a form of learning, learning how to synchronize</a:t>
            </a:r>
          </a:p>
          <a:p>
            <a:r>
              <a:rPr lang="en-US" dirty="0" smtClean="0"/>
              <a:t>Fireflies’ neural oscillators interact </a:t>
            </a:r>
            <a:r>
              <a:rPr lang="en-US" dirty="0" err="1" smtClean="0"/>
              <a:t>neurally</a:t>
            </a:r>
            <a:r>
              <a:rPr lang="en-US" dirty="0" smtClean="0"/>
              <a:t> through the visual system </a:t>
            </a:r>
            <a:r>
              <a:rPr lang="en-US" smtClean="0"/>
              <a:t>(flash)</a:t>
            </a:r>
          </a:p>
          <a:p>
            <a:r>
              <a:rPr lang="en-US" smtClean="0"/>
              <a:t>The </a:t>
            </a:r>
            <a:r>
              <a:rPr lang="en-US" dirty="0" smtClean="0"/>
              <a:t>only significant difference between the firefly system and an oscillatory neural network is in the time scale (milliseconds /seconds) and the space scale (microns /meters).</a:t>
            </a:r>
            <a:endParaRPr lang="el-GR" dirty="0" smtClean="0"/>
          </a:p>
          <a:p>
            <a:endParaRPr lang="el-G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89804"/>
          </a:xfrm>
        </p:spPr>
        <p:txBody>
          <a:bodyPr/>
          <a:lstStyle/>
          <a:p>
            <a:r>
              <a:rPr lang="en-US" b="1" dirty="0" smtClean="0"/>
              <a:t>Small-world Synchronization</a:t>
            </a:r>
            <a:endParaRPr lang="el-GR" b="1" dirty="0"/>
          </a:p>
        </p:txBody>
      </p:sp>
      <p:sp>
        <p:nvSpPr>
          <p:cNvPr id="3" name="Content Placeholder 2"/>
          <p:cNvSpPr>
            <a:spLocks noGrp="1"/>
          </p:cNvSpPr>
          <p:nvPr>
            <p:ph idx="1"/>
          </p:nvPr>
        </p:nvSpPr>
        <p:spPr>
          <a:xfrm>
            <a:off x="457200" y="1428736"/>
            <a:ext cx="8229600" cy="5026072"/>
          </a:xfrm>
        </p:spPr>
        <p:txBody>
          <a:bodyPr>
            <a:normAutofit fontScale="85000" lnSpcReduction="20000"/>
          </a:bodyPr>
          <a:lstStyle/>
          <a:p>
            <a:r>
              <a:rPr lang="en-US" sz="3200" dirty="0"/>
              <a:t>A small world network is a network that has:</a:t>
            </a:r>
          </a:p>
          <a:p>
            <a:r>
              <a:rPr lang="en-US" sz="3200" dirty="0"/>
              <a:t>Small distances between nodes, proportionate to the logarithm of number of nodes N</a:t>
            </a:r>
          </a:p>
          <a:p>
            <a:r>
              <a:rPr lang="en-US" sz="3200" dirty="0"/>
              <a:t>High clustering coefficient </a:t>
            </a:r>
            <a:r>
              <a:rPr lang="en-US" sz="3200" dirty="0">
                <a:sym typeface="Wingdings" panose="05000000000000000000" pitchFamily="2" charset="2"/>
              </a:rPr>
              <a:t> “ordered” network</a:t>
            </a:r>
          </a:p>
          <a:p>
            <a:pPr marL="64008" indent="0">
              <a:buNone/>
            </a:pPr>
            <a:endParaRPr lang="en-US" sz="3200" dirty="0"/>
          </a:p>
          <a:p>
            <a:r>
              <a:rPr lang="en-US" sz="3200" dirty="0"/>
              <a:t>How can we create one?</a:t>
            </a:r>
          </a:p>
          <a:p>
            <a:r>
              <a:rPr lang="en-US" sz="3200" dirty="0">
                <a:sym typeface="Wingdings" panose="05000000000000000000" pitchFamily="2" charset="2"/>
              </a:rPr>
              <a:t>Create a small world from an extremely ordered network  (rewiring, </a:t>
            </a:r>
            <a:r>
              <a:rPr lang="en-US" sz="3200" dirty="0" err="1">
                <a:sym typeface="Wingdings" panose="05000000000000000000" pitchFamily="2" charset="2"/>
              </a:rPr>
              <a:t>Strogatz</a:t>
            </a:r>
            <a:r>
              <a:rPr lang="en-US" sz="3200" dirty="0">
                <a:sym typeface="Wingdings" panose="05000000000000000000" pitchFamily="2" charset="2"/>
              </a:rPr>
              <a:t>, 2012)</a:t>
            </a:r>
          </a:p>
          <a:p>
            <a:r>
              <a:rPr lang="en-US" sz="3200" dirty="0">
                <a:sym typeface="Wingdings" panose="05000000000000000000" pitchFamily="2" charset="2"/>
              </a:rPr>
              <a:t>Transformation of symmetry, yet part of the structure intact</a:t>
            </a:r>
          </a:p>
          <a:p>
            <a:pPr marL="64008" indent="0">
              <a:buNone/>
            </a:pPr>
            <a:endParaRPr lang="el-GR" dirty="0"/>
          </a:p>
        </p:txBody>
      </p:sp>
      <p:pic>
        <p:nvPicPr>
          <p:cNvPr id="4" name="Picture 2" descr="C:\Users\xx\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40968"/>
            <a:ext cx="5781071" cy="3024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89804"/>
          </a:xfrm>
        </p:spPr>
        <p:txBody>
          <a:bodyPr/>
          <a:lstStyle/>
          <a:p>
            <a:r>
              <a:rPr lang="en-US" b="1" dirty="0" smtClean="0"/>
              <a:t>Small-world Synchronization</a:t>
            </a:r>
            <a:endParaRPr lang="el-GR" b="1" dirty="0"/>
          </a:p>
        </p:txBody>
      </p:sp>
      <p:sp>
        <p:nvSpPr>
          <p:cNvPr id="3" name="Content Placeholder 2"/>
          <p:cNvSpPr>
            <a:spLocks noGrp="1"/>
          </p:cNvSpPr>
          <p:nvPr>
            <p:ph idx="1"/>
          </p:nvPr>
        </p:nvSpPr>
        <p:spPr>
          <a:xfrm>
            <a:off x="457200" y="1428736"/>
            <a:ext cx="8229600" cy="5026072"/>
          </a:xfrm>
        </p:spPr>
        <p:txBody>
          <a:bodyPr>
            <a:normAutofit fontScale="92500"/>
          </a:bodyPr>
          <a:lstStyle/>
          <a:p>
            <a:r>
              <a:rPr lang="en-US" sz="2600" dirty="0"/>
              <a:t>How can we build a network from fireflies (in our case self-sustained  oscillators)?</a:t>
            </a:r>
          </a:p>
          <a:p>
            <a:r>
              <a:rPr lang="en-US" sz="2600" dirty="0"/>
              <a:t>Each node in the network is an oscillator</a:t>
            </a:r>
          </a:p>
          <a:p>
            <a:r>
              <a:rPr lang="en-US" sz="2600" dirty="0"/>
              <a:t>Link is considered as interaction</a:t>
            </a:r>
          </a:p>
          <a:p>
            <a:endParaRPr lang="en-US" sz="2600" dirty="0"/>
          </a:p>
          <a:p>
            <a:r>
              <a:rPr lang="en-US" sz="2600" dirty="0"/>
              <a:t>One example, the </a:t>
            </a:r>
            <a:r>
              <a:rPr lang="en-US" sz="2600" dirty="0" err="1"/>
              <a:t>Kuramoto</a:t>
            </a:r>
            <a:r>
              <a:rPr lang="en-US" sz="2600" dirty="0"/>
              <a:t> model (mutually coupled oscillators, sine-wave interactions)</a:t>
            </a:r>
          </a:p>
          <a:p>
            <a:r>
              <a:rPr lang="en-US" sz="2600" dirty="0"/>
              <a:t>If structure is a ring, each oscillator coupled to a fixed number of neighbors on either side </a:t>
            </a:r>
            <a:r>
              <a:rPr lang="en-US" sz="2600" dirty="0">
                <a:sym typeface="Wingdings" panose="05000000000000000000" pitchFamily="2" charset="2"/>
              </a:rPr>
              <a:t> </a:t>
            </a:r>
            <a:r>
              <a:rPr lang="en-US" sz="2600" dirty="0" smtClean="0">
                <a:sym typeface="Wingdings" panose="05000000000000000000" pitchFamily="2" charset="2"/>
              </a:rPr>
              <a:t>hard to achieve synchrony or </a:t>
            </a:r>
            <a:r>
              <a:rPr lang="en-US" sz="2600" dirty="0">
                <a:sym typeface="Wingdings" panose="05000000000000000000" pitchFamily="2" charset="2"/>
              </a:rPr>
              <a:t>cluster of synchronization</a:t>
            </a:r>
          </a:p>
          <a:p>
            <a:r>
              <a:rPr lang="en-US" sz="2600" dirty="0"/>
              <a:t>Change 2% of connections by rewiring </a:t>
            </a:r>
            <a:r>
              <a:rPr lang="en-US" sz="2600" dirty="0" smtClean="0">
                <a:sym typeface="Wingdings" panose="05000000000000000000" pitchFamily="2" charset="2"/>
              </a:rPr>
              <a:t> </a:t>
            </a:r>
            <a:r>
              <a:rPr lang="en-US" sz="2600" dirty="0" err="1" smtClean="0">
                <a:sym typeface="Wingdings" panose="05000000000000000000" pitchFamily="2" charset="2"/>
              </a:rPr>
              <a:t>enharitence</a:t>
            </a:r>
            <a:r>
              <a:rPr lang="en-US" sz="2600" dirty="0" smtClean="0">
                <a:sym typeface="Wingdings" panose="05000000000000000000" pitchFamily="2" charset="2"/>
              </a:rPr>
              <a:t> </a:t>
            </a:r>
            <a:r>
              <a:rPr lang="en-US" sz="2600" dirty="0">
                <a:sym typeface="Wingdings" panose="05000000000000000000" pitchFamily="2" charset="2"/>
              </a:rPr>
              <a:t>synchrony</a:t>
            </a:r>
            <a:endParaRPr lang="en-US" sz="2600" dirty="0"/>
          </a:p>
          <a:p>
            <a:pPr marL="64008" indent="0">
              <a:buNone/>
            </a:pPr>
            <a:endParaRPr lang="el-G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world synchronization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00808"/>
                <a:ext cx="8229600" cy="4754000"/>
              </a:xfrm>
            </p:spPr>
            <p:txBody>
              <a:bodyPr>
                <a:normAutofit/>
              </a:bodyPr>
              <a:lstStyle/>
              <a:p>
                <a:r>
                  <a:rPr lang="en-US" sz="2400" dirty="0" smtClean="0"/>
                  <a:t>In another study researchers started with a normal network of oscillators and they transformed it into small world network topology with the Watt-</a:t>
                </a:r>
                <a:r>
                  <a:rPr lang="en-US" sz="2400" dirty="0" err="1" smtClean="0"/>
                  <a:t>Strogatz</a:t>
                </a:r>
                <a:r>
                  <a:rPr lang="en-US" sz="2400" dirty="0" smtClean="0"/>
                  <a:t> algorithm</a:t>
                </a:r>
              </a:p>
              <a:p>
                <a:r>
                  <a:rPr lang="en-US" sz="2400" dirty="0" smtClean="0"/>
                  <a:t>They proved synchrony again and also found that there is a value </a:t>
                </a:r>
                <a14:m>
                  <m:oMath xmlns:m="http://schemas.openxmlformats.org/officeDocument/2006/math">
                    <m:sSub>
                      <m:sSubPr>
                        <m:ctrlPr>
                          <a:rPr lang="en-US" sz="2400" i="1" smtClean="0">
                            <a:latin typeface="Cambria Math"/>
                          </a:rPr>
                        </m:ctrlPr>
                      </m:sSubPr>
                      <m:e>
                        <m:r>
                          <a:rPr lang="en-US" sz="2400" b="0" i="1" smtClean="0">
                            <a:latin typeface="Cambria Math"/>
                          </a:rPr>
                          <m:t>𝑃</m:t>
                        </m:r>
                      </m:e>
                      <m:sub>
                        <m:r>
                          <a:rPr lang="en-US" sz="2400" b="0" i="1" smtClean="0">
                            <a:latin typeface="Cambria Math"/>
                          </a:rPr>
                          <m:t>𝑚</m:t>
                        </m:r>
                      </m:sub>
                    </m:sSub>
                    <m:r>
                      <a:rPr lang="en-US" sz="2400" i="1" smtClean="0">
                        <a:latin typeface="Cambria Math"/>
                        <a:ea typeface="Cambria Math"/>
                      </a:rPr>
                      <m:t>≈</m:t>
                    </m:r>
                    <m:r>
                      <a:rPr lang="en-US" sz="2400" b="0" i="1" smtClean="0">
                        <a:latin typeface="Cambria Math"/>
                        <a:ea typeface="Cambria Math"/>
                      </a:rPr>
                      <m:t>0.5 </m:t>
                    </m:r>
                  </m:oMath>
                </a14:m>
                <a:r>
                  <a:rPr lang="en-US" sz="2400" dirty="0" smtClean="0"/>
                  <a:t>and for rewiring probability above this the network becomes saturated </a:t>
                </a:r>
              </a:p>
              <a:p>
                <a:r>
                  <a:rPr lang="en-US" sz="2400" dirty="0" smtClean="0"/>
                  <a:t>Even if the original network wouldn’t synchronize, with only a few shortcuts synchrony was achieved and for P&gt;0.5 the behavior would be similar to that of a random network</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00808"/>
                <a:ext cx="8229600" cy="4754000"/>
              </a:xfrm>
              <a:blipFill rotWithShape="1">
                <a:blip r:embed="rId3"/>
                <a:stretch>
                  <a:fillRect t="-1026" r="-963"/>
                </a:stretch>
              </a:blipFill>
            </p:spPr>
            <p:txBody>
              <a:bodyPr/>
              <a:lstStyle/>
              <a:p>
                <a:r>
                  <a:rPr lang="en-US">
                    <a:noFill/>
                  </a:rPr>
                  <a:t> </a:t>
                </a:r>
              </a:p>
            </p:txBody>
          </p:sp>
        </mc:Fallback>
      </mc:AlternateContent>
    </p:spTree>
    <p:extLst>
      <p:ext uri="{BB962C8B-B14F-4D97-AF65-F5344CB8AC3E}">
        <p14:creationId xmlns:p14="http://schemas.microsoft.com/office/powerpoint/2010/main" val="32096420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world synchronization</a:t>
            </a:r>
            <a:endParaRPr lang="en-US" dirty="0"/>
          </a:p>
        </p:txBody>
      </p:sp>
      <p:pic>
        <p:nvPicPr>
          <p:cNvPr id="583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861" y="2402259"/>
            <a:ext cx="4139282" cy="446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1" name="Picture 3"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8834" y="2420888"/>
            <a:ext cx="4088730" cy="40324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99592" y="1844824"/>
            <a:ext cx="7344816" cy="369332"/>
          </a:xfrm>
          <a:prstGeom prst="rect">
            <a:avLst/>
          </a:prstGeom>
          <a:noFill/>
        </p:spPr>
        <p:txBody>
          <a:bodyPr wrap="square" rtlCol="0">
            <a:spAutoFit/>
          </a:bodyPr>
          <a:lstStyle/>
          <a:p>
            <a:r>
              <a:rPr lang="en-US" dirty="0" smtClean="0"/>
              <a:t>Phase-sync                                         Frequency-sync</a:t>
            </a:r>
            <a:endParaRPr lang="en-US" dirty="0"/>
          </a:p>
        </p:txBody>
      </p:sp>
    </p:spTree>
    <p:extLst>
      <p:ext uri="{BB962C8B-B14F-4D97-AF65-F5344CB8AC3E}">
        <p14:creationId xmlns:p14="http://schemas.microsoft.com/office/powerpoint/2010/main" val="1172050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world synchronization</a:t>
            </a:r>
            <a:endParaRPr lang="en-US" dirty="0"/>
          </a:p>
        </p:txBody>
      </p:sp>
      <p:sp>
        <p:nvSpPr>
          <p:cNvPr id="3" name="Content Placeholder 2"/>
          <p:cNvSpPr>
            <a:spLocks noGrp="1"/>
          </p:cNvSpPr>
          <p:nvPr>
            <p:ph idx="1"/>
          </p:nvPr>
        </p:nvSpPr>
        <p:spPr>
          <a:xfrm>
            <a:off x="457200" y="1700808"/>
            <a:ext cx="8229600" cy="4754000"/>
          </a:xfrm>
        </p:spPr>
        <p:txBody>
          <a:bodyPr>
            <a:normAutofit/>
          </a:bodyPr>
          <a:lstStyle/>
          <a:p>
            <a:r>
              <a:rPr lang="en-US" sz="2400" dirty="0" smtClean="0"/>
              <a:t>A third study proved that in coupled oscillators with phase lag with small world topology the synchronous state is stable</a:t>
            </a:r>
          </a:p>
          <a:p>
            <a:r>
              <a:rPr lang="en-US" sz="2400" dirty="0" smtClean="0"/>
              <a:t>The initial network was a normal network which was transformed into a small world by Newman-Watt algorithm</a:t>
            </a:r>
          </a:p>
          <a:p>
            <a:r>
              <a:rPr lang="en-US" sz="2400" dirty="0" smtClean="0"/>
              <a:t>By adding perturbations in the synchronous state they proved that the synchronized state of phases remains stable regardless of the topology and the probabilities</a:t>
            </a:r>
            <a:endParaRPr lang="en-US" sz="2400" dirty="0"/>
          </a:p>
        </p:txBody>
      </p:sp>
    </p:spTree>
    <p:extLst>
      <p:ext uri="{BB962C8B-B14F-4D97-AF65-F5344CB8AC3E}">
        <p14:creationId xmlns:p14="http://schemas.microsoft.com/office/powerpoint/2010/main" val="29326963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world synchronization</a:t>
            </a:r>
            <a:endParaRPr lang="en-US" dirty="0"/>
          </a:p>
        </p:txBody>
      </p:sp>
      <p:pic>
        <p:nvPicPr>
          <p:cNvPr id="593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340768"/>
            <a:ext cx="7272808" cy="546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6246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world synchronization</a:t>
            </a:r>
            <a:endParaRPr lang="en-US" dirty="0"/>
          </a:p>
        </p:txBody>
      </p:sp>
      <p:sp>
        <p:nvSpPr>
          <p:cNvPr id="3" name="Content Placeholder 2"/>
          <p:cNvSpPr>
            <a:spLocks noGrp="1"/>
          </p:cNvSpPr>
          <p:nvPr>
            <p:ph idx="1"/>
          </p:nvPr>
        </p:nvSpPr>
        <p:spPr>
          <a:xfrm>
            <a:off x="500034" y="1214422"/>
            <a:ext cx="8229600" cy="4970024"/>
          </a:xfrm>
        </p:spPr>
        <p:txBody>
          <a:bodyPr>
            <a:normAutofit/>
          </a:bodyPr>
          <a:lstStyle/>
          <a:p>
            <a:r>
              <a:rPr lang="en-US" sz="2400" dirty="0" smtClean="0"/>
              <a:t>Another study </a:t>
            </a:r>
            <a:r>
              <a:rPr lang="en-US" sz="2400" dirty="0" smtClean="0"/>
              <a:t>investigated synchronization in systems of fireflies </a:t>
            </a:r>
          </a:p>
          <a:p>
            <a:r>
              <a:rPr lang="en-US" sz="2400" dirty="0" smtClean="0"/>
              <a:t>Discrete time dynamic systems are utilized in contrast to previous models</a:t>
            </a:r>
          </a:p>
          <a:p>
            <a:r>
              <a:rPr lang="en-US" sz="2400" dirty="0" smtClean="0"/>
              <a:t>Three different topologies tested, however only in a network of 5 nodes</a:t>
            </a:r>
          </a:p>
          <a:p>
            <a:pPr lvl="2"/>
            <a:r>
              <a:rPr lang="en-US" sz="2000" dirty="0" smtClean="0"/>
              <a:t>Nearest Neighbor</a:t>
            </a:r>
          </a:p>
          <a:p>
            <a:pPr lvl="2"/>
            <a:r>
              <a:rPr lang="en-US" sz="2000" dirty="0" smtClean="0"/>
              <a:t>Star</a:t>
            </a:r>
          </a:p>
          <a:p>
            <a:pPr lvl="2"/>
            <a:r>
              <a:rPr lang="en-US" sz="2000" dirty="0" smtClean="0"/>
              <a:t>Small world</a:t>
            </a:r>
          </a:p>
          <a:p>
            <a:pPr lvl="2"/>
            <a:endParaRPr lang="en-US" sz="2000" dirty="0" smtClean="0"/>
          </a:p>
          <a:p>
            <a:pPr lvl="2">
              <a:buNone/>
            </a:pPr>
            <a:endParaRPr lang="en-US" sz="2000" dirty="0" smtClean="0"/>
          </a:p>
        </p:txBody>
      </p:sp>
      <p:pic>
        <p:nvPicPr>
          <p:cNvPr id="60418" name="Picture 2" descr="C:\Users\xx\Desktop\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76" y="4643446"/>
            <a:ext cx="6843713" cy="196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113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lstStyle/>
          <a:p>
            <a:r>
              <a:rPr lang="en-US" b="1" dirty="0" smtClean="0"/>
              <a:t>Fireflies’ Synchronization</a:t>
            </a:r>
            <a:endParaRPr lang="el-GR" dirty="0"/>
          </a:p>
        </p:txBody>
      </p:sp>
      <p:sp>
        <p:nvSpPr>
          <p:cNvPr id="3" name="Content Placeholder 2"/>
          <p:cNvSpPr>
            <a:spLocks noGrp="1"/>
          </p:cNvSpPr>
          <p:nvPr>
            <p:ph idx="1"/>
          </p:nvPr>
        </p:nvSpPr>
        <p:spPr>
          <a:xfrm>
            <a:off x="285720" y="1357298"/>
            <a:ext cx="8229600" cy="4572000"/>
          </a:xfrm>
        </p:spPr>
        <p:txBody>
          <a:bodyPr>
            <a:normAutofit fontScale="92500" lnSpcReduction="20000"/>
          </a:bodyPr>
          <a:lstStyle/>
          <a:p>
            <a:r>
              <a:rPr lang="en-US" sz="3200" dirty="0" smtClean="0"/>
              <a:t>No apparent leader </a:t>
            </a:r>
          </a:p>
          <a:p>
            <a:r>
              <a:rPr lang="en-US" sz="3200" dirty="0" smtClean="0"/>
              <a:t>No global communications; each firefly has a limited receptor radius for flashing signals </a:t>
            </a:r>
            <a:r>
              <a:rPr lang="en-US" sz="3200" dirty="0" smtClean="0"/>
              <a:t>(1 </a:t>
            </a:r>
            <a:r>
              <a:rPr lang="en-US" sz="3200" dirty="0" err="1" smtClean="0"/>
              <a:t>mtr</a:t>
            </a:r>
            <a:r>
              <a:rPr lang="en-US" sz="3200" dirty="0" smtClean="0"/>
              <a:t> max</a:t>
            </a:r>
            <a:r>
              <a:rPr lang="en-US" sz="3200" dirty="0" smtClean="0"/>
              <a:t>)</a:t>
            </a:r>
          </a:p>
          <a:p>
            <a:r>
              <a:rPr lang="en-US" sz="3200" dirty="0" smtClean="0"/>
              <a:t>They keep up to </a:t>
            </a:r>
            <a:r>
              <a:rPr lang="en-US" sz="3200" dirty="0" smtClean="0"/>
              <a:t>0.3 </a:t>
            </a:r>
            <a:r>
              <a:rPr lang="en-US" sz="3200" dirty="0" err="1" smtClean="0"/>
              <a:t>mtr</a:t>
            </a:r>
            <a:r>
              <a:rPr lang="en-US" sz="3200" dirty="0" smtClean="0"/>
              <a:t> distance </a:t>
            </a:r>
            <a:endParaRPr lang="en-US" sz="3200" dirty="0" smtClean="0"/>
          </a:p>
          <a:p>
            <a:r>
              <a:rPr lang="en-US" sz="3200" dirty="0" smtClean="0"/>
              <a:t>Nearly 360</a:t>
            </a:r>
            <a:r>
              <a:rPr lang="en-US" sz="3200" dirty="0" smtClean="0">
                <a:sym typeface="Symbol"/>
              </a:rPr>
              <a:t></a:t>
            </a:r>
            <a:r>
              <a:rPr lang="en-US" sz="3200" dirty="0" smtClean="0"/>
              <a:t> vision field </a:t>
            </a:r>
          </a:p>
          <a:p>
            <a:r>
              <a:rPr lang="en-US" sz="3200" dirty="0" smtClean="0"/>
              <a:t>Thousands of insects can be involved</a:t>
            </a:r>
          </a:p>
          <a:p>
            <a:r>
              <a:rPr lang="en-US" sz="3200" dirty="0" smtClean="0"/>
              <a:t>Random movement of each insect within the group speeds up global synchronization</a:t>
            </a:r>
          </a:p>
          <a:p>
            <a:endParaRPr lang="el-G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world synchronization</a:t>
            </a:r>
            <a:endParaRPr lang="en-US" dirty="0"/>
          </a:p>
        </p:txBody>
      </p:sp>
      <p:sp>
        <p:nvSpPr>
          <p:cNvPr id="3" name="Content Placeholder 2"/>
          <p:cNvSpPr>
            <a:spLocks noGrp="1"/>
          </p:cNvSpPr>
          <p:nvPr>
            <p:ph idx="1"/>
          </p:nvPr>
        </p:nvSpPr>
        <p:spPr>
          <a:xfrm>
            <a:off x="457200" y="1700808"/>
            <a:ext cx="8229600" cy="4754000"/>
          </a:xfrm>
        </p:spPr>
        <p:txBody>
          <a:bodyPr>
            <a:normAutofit/>
          </a:bodyPr>
          <a:lstStyle/>
          <a:p>
            <a:r>
              <a:rPr lang="en-US" sz="2400" dirty="0"/>
              <a:t>They proved both phase and frequency synchronization in all cases, when there was sufficient coupling </a:t>
            </a:r>
            <a:r>
              <a:rPr lang="en-US" sz="2400" dirty="0" smtClean="0"/>
              <a:t>strength</a:t>
            </a:r>
          </a:p>
          <a:p>
            <a:r>
              <a:rPr lang="en-US" sz="2400" dirty="0"/>
              <a:t>T</a:t>
            </a:r>
            <a:r>
              <a:rPr lang="en-US" sz="2400" dirty="0" smtClean="0"/>
              <a:t>he </a:t>
            </a:r>
            <a:r>
              <a:rPr lang="en-US" sz="2400" dirty="0"/>
              <a:t>case of small-world topology </a:t>
            </a:r>
            <a:r>
              <a:rPr lang="en-US" sz="2400" dirty="0" smtClean="0"/>
              <a:t>was </a:t>
            </a:r>
            <a:r>
              <a:rPr lang="en-US" sz="2400" dirty="0"/>
              <a:t>able to synchronize </a:t>
            </a:r>
            <a:r>
              <a:rPr lang="en-US" sz="2400" dirty="0" smtClean="0"/>
              <a:t>in a smaller </a:t>
            </a:r>
            <a:r>
              <a:rPr lang="en-US" sz="2400" dirty="0"/>
              <a:t>value of coupling strength.</a:t>
            </a:r>
          </a:p>
          <a:p>
            <a:pPr marL="64008" indent="0">
              <a:buNone/>
            </a:pPr>
            <a:endParaRPr lang="en-US" sz="2400" dirty="0"/>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96" y="1415396"/>
            <a:ext cx="4098492" cy="528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415396"/>
            <a:ext cx="3960440" cy="528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430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fade">
                                      <p:cBhvr>
                                        <p:cTn id="7" dur="500"/>
                                        <p:tgtEl>
                                          <p:spTgt spid="62466"/>
                                        </p:tgtEl>
                                      </p:cBhvr>
                                    </p:animEffect>
                                  </p:childTnLst>
                                </p:cTn>
                              </p:par>
                              <p:par>
                                <p:cTn id="8" presetID="10" presetClass="entr" presetSubtype="0" fill="hold" nodeType="withEffect">
                                  <p:stCondLst>
                                    <p:cond delay="0"/>
                                  </p:stCondLst>
                                  <p:childTnLst>
                                    <p:set>
                                      <p:cBhvr>
                                        <p:cTn id="9" dur="1" fill="hold">
                                          <p:stCondLst>
                                            <p:cond delay="0"/>
                                          </p:stCondLst>
                                        </p:cTn>
                                        <p:tgtEl>
                                          <p:spTgt spid="62467"/>
                                        </p:tgtEl>
                                        <p:attrNameLst>
                                          <p:attrName>style.visibility</p:attrName>
                                        </p:attrNameLst>
                                      </p:cBhvr>
                                      <p:to>
                                        <p:strVal val="visible"/>
                                      </p:to>
                                    </p:set>
                                    <p:animEffect transition="in" filter="fade">
                                      <p:cBhvr>
                                        <p:cTn id="10" dur="500"/>
                                        <p:tgtEl>
                                          <p:spTgt spid="62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01266"/>
          </a:xfrm>
        </p:spPr>
        <p:txBody>
          <a:bodyPr/>
          <a:lstStyle/>
          <a:p>
            <a:r>
              <a:rPr lang="en-US" dirty="0" smtClean="0"/>
              <a:t>Small world synchronization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484784"/>
                <a:ext cx="8229600" cy="4970024"/>
              </a:xfrm>
            </p:spPr>
            <p:txBody>
              <a:bodyPr>
                <a:normAutofit fontScale="85000" lnSpcReduction="20000"/>
              </a:bodyPr>
              <a:lstStyle/>
              <a:p>
                <a:r>
                  <a:rPr lang="en-US" dirty="0" smtClean="0"/>
                  <a:t>Another structure found in nature is that of small world but with community properties</a:t>
                </a:r>
              </a:p>
              <a:p>
                <a:pPr marL="64008" indent="0">
                  <a:buNone/>
                </a:pPr>
                <a:endParaRPr lang="en-US" dirty="0" smtClean="0"/>
              </a:p>
              <a:p>
                <a:r>
                  <a:rPr lang="en-US" dirty="0" smtClean="0"/>
                  <a:t>How can we create such a network?</a:t>
                </a:r>
              </a:p>
              <a:p>
                <a:r>
                  <a:rPr lang="en-US" dirty="0" smtClean="0"/>
                  <a:t>Starting from a </a:t>
                </a:r>
                <a:r>
                  <a:rPr lang="en-US" dirty="0"/>
                  <a:t>simple network of m isolated ring lattices with </a:t>
                </a:r>
                <a14:m>
                  <m:oMath xmlns:m="http://schemas.openxmlformats.org/officeDocument/2006/math">
                    <m:sSub>
                      <m:sSubPr>
                        <m:ctrlPr>
                          <a:rPr lang="en-US" i="1"/>
                        </m:ctrlPr>
                      </m:sSubPr>
                      <m:e>
                        <m:r>
                          <a:rPr lang="el-GR" i="1"/>
                          <m:t>𝑁</m:t>
                        </m:r>
                      </m:e>
                      <m:sub>
                        <m:r>
                          <a:rPr lang="el-GR" i="1"/>
                          <m:t>𝑐</m:t>
                        </m:r>
                      </m:sub>
                    </m:sSub>
                    <m:r>
                      <a:rPr lang="en-US" i="1"/>
                      <m:t>=</m:t>
                    </m:r>
                    <m:f>
                      <m:fPr>
                        <m:type m:val="skw"/>
                        <m:ctrlPr>
                          <a:rPr lang="en-US" i="1"/>
                        </m:ctrlPr>
                      </m:fPr>
                      <m:num>
                        <m:r>
                          <a:rPr lang="el-GR" i="1"/>
                          <m:t>𝑁</m:t>
                        </m:r>
                      </m:num>
                      <m:den>
                        <m:r>
                          <a:rPr lang="el-GR" i="1"/>
                          <m:t>𝑚</m:t>
                        </m:r>
                      </m:den>
                    </m:f>
                  </m:oMath>
                </a14:m>
                <a:r>
                  <a:rPr lang="en-US" dirty="0"/>
                  <a:t> nodes in which every node is connected to its first 2z </a:t>
                </a:r>
                <a:r>
                  <a:rPr lang="en-US" dirty="0" smtClean="0"/>
                  <a:t>neighbors, and no </a:t>
                </a:r>
                <a:r>
                  <a:rPr lang="en-US" dirty="0"/>
                  <a:t>connections between </a:t>
                </a:r>
                <a:r>
                  <a:rPr lang="en-US" dirty="0" smtClean="0"/>
                  <a:t>lattices</a:t>
                </a:r>
              </a:p>
              <a:p>
                <a:r>
                  <a:rPr lang="en-US" dirty="0" smtClean="0"/>
                  <a:t> Two probabilities</a:t>
                </a:r>
                <a:r>
                  <a:rPr lang="en-US" dirty="0"/>
                  <a:t>; P1 for new connections between nodes belonging to the same community and P2 for those belonging in different </a:t>
                </a:r>
                <a:r>
                  <a:rPr lang="en-US" dirty="0" smtClean="0"/>
                  <a:t>ones</a:t>
                </a:r>
              </a:p>
              <a:p>
                <a:r>
                  <a:rPr lang="en-US" dirty="0" smtClean="0"/>
                  <a:t>Thus </a:t>
                </a:r>
                <a:r>
                  <a:rPr lang="en-US" dirty="0"/>
                  <a:t>the ratio r=</a:t>
                </a:r>
                <a14:m>
                  <m:oMath xmlns:m="http://schemas.openxmlformats.org/officeDocument/2006/math">
                    <m:f>
                      <m:fPr>
                        <m:type m:val="skw"/>
                        <m:ctrlPr>
                          <a:rPr lang="en-US" i="1"/>
                        </m:ctrlPr>
                      </m:fPr>
                      <m:num>
                        <m:r>
                          <a:rPr lang="el-GR" i="1"/>
                          <m:t>𝑃</m:t>
                        </m:r>
                        <m:r>
                          <a:rPr lang="en-US" i="1"/>
                          <m:t>2</m:t>
                        </m:r>
                      </m:num>
                      <m:den>
                        <m:r>
                          <a:rPr lang="el-GR" i="1"/>
                          <m:t>𝑃</m:t>
                        </m:r>
                        <m:r>
                          <a:rPr lang="en-US" i="1"/>
                          <m:t>1</m:t>
                        </m:r>
                      </m:den>
                    </m:f>
                    <m:r>
                      <a:rPr lang="el-GR" i="1"/>
                      <m:t>𝜖</m:t>
                    </m:r>
                    <m:r>
                      <a:rPr lang="en-US" i="1"/>
                      <m:t>[0,1]</m:t>
                    </m:r>
                  </m:oMath>
                </a14:m>
                <a:r>
                  <a:rPr lang="en-US" dirty="0"/>
                  <a:t> is a parameter defining the ration of inter to </a:t>
                </a:r>
                <a:r>
                  <a:rPr lang="en-US" dirty="0" smtClean="0"/>
                  <a:t>intra-connectivity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484784"/>
                <a:ext cx="8229600" cy="4970024"/>
              </a:xfrm>
              <a:blipFill rotWithShape="1">
                <a:blip r:embed="rId3"/>
                <a:stretch>
                  <a:fillRect t="-2699" r="-519" b="-2209"/>
                </a:stretch>
              </a:blipFill>
            </p:spPr>
            <p:txBody>
              <a:bodyPr/>
              <a:lstStyle/>
              <a:p>
                <a:r>
                  <a:rPr lang="en-US">
                    <a:noFill/>
                  </a:rPr>
                  <a:t> </a:t>
                </a:r>
              </a:p>
            </p:txBody>
          </p:sp>
        </mc:Fallback>
      </mc:AlternateContent>
      <p:pic>
        <p:nvPicPr>
          <p:cNvPr id="604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894" y="2492896"/>
            <a:ext cx="6352090" cy="375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594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fade">
                                      <p:cBhvr>
                                        <p:cTn id="7" dur="500"/>
                                        <p:tgtEl>
                                          <p:spTgt spid="6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73274"/>
          </a:xfrm>
        </p:spPr>
        <p:txBody>
          <a:bodyPr/>
          <a:lstStyle/>
          <a:p>
            <a:r>
              <a:rPr lang="en-US" dirty="0" smtClean="0"/>
              <a:t>Small world synchronization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340768"/>
                <a:ext cx="8229600" cy="5114040"/>
              </a:xfrm>
            </p:spPr>
            <p:txBody>
              <a:bodyPr/>
              <a:lstStyle/>
              <a:p>
                <a14:m>
                  <m:oMath xmlns:m="http://schemas.openxmlformats.org/officeDocument/2006/math">
                    <m:r>
                      <a:rPr lang="el-GR" sz="2400" i="1"/>
                      <m:t>𝐸</m:t>
                    </m:r>
                    <m:r>
                      <a:rPr lang="en-US" sz="2400" i="1"/>
                      <m:t>=</m:t>
                    </m:r>
                    <m:sSup>
                      <m:sSupPr>
                        <m:ctrlPr>
                          <a:rPr lang="en-US" sz="2400" i="1"/>
                        </m:ctrlPr>
                      </m:sSupPr>
                      <m:e>
                        <m:r>
                          <a:rPr lang="el-GR" sz="2400" i="1"/>
                          <m:t>𝐿</m:t>
                        </m:r>
                      </m:e>
                      <m:sup>
                        <m:r>
                          <a:rPr lang="en-US" sz="2400" i="1"/>
                          <m:t>−1</m:t>
                        </m:r>
                      </m:sup>
                    </m:sSup>
                    <m:r>
                      <a:rPr lang="en-US" sz="2400" i="1"/>
                      <m:t>=</m:t>
                    </m:r>
                    <m:f>
                      <m:fPr>
                        <m:ctrlPr>
                          <a:rPr lang="en-US" sz="2400" i="1"/>
                        </m:ctrlPr>
                      </m:fPr>
                      <m:num>
                        <m:r>
                          <a:rPr lang="en-US" sz="2400" i="1"/>
                          <m:t>2</m:t>
                        </m:r>
                      </m:num>
                      <m:den>
                        <m:r>
                          <a:rPr lang="el-GR" sz="2400" i="1"/>
                          <m:t>𝑁</m:t>
                        </m:r>
                        <m:r>
                          <a:rPr lang="en-US" sz="2400" i="1"/>
                          <m:t>(</m:t>
                        </m:r>
                        <m:r>
                          <a:rPr lang="el-GR" sz="2400" i="1"/>
                          <m:t>𝑁</m:t>
                        </m:r>
                        <m:r>
                          <a:rPr lang="en-US" sz="2400" i="1"/>
                          <m:t>−1)</m:t>
                        </m:r>
                      </m:den>
                    </m:f>
                    <m:nary>
                      <m:naryPr>
                        <m:chr m:val="∑"/>
                        <m:limLoc m:val="undOvr"/>
                        <m:supHide m:val="on"/>
                        <m:ctrlPr>
                          <a:rPr lang="en-US" sz="2400" i="1"/>
                        </m:ctrlPr>
                      </m:naryPr>
                      <m:sub>
                        <m:r>
                          <a:rPr lang="el-GR" sz="2400" i="1"/>
                          <m:t>𝑖</m:t>
                        </m:r>
                        <m:r>
                          <a:rPr lang="en-US" sz="2400" i="1"/>
                          <m:t>≥</m:t>
                        </m:r>
                        <m:r>
                          <a:rPr lang="el-GR" sz="2400" i="1"/>
                          <m:t>𝑗</m:t>
                        </m:r>
                      </m:sub>
                      <m:sup/>
                      <m:e>
                        <m:f>
                          <m:fPr>
                            <m:ctrlPr>
                              <a:rPr lang="en-US" sz="2400" i="1"/>
                            </m:ctrlPr>
                          </m:fPr>
                          <m:num>
                            <m:r>
                              <a:rPr lang="en-US" sz="2400" i="1"/>
                              <m:t>1</m:t>
                            </m:r>
                          </m:num>
                          <m:den>
                            <m:sSub>
                              <m:sSubPr>
                                <m:ctrlPr>
                                  <a:rPr lang="en-US" sz="2400" i="1"/>
                                </m:ctrlPr>
                              </m:sSubPr>
                              <m:e>
                                <m:r>
                                  <a:rPr lang="el-GR" sz="2400" i="1"/>
                                  <m:t>𝑑</m:t>
                                </m:r>
                              </m:e>
                              <m:sub>
                                <m:r>
                                  <a:rPr lang="el-GR" sz="2400" i="1"/>
                                  <m:t>𝑖𝑗</m:t>
                                </m:r>
                              </m:sub>
                            </m:sSub>
                          </m:den>
                        </m:f>
                      </m:e>
                    </m:nary>
                  </m:oMath>
                </a14:m>
                <a:r>
                  <a:rPr lang="en-US" sz="2400" dirty="0" smtClean="0"/>
                  <a:t> is the communication coefficient of the network</a:t>
                </a:r>
              </a:p>
              <a:p>
                <a:r>
                  <a:rPr lang="en-US" sz="2400" dirty="0" smtClean="0"/>
                  <a:t>Just with a few “shortcuts” both C(r) and Q(r) remain almost constant to their original values but E(r) increases rapidly</a:t>
                </a:r>
              </a:p>
              <a:p>
                <a:r>
                  <a:rPr lang="en-US" sz="2400" dirty="0" smtClean="0"/>
                  <a:t>Last, they </a:t>
                </a:r>
                <a:r>
                  <a:rPr lang="en-US" sz="2400" dirty="0"/>
                  <a:t>used the coupled </a:t>
                </a:r>
                <a:endParaRPr lang="en-US" sz="2400" dirty="0" smtClean="0"/>
              </a:p>
              <a:p>
                <a:pPr marL="64008" indent="0">
                  <a:buNone/>
                </a:pPr>
                <a:r>
                  <a:rPr lang="en-US" sz="2400" dirty="0"/>
                  <a:t> </a:t>
                </a:r>
                <a:r>
                  <a:rPr lang="en-US" sz="2400" dirty="0" smtClean="0"/>
                  <a:t> phase </a:t>
                </a:r>
                <a:r>
                  <a:rPr lang="en-US" sz="2400" dirty="0"/>
                  <a:t>oscillators of </a:t>
                </a:r>
                <a:r>
                  <a:rPr lang="en-US" sz="2400" dirty="0" err="1" smtClean="0"/>
                  <a:t>Kuramoto</a:t>
                </a:r>
                <a:endParaRPr lang="en-US" sz="2400" dirty="0" smtClean="0"/>
              </a:p>
              <a:p>
                <a:pPr marL="64008" indent="0">
                  <a:buNone/>
                </a:pPr>
                <a:r>
                  <a:rPr lang="en-US" sz="2400" dirty="0"/>
                  <a:t> </a:t>
                </a:r>
                <a:r>
                  <a:rPr lang="en-US" sz="2400" dirty="0" smtClean="0"/>
                  <a:t> </a:t>
                </a:r>
                <a:r>
                  <a:rPr lang="en-US" sz="2400" dirty="0"/>
                  <a:t>model, to analyze the </a:t>
                </a:r>
                <a:endParaRPr lang="en-US" sz="2400" dirty="0" smtClean="0"/>
              </a:p>
              <a:p>
                <a:pPr marL="64008" indent="0">
                  <a:buNone/>
                </a:pPr>
                <a:r>
                  <a:rPr lang="en-US" sz="2400" dirty="0"/>
                  <a:t> </a:t>
                </a:r>
                <a:r>
                  <a:rPr lang="en-US" sz="2400" dirty="0" smtClean="0"/>
                  <a:t> dynamical </a:t>
                </a:r>
                <a:r>
                  <a:rPr lang="en-US" sz="2400" dirty="0"/>
                  <a:t>behavior in </a:t>
                </a:r>
                <a:endParaRPr lang="en-US" sz="2400" dirty="0" smtClean="0"/>
              </a:p>
              <a:p>
                <a:pPr marL="64008" indent="0">
                  <a:buNone/>
                </a:pPr>
                <a:r>
                  <a:rPr lang="en-US" sz="2400" dirty="0"/>
                  <a:t> </a:t>
                </a:r>
                <a:r>
                  <a:rPr lang="en-US" sz="2400" dirty="0" smtClean="0"/>
                  <a:t> the </a:t>
                </a:r>
                <a:r>
                  <a:rPr lang="en-US" sz="2400" dirty="0"/>
                  <a:t>aforementioned network</a:t>
                </a:r>
                <a:endParaRPr lang="en-US" sz="2400"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40768"/>
                <a:ext cx="8229600" cy="5114040"/>
              </a:xfrm>
              <a:blipFill rotWithShape="1">
                <a:blip r:embed="rId2"/>
                <a:stretch>
                  <a:fillRect/>
                </a:stretch>
              </a:blipFill>
            </p:spPr>
            <p:txBody>
              <a:bodyPr/>
              <a:lstStyle/>
              <a:p>
                <a:r>
                  <a:rPr lang="en-US">
                    <a:noFill/>
                  </a:rPr>
                  <a:t> </a:t>
                </a:r>
              </a:p>
            </p:txBody>
          </p:sp>
        </mc:Fallback>
      </mc:AlternateContent>
      <p:pic>
        <p:nvPicPr>
          <p:cNvPr id="5" name="Picture 4" descr="Capture"/>
          <p:cNvPicPr/>
          <p:nvPr/>
        </p:nvPicPr>
        <p:blipFill>
          <a:blip r:embed="rId3"/>
          <a:srcRect/>
          <a:stretch>
            <a:fillRect/>
          </a:stretch>
        </p:blipFill>
        <p:spPr bwMode="auto">
          <a:xfrm>
            <a:off x="5220072" y="3284984"/>
            <a:ext cx="3576811" cy="2808312"/>
          </a:xfrm>
          <a:prstGeom prst="rect">
            <a:avLst/>
          </a:prstGeom>
          <a:noFill/>
        </p:spPr>
      </p:pic>
    </p:spTree>
    <p:extLst>
      <p:ext uri="{BB962C8B-B14F-4D97-AF65-F5344CB8AC3E}">
        <p14:creationId xmlns:p14="http://schemas.microsoft.com/office/powerpoint/2010/main" val="3161188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01266"/>
          </a:xfrm>
        </p:spPr>
        <p:txBody>
          <a:bodyPr/>
          <a:lstStyle/>
          <a:p>
            <a:r>
              <a:rPr lang="en-US" dirty="0" smtClean="0"/>
              <a:t>Small world synchronization</a:t>
            </a:r>
            <a:endParaRPr lang="en-US" dirty="0"/>
          </a:p>
        </p:txBody>
      </p:sp>
      <p:sp>
        <p:nvSpPr>
          <p:cNvPr id="3" name="Content Placeholder 2"/>
          <p:cNvSpPr>
            <a:spLocks noGrp="1"/>
          </p:cNvSpPr>
          <p:nvPr>
            <p:ph idx="1"/>
          </p:nvPr>
        </p:nvSpPr>
        <p:spPr>
          <a:xfrm>
            <a:off x="457200" y="1412776"/>
            <a:ext cx="8229600" cy="5042032"/>
          </a:xfrm>
        </p:spPr>
        <p:txBody>
          <a:bodyPr>
            <a:normAutofit/>
          </a:bodyPr>
          <a:lstStyle/>
          <a:p>
            <a:r>
              <a:rPr lang="en-US" sz="2400" dirty="0" smtClean="0"/>
              <a:t>They proved that different values of r played a significant role in the synchronization of the network</a:t>
            </a:r>
          </a:p>
          <a:p>
            <a:r>
              <a:rPr lang="en-US" sz="2400" dirty="0" smtClean="0"/>
              <a:t>For r&gt;0.01 the network would synchronize</a:t>
            </a:r>
          </a:p>
          <a:p>
            <a:pPr marL="64008" indent="0">
              <a:buNone/>
            </a:pPr>
            <a:endParaRPr lang="en-US" sz="2400" dirty="0" smtClean="0"/>
          </a:p>
          <a:p>
            <a:r>
              <a:rPr lang="en-US" sz="2400" dirty="0" smtClean="0"/>
              <a:t>For r&lt;0.01 there was an </a:t>
            </a:r>
            <a:r>
              <a:rPr lang="en-US" sz="2400" dirty="0" err="1" smtClean="0"/>
              <a:t>obnormal</a:t>
            </a:r>
            <a:r>
              <a:rPr lang="en-US" sz="2400" dirty="0" smtClean="0"/>
              <a:t> area</a:t>
            </a:r>
            <a:endParaRPr lang="en-US" sz="2400" dirty="0"/>
          </a:p>
          <a:p>
            <a:r>
              <a:rPr lang="en-US" sz="2400" dirty="0" smtClean="0"/>
              <a:t>Even if the individual communities would synchronize when there were no shortcuts</a:t>
            </a:r>
          </a:p>
          <a:p>
            <a:r>
              <a:rPr lang="en-US" sz="2400" dirty="0" smtClean="0"/>
              <a:t>With very few intra-community shortcuts </a:t>
            </a:r>
            <a:r>
              <a:rPr lang="en-US" sz="2400" dirty="0"/>
              <a:t>input signals contained by these edges disturbed the synchronization </a:t>
            </a:r>
            <a:r>
              <a:rPr lang="en-US" sz="2400" dirty="0" smtClean="0"/>
              <a:t>process </a:t>
            </a:r>
            <a:r>
              <a:rPr lang="en-US" sz="2400" dirty="0"/>
              <a:t>of these communities</a:t>
            </a:r>
            <a:endParaRPr lang="en-US" sz="2400" dirty="0"/>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3"/>
            <a:ext cx="7831340" cy="4859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090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arn(inVertical)">
                                      <p:cBhvr>
                                        <p:cTn id="7" dur="500"/>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01266"/>
          </a:xfrm>
        </p:spPr>
        <p:txBody>
          <a:bodyPr/>
          <a:lstStyle/>
          <a:p>
            <a:r>
              <a:rPr lang="en-US" dirty="0" smtClean="0"/>
              <a:t>Small world synchronization</a:t>
            </a:r>
            <a:endParaRPr lang="en-US" dirty="0"/>
          </a:p>
        </p:txBody>
      </p:sp>
      <p:sp>
        <p:nvSpPr>
          <p:cNvPr id="3" name="Content Placeholder 2"/>
          <p:cNvSpPr>
            <a:spLocks noGrp="1"/>
          </p:cNvSpPr>
          <p:nvPr>
            <p:ph idx="1"/>
          </p:nvPr>
        </p:nvSpPr>
        <p:spPr>
          <a:xfrm>
            <a:off x="457200" y="1412776"/>
            <a:ext cx="8229600" cy="5042032"/>
          </a:xfrm>
        </p:spPr>
        <p:txBody>
          <a:bodyPr>
            <a:normAutofit fontScale="70000" lnSpcReduction="20000"/>
          </a:bodyPr>
          <a:lstStyle/>
          <a:p>
            <a:r>
              <a:rPr lang="en-US" dirty="0"/>
              <a:t>However, all indications so far that small world property enhances synchronization in a network are based on simulation experiments </a:t>
            </a:r>
            <a:endParaRPr lang="en-US" dirty="0" smtClean="0"/>
          </a:p>
          <a:p>
            <a:r>
              <a:rPr lang="en-US" dirty="0"/>
              <a:t>N</a:t>
            </a:r>
            <a:r>
              <a:rPr lang="en-US" dirty="0" smtClean="0"/>
              <a:t>o </a:t>
            </a:r>
            <a:r>
              <a:rPr lang="en-US" dirty="0"/>
              <a:t>solid mathematical </a:t>
            </a:r>
            <a:r>
              <a:rPr lang="en-US" dirty="0" smtClean="0"/>
              <a:t>that the </a:t>
            </a:r>
            <a:r>
              <a:rPr lang="en-US" dirty="0"/>
              <a:t>addition of random shortcuts </a:t>
            </a:r>
            <a:r>
              <a:rPr lang="en-US" dirty="0" smtClean="0"/>
              <a:t>will lead to </a:t>
            </a:r>
            <a:r>
              <a:rPr lang="en-US" dirty="0"/>
              <a:t>the synchronization of networks of coupled dynamical </a:t>
            </a:r>
            <a:r>
              <a:rPr lang="en-US" dirty="0" smtClean="0"/>
              <a:t>systems</a:t>
            </a:r>
          </a:p>
          <a:p>
            <a:pPr marL="64008" indent="0">
              <a:buNone/>
            </a:pPr>
            <a:endParaRPr lang="en-US" dirty="0" smtClean="0"/>
          </a:p>
          <a:p>
            <a:r>
              <a:rPr lang="en-US" dirty="0" err="1" smtClean="0"/>
              <a:t>Baharona</a:t>
            </a:r>
            <a:r>
              <a:rPr lang="en-US" dirty="0" smtClean="0"/>
              <a:t> and </a:t>
            </a:r>
            <a:r>
              <a:rPr lang="en-US" dirty="0" err="1" smtClean="0"/>
              <a:t>Pecora</a:t>
            </a:r>
            <a:r>
              <a:rPr lang="en-US" dirty="0" smtClean="0"/>
              <a:t> provided </a:t>
            </a:r>
            <a:r>
              <a:rPr lang="en-US" dirty="0"/>
              <a:t>numerical and analytical quantification of how the small world scheme improved synchronization, when compared to standard deterministic graphs and even to fully random </a:t>
            </a:r>
            <a:r>
              <a:rPr lang="en-US" dirty="0" smtClean="0"/>
              <a:t>ones </a:t>
            </a:r>
          </a:p>
          <a:p>
            <a:r>
              <a:rPr lang="en-US" dirty="0" smtClean="0"/>
              <a:t>They </a:t>
            </a:r>
            <a:r>
              <a:rPr lang="en-US" dirty="0"/>
              <a:t>concluded that there is no guarantee that the small-world property will endure </a:t>
            </a:r>
            <a:r>
              <a:rPr lang="en-US" dirty="0" smtClean="0"/>
              <a:t>networks’ synchronization</a:t>
            </a:r>
          </a:p>
          <a:p>
            <a:r>
              <a:rPr lang="en-US" dirty="0" smtClean="0"/>
              <a:t>That </a:t>
            </a:r>
            <a:r>
              <a:rPr lang="en-US" dirty="0"/>
              <a:t>is because the synchronization threshold lies within the boundaries, but is linked to the end of the small-world region and not its onset</a:t>
            </a:r>
            <a:endParaRPr lang="en-US" dirty="0" smtClean="0"/>
          </a:p>
          <a:p>
            <a:endParaRPr lang="en-US" dirty="0"/>
          </a:p>
        </p:txBody>
      </p:sp>
    </p:spTree>
    <p:extLst>
      <p:ext uri="{BB962C8B-B14F-4D97-AF65-F5344CB8AC3E}">
        <p14:creationId xmlns:p14="http://schemas.microsoft.com/office/powerpoint/2010/main" val="34515318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err="1" smtClean="0"/>
              <a:t>Visualisation</a:t>
            </a:r>
            <a:endParaRPr lang="el-GR" dirty="0"/>
          </a:p>
        </p:txBody>
      </p:sp>
      <p:sp>
        <p:nvSpPr>
          <p:cNvPr id="3" name="2 - Θέση περιεχομένου"/>
          <p:cNvSpPr>
            <a:spLocks noGrp="1"/>
          </p:cNvSpPr>
          <p:nvPr>
            <p:ph idx="1"/>
          </p:nvPr>
        </p:nvSpPr>
        <p:spPr>
          <a:xfrm>
            <a:off x="467544" y="1700808"/>
            <a:ext cx="8229600" cy="4572000"/>
          </a:xfrm>
        </p:spPr>
        <p:txBody>
          <a:bodyPr/>
          <a:lstStyle/>
          <a:p>
            <a:r>
              <a:rPr lang="en-US" dirty="0" smtClean="0"/>
              <a:t>In every model fireflies are given a random number </a:t>
            </a:r>
            <a:r>
              <a:rPr lang="el-GR" dirty="0" smtClean="0"/>
              <a:t>φ </a:t>
            </a:r>
            <a:r>
              <a:rPr lang="en-US" dirty="0" smtClean="0"/>
              <a:t>which is the range of time between two firings.</a:t>
            </a:r>
          </a:p>
          <a:p>
            <a:r>
              <a:rPr lang="en-US" dirty="0" smtClean="0"/>
              <a:t> If we assume that fireflies have a cosine function for firing then </a:t>
            </a:r>
            <a:r>
              <a:rPr lang="el-GR" dirty="0" smtClean="0"/>
              <a:t>φ</a:t>
            </a:r>
            <a:r>
              <a:rPr lang="en-US" dirty="0" smtClean="0"/>
              <a:t> may be the T period.</a:t>
            </a:r>
            <a:endParaRPr lang="el-GR" dirty="0"/>
          </a:p>
        </p:txBody>
      </p:sp>
      <p:pic>
        <p:nvPicPr>
          <p:cNvPr id="58370" name="Picture 2" descr="http://d2r5da613aq50s.cloudfront.net/wp-content/uploads/369549.image3.jpg"/>
          <p:cNvPicPr>
            <a:picLocks noChangeAspect="1" noChangeArrowheads="1"/>
          </p:cNvPicPr>
          <p:nvPr/>
        </p:nvPicPr>
        <p:blipFill>
          <a:blip r:embed="rId2" cstate="print"/>
          <a:srcRect/>
          <a:stretch>
            <a:fillRect/>
          </a:stretch>
        </p:blipFill>
        <p:spPr bwMode="auto">
          <a:xfrm>
            <a:off x="3347864" y="4437112"/>
            <a:ext cx="2513856" cy="2036224"/>
          </a:xfrm>
          <a:prstGeom prst="rect">
            <a:avLst/>
          </a:prstGeom>
          <a:noFill/>
        </p:spPr>
      </p:pic>
      <p:sp>
        <p:nvSpPr>
          <p:cNvPr id="5" name="4 - TextBox"/>
          <p:cNvSpPr txBox="1"/>
          <p:nvPr/>
        </p:nvSpPr>
        <p:spPr>
          <a:xfrm>
            <a:off x="4067944" y="5877272"/>
            <a:ext cx="1224136" cy="369332"/>
          </a:xfrm>
          <a:prstGeom prst="rect">
            <a:avLst/>
          </a:prstGeom>
          <a:noFill/>
        </p:spPr>
        <p:txBody>
          <a:bodyPr wrap="square" rtlCol="0">
            <a:spAutoFit/>
          </a:bodyPr>
          <a:lstStyle/>
          <a:p>
            <a:r>
              <a:rPr lang="el-GR" dirty="0" smtClean="0"/>
              <a:t>    </a:t>
            </a:r>
            <a:r>
              <a:rPr lang="en-US" dirty="0" smtClean="0"/>
              <a:t>T </a:t>
            </a:r>
            <a:r>
              <a:rPr lang="el-GR" dirty="0" smtClean="0">
                <a:sym typeface="Symbol"/>
              </a:rPr>
              <a:t></a:t>
            </a:r>
            <a:r>
              <a:rPr lang="en-US" dirty="0" smtClean="0"/>
              <a:t> </a:t>
            </a:r>
            <a:r>
              <a:rPr lang="el-GR" dirty="0" smtClean="0"/>
              <a:t>φ</a:t>
            </a:r>
            <a:endParaRPr lang="el-GR" dirty="0"/>
          </a:p>
        </p:txBody>
      </p:sp>
      <p:cxnSp>
        <p:nvCxnSpPr>
          <p:cNvPr id="7" name="6 - Ευθύγραμμο βέλος σύνδεσης"/>
          <p:cNvCxnSpPr/>
          <p:nvPr/>
        </p:nvCxnSpPr>
        <p:spPr>
          <a:xfrm flipH="1">
            <a:off x="5436096" y="4725144"/>
            <a:ext cx="648072" cy="2880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7 - TextBox"/>
          <p:cNvSpPr txBox="1"/>
          <p:nvPr/>
        </p:nvSpPr>
        <p:spPr>
          <a:xfrm>
            <a:off x="6156176" y="4509120"/>
            <a:ext cx="1008112" cy="369332"/>
          </a:xfrm>
          <a:prstGeom prst="rect">
            <a:avLst/>
          </a:prstGeom>
          <a:noFill/>
        </p:spPr>
        <p:txBody>
          <a:bodyPr wrap="square" rtlCol="0">
            <a:spAutoFit/>
          </a:bodyPr>
          <a:lstStyle/>
          <a:p>
            <a:r>
              <a:rPr lang="en-US" dirty="0" smtClean="0"/>
              <a:t>lighting</a:t>
            </a:r>
            <a:endParaRPr lang="el-G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err="1" smtClean="0"/>
              <a:t>Visualisation</a:t>
            </a:r>
            <a:endParaRPr lang="el-GR" dirty="0"/>
          </a:p>
        </p:txBody>
      </p:sp>
      <p:sp>
        <p:nvSpPr>
          <p:cNvPr id="3" name="2 - Θέση περιεχομένου"/>
          <p:cNvSpPr>
            <a:spLocks noGrp="1"/>
          </p:cNvSpPr>
          <p:nvPr>
            <p:ph idx="1"/>
          </p:nvPr>
        </p:nvSpPr>
        <p:spPr>
          <a:xfrm>
            <a:off x="467544" y="1556792"/>
            <a:ext cx="8229600" cy="1906232"/>
          </a:xfrm>
        </p:spPr>
        <p:txBody>
          <a:bodyPr>
            <a:normAutofit fontScale="70000" lnSpcReduction="20000"/>
          </a:bodyPr>
          <a:lstStyle/>
          <a:p>
            <a:r>
              <a:rPr lang="en-US" dirty="0" smtClean="0"/>
              <a:t>The synchronization of fireflies suppose to start just after they fired all together. </a:t>
            </a:r>
          </a:p>
          <a:p>
            <a:r>
              <a:rPr lang="en-US" dirty="0" smtClean="0"/>
              <a:t>Every time a firefly is firing she holds until the last firing of the group. </a:t>
            </a:r>
          </a:p>
          <a:p>
            <a:r>
              <a:rPr lang="en-US" dirty="0" smtClean="0"/>
              <a:t>Then every firefly change its period on a way which depends on the model we visualize.</a:t>
            </a:r>
          </a:p>
          <a:p>
            <a:endParaRPr lang="el-GR" dirty="0"/>
          </a:p>
        </p:txBody>
      </p:sp>
      <p:pic>
        <p:nvPicPr>
          <p:cNvPr id="6" name="Picture 2"/>
          <p:cNvPicPr>
            <a:picLocks noChangeAspect="1" noChangeArrowheads="1"/>
          </p:cNvPicPr>
          <p:nvPr/>
        </p:nvPicPr>
        <p:blipFill>
          <a:blip r:embed="rId2" cstate="print"/>
          <a:srcRect/>
          <a:stretch>
            <a:fillRect/>
          </a:stretch>
        </p:blipFill>
        <p:spPr bwMode="auto">
          <a:xfrm>
            <a:off x="2093825" y="3645024"/>
            <a:ext cx="4782431" cy="29819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l-GR" b="1" dirty="0" smtClean="0"/>
              <a:t>1</a:t>
            </a:r>
            <a:r>
              <a:rPr lang="en-US" b="1" baseline="30000" dirty="0" err="1" smtClean="0"/>
              <a:t>st</a:t>
            </a:r>
            <a:r>
              <a:rPr lang="en-US" b="1" dirty="0" smtClean="0"/>
              <a:t> model</a:t>
            </a:r>
            <a:endParaRPr lang="el-GR" b="1" dirty="0"/>
          </a:p>
        </p:txBody>
      </p:sp>
      <p:sp>
        <p:nvSpPr>
          <p:cNvPr id="3" name="Content Placeholder 2"/>
          <p:cNvSpPr>
            <a:spLocks noGrp="1"/>
          </p:cNvSpPr>
          <p:nvPr>
            <p:ph idx="1"/>
          </p:nvPr>
        </p:nvSpPr>
        <p:spPr>
          <a:xfrm>
            <a:off x="1907704" y="1268760"/>
            <a:ext cx="6829444" cy="4877734"/>
          </a:xfrm>
        </p:spPr>
        <p:txBody>
          <a:bodyPr>
            <a:normAutofit fontScale="70000" lnSpcReduction="20000"/>
          </a:bodyPr>
          <a:lstStyle/>
          <a:p>
            <a:r>
              <a:rPr lang="en-US" sz="3100" dirty="0" smtClean="0"/>
              <a:t>Fireflies (oscillators) placed in a straight line</a:t>
            </a:r>
          </a:p>
          <a:p>
            <a:pPr>
              <a:buNone/>
            </a:pPr>
            <a:r>
              <a:rPr lang="en-US" sz="3100" dirty="0" smtClean="0"/>
              <a:t>	k nearest neighbor coupling</a:t>
            </a:r>
          </a:p>
          <a:p>
            <a:r>
              <a:rPr lang="en-US" sz="3100" dirty="0" smtClean="0"/>
              <a:t>They all start in a non firing state.</a:t>
            </a:r>
          </a:p>
          <a:p>
            <a:r>
              <a:rPr lang="en-US" sz="3100" dirty="0" smtClean="0"/>
              <a:t>A random value φ, within a preselected range, is distributed in each one of them, corresponding to the time they remain dark.</a:t>
            </a:r>
            <a:endParaRPr lang="el-GR" sz="3100" dirty="0" smtClean="0"/>
          </a:p>
          <a:p>
            <a:r>
              <a:rPr lang="en-US" sz="3100" dirty="0" smtClean="0"/>
              <a:t>The model adapts to the fastest firefly’s rhythm.</a:t>
            </a:r>
            <a:endParaRPr lang="el-GR" sz="3100" dirty="0" smtClean="0"/>
          </a:p>
          <a:p>
            <a:r>
              <a:rPr lang="en-US" sz="3100" dirty="0" smtClean="0"/>
              <a:t>First step : just after they fired all together till the flash of the last one (slower one, with higher </a:t>
            </a:r>
            <a:r>
              <a:rPr lang="el-GR" sz="3100" dirty="0" smtClean="0"/>
              <a:t>φ</a:t>
            </a:r>
            <a:r>
              <a:rPr lang="en-US" sz="3100" dirty="0" smtClean="0"/>
              <a:t>)</a:t>
            </a:r>
          </a:p>
          <a:p>
            <a:r>
              <a:rPr lang="en-US" sz="3100" dirty="0" smtClean="0"/>
              <a:t>n-</a:t>
            </a:r>
            <a:r>
              <a:rPr lang="en-US" sz="3100" dirty="0" err="1" smtClean="0"/>
              <a:t>th</a:t>
            </a:r>
            <a:r>
              <a:rPr lang="en-US" sz="3100" dirty="0" smtClean="0"/>
              <a:t> step: the time after the flashing of the   (n-1)</a:t>
            </a:r>
            <a:r>
              <a:rPr lang="en-US" sz="3100" dirty="0" err="1" smtClean="0"/>
              <a:t>th</a:t>
            </a:r>
            <a:r>
              <a:rPr lang="en-US" sz="3100" dirty="0" smtClean="0"/>
              <a:t> state slowest firefly, till the flashing of the slowest firefly in the n-</a:t>
            </a:r>
            <a:r>
              <a:rPr lang="en-US" sz="3100" dirty="0" err="1" smtClean="0"/>
              <a:t>th</a:t>
            </a:r>
            <a:r>
              <a:rPr lang="en-US" sz="3100" dirty="0" smtClean="0"/>
              <a:t> period.</a:t>
            </a:r>
            <a:endParaRPr lang="el-GR" sz="3100" dirty="0" smtClean="0"/>
          </a:p>
          <a:p>
            <a:r>
              <a:rPr lang="en-US" sz="3100" dirty="0" smtClean="0"/>
              <a:t>User choices: range of initial phases, the number of fireflies , k of nearest neighbors</a:t>
            </a:r>
            <a:endParaRPr lang="el-GR" sz="3100" dirty="0" smtClean="0"/>
          </a:p>
          <a:p>
            <a:endParaRPr lang="el-GR" dirty="0"/>
          </a:p>
        </p:txBody>
      </p:sp>
      <p:pic>
        <p:nvPicPr>
          <p:cNvPr id="4" name="Picture 3" descr="python1.PNG"/>
          <p:cNvPicPr/>
          <p:nvPr/>
        </p:nvPicPr>
        <p:blipFill>
          <a:blip r:embed="rId3" cstate="print"/>
          <a:stretch>
            <a:fillRect/>
          </a:stretch>
        </p:blipFill>
        <p:spPr>
          <a:xfrm>
            <a:off x="357159" y="1285860"/>
            <a:ext cx="1357322" cy="4786346"/>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b="1" dirty="0" smtClean="0"/>
              <a:t>1</a:t>
            </a:r>
            <a:r>
              <a:rPr lang="en-US" b="1" baseline="30000" dirty="0" err="1" smtClean="0"/>
              <a:t>st</a:t>
            </a:r>
            <a:r>
              <a:rPr lang="en-US" b="1" dirty="0" smtClean="0"/>
              <a:t> model</a:t>
            </a:r>
            <a:endParaRPr lang="el-GR" dirty="0"/>
          </a:p>
        </p:txBody>
      </p:sp>
      <p:pic>
        <p:nvPicPr>
          <p:cNvPr id="4" name="Picture 4" descr="1st2nd.PNG"/>
          <p:cNvPicPr/>
          <p:nvPr/>
        </p:nvPicPr>
        <p:blipFill>
          <a:blip r:embed="rId2" cstate="print"/>
          <a:stretch>
            <a:fillRect/>
          </a:stretch>
        </p:blipFill>
        <p:spPr>
          <a:xfrm>
            <a:off x="1331640" y="1916832"/>
            <a:ext cx="6283124" cy="44274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b="1" dirty="0" smtClean="0"/>
              <a:t>2nd model</a:t>
            </a:r>
            <a:endParaRPr lang="el-GR" b="1" dirty="0"/>
          </a:p>
        </p:txBody>
      </p:sp>
      <p:sp>
        <p:nvSpPr>
          <p:cNvPr id="3" name="Content Placeholder 2"/>
          <p:cNvSpPr>
            <a:spLocks noGrp="1"/>
          </p:cNvSpPr>
          <p:nvPr>
            <p:ph idx="1"/>
          </p:nvPr>
        </p:nvSpPr>
        <p:spPr>
          <a:xfrm>
            <a:off x="3428992" y="1071546"/>
            <a:ext cx="5257808" cy="5383262"/>
          </a:xfrm>
        </p:spPr>
        <p:txBody>
          <a:bodyPr>
            <a:normAutofit fontScale="77500" lnSpcReduction="20000"/>
          </a:bodyPr>
          <a:lstStyle/>
          <a:p>
            <a:r>
              <a:rPr lang="en-US" dirty="0" smtClean="0"/>
              <a:t>Same adaption rule as the 1</a:t>
            </a:r>
            <a:r>
              <a:rPr lang="en-US" baseline="30000" dirty="0" smtClean="0"/>
              <a:t>st</a:t>
            </a:r>
            <a:r>
              <a:rPr lang="en-US" dirty="0" smtClean="0"/>
              <a:t> model</a:t>
            </a:r>
          </a:p>
          <a:p>
            <a:r>
              <a:rPr lang="en-US" dirty="0" smtClean="0"/>
              <a:t>Fireflies placed in a matrix</a:t>
            </a:r>
            <a:endParaRPr lang="el-GR" dirty="0" smtClean="0"/>
          </a:p>
          <a:p>
            <a:r>
              <a:rPr lang="en-US" dirty="0" smtClean="0"/>
              <a:t>k nearest neighbors coupling</a:t>
            </a:r>
            <a:endParaRPr lang="el-GR" dirty="0" smtClean="0"/>
          </a:p>
          <a:p>
            <a:r>
              <a:rPr lang="en-US" dirty="0" smtClean="0"/>
              <a:t>flashing fireflies (attributed with the value 1) are presented in yellow color and the others (attributed with 0) in black. </a:t>
            </a:r>
            <a:endParaRPr lang="el-GR" dirty="0" smtClean="0"/>
          </a:p>
          <a:p>
            <a:r>
              <a:rPr lang="en-US" b="1" dirty="0" smtClean="0"/>
              <a:t>Second trial: </a:t>
            </a:r>
            <a:r>
              <a:rPr lang="en-US" dirty="0" smtClean="0"/>
              <a:t>Movement added to the model</a:t>
            </a:r>
          </a:p>
          <a:p>
            <a:r>
              <a:rPr lang="en-US" dirty="0" smtClean="0"/>
              <a:t>Represented by randomly change oscillator’s position in the matrix in every step.  </a:t>
            </a:r>
          </a:p>
          <a:p>
            <a:r>
              <a:rPr lang="en-US" dirty="0" smtClean="0"/>
              <a:t>Result: Impressive reduction in the number of required steps of synchronization</a:t>
            </a:r>
            <a:endParaRPr lang="el-GR" dirty="0"/>
          </a:p>
        </p:txBody>
      </p:sp>
      <p:pic>
        <p:nvPicPr>
          <p:cNvPr id="4" name="Picture 3" descr="2nd1.PNG"/>
          <p:cNvPicPr/>
          <p:nvPr/>
        </p:nvPicPr>
        <p:blipFill>
          <a:blip r:embed="rId3" cstate="print"/>
          <a:stretch>
            <a:fillRect/>
          </a:stretch>
        </p:blipFill>
        <p:spPr>
          <a:xfrm>
            <a:off x="0" y="1142984"/>
            <a:ext cx="3428992" cy="2714644"/>
          </a:xfrm>
          <a:prstGeom prst="rect">
            <a:avLst/>
          </a:prstGeom>
        </p:spPr>
      </p:pic>
      <p:pic>
        <p:nvPicPr>
          <p:cNvPr id="5" name="Picture 4" descr="2nd2nd.PNG"/>
          <p:cNvPicPr/>
          <p:nvPr/>
        </p:nvPicPr>
        <p:blipFill>
          <a:blip r:embed="rId4" cstate="print"/>
          <a:stretch>
            <a:fillRect/>
          </a:stretch>
        </p:blipFill>
        <p:spPr>
          <a:xfrm>
            <a:off x="0" y="3857628"/>
            <a:ext cx="3428992" cy="300037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89804"/>
          </a:xfrm>
        </p:spPr>
        <p:txBody>
          <a:bodyPr>
            <a:normAutofit fontScale="90000"/>
          </a:bodyPr>
          <a:lstStyle/>
          <a:p>
            <a:r>
              <a:rPr lang="en-US" b="1" dirty="0" smtClean="0"/>
              <a:t>Buck’s Experiments (1966-1990)</a:t>
            </a:r>
            <a:endParaRPr lang="el-GR" b="1" dirty="0"/>
          </a:p>
        </p:txBody>
      </p:sp>
      <p:sp>
        <p:nvSpPr>
          <p:cNvPr id="3" name="Content Placeholder 2"/>
          <p:cNvSpPr>
            <a:spLocks noGrp="1"/>
          </p:cNvSpPr>
          <p:nvPr>
            <p:ph idx="1"/>
          </p:nvPr>
        </p:nvSpPr>
        <p:spPr>
          <a:xfrm>
            <a:off x="214282" y="1214422"/>
            <a:ext cx="8643998" cy="5240386"/>
          </a:xfrm>
        </p:spPr>
        <p:txBody>
          <a:bodyPr/>
          <a:lstStyle/>
          <a:p>
            <a:r>
              <a:rPr lang="en-US" sz="2400" dirty="0" smtClean="0"/>
              <a:t>First conception of fireflies’ flashing synchronization as a coupled-oscillator synchronization model</a:t>
            </a:r>
          </a:p>
        </p:txBody>
      </p:sp>
      <p:pic>
        <p:nvPicPr>
          <p:cNvPr id="4" name="Picture 3" descr="feriflies brain.PNG"/>
          <p:cNvPicPr/>
          <p:nvPr/>
        </p:nvPicPr>
        <p:blipFill>
          <a:blip r:embed="rId2" cstate="print"/>
          <a:srcRect l="12698" t="1587" r="12698"/>
          <a:stretch>
            <a:fillRect/>
          </a:stretch>
        </p:blipFill>
        <p:spPr>
          <a:xfrm>
            <a:off x="4929190" y="2071678"/>
            <a:ext cx="3929090" cy="4643446"/>
          </a:xfrm>
          <a:prstGeom prst="rect">
            <a:avLst/>
          </a:prstGeom>
        </p:spPr>
      </p:pic>
      <p:sp>
        <p:nvSpPr>
          <p:cNvPr id="6" name="TextBox 5"/>
          <p:cNvSpPr txBox="1"/>
          <p:nvPr/>
        </p:nvSpPr>
        <p:spPr>
          <a:xfrm>
            <a:off x="357158" y="2214554"/>
            <a:ext cx="4429156" cy="2954655"/>
          </a:xfrm>
          <a:prstGeom prst="rect">
            <a:avLst/>
          </a:prstGeom>
          <a:noFill/>
        </p:spPr>
        <p:txBody>
          <a:bodyPr wrap="square" rtlCol="0">
            <a:spAutoFit/>
          </a:bodyPr>
          <a:lstStyle/>
          <a:p>
            <a:r>
              <a:rPr lang="en-US" sz="2400" dirty="0" smtClean="0"/>
              <a:t>Firefly acts as intrinsic oscillator </a:t>
            </a:r>
            <a:r>
              <a:rPr lang="en-US" sz="2400" dirty="0" smtClean="0">
                <a:sym typeface="Symbol"/>
              </a:rPr>
              <a:t></a:t>
            </a:r>
            <a:endParaRPr lang="en-US" sz="2400" dirty="0" smtClean="0"/>
          </a:p>
          <a:p>
            <a:pPr>
              <a:buNone/>
            </a:pPr>
            <a:r>
              <a:rPr lang="en-US" sz="2400" dirty="0" smtClean="0"/>
              <a:t>Flashes at characteristic frequency </a:t>
            </a:r>
            <a:r>
              <a:rPr lang="en-US" sz="2400" dirty="0" smtClean="0">
                <a:sym typeface="Symbol"/>
              </a:rPr>
              <a:t></a:t>
            </a:r>
            <a:endParaRPr lang="en-US" sz="2400" dirty="0" smtClean="0"/>
          </a:p>
          <a:p>
            <a:pPr>
              <a:buNone/>
            </a:pPr>
            <a:r>
              <a:rPr lang="en-US" sz="2400" dirty="0" smtClean="0"/>
              <a:t>Coupling via perception of neighbors flashing</a:t>
            </a:r>
            <a:r>
              <a:rPr lang="en-US" sz="2400" dirty="0" smtClean="0">
                <a:sym typeface="Symbol"/>
              </a:rPr>
              <a:t>    </a:t>
            </a:r>
            <a:r>
              <a:rPr lang="en-US" sz="2400" dirty="0" smtClean="0"/>
              <a:t>Global Synchronization</a:t>
            </a:r>
            <a:endParaRPr lang="el-GR" sz="2400" dirty="0" smtClean="0"/>
          </a:p>
          <a:p>
            <a:pPr>
              <a:buNone/>
            </a:pPr>
            <a:endParaRPr lang="el-G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b="1" dirty="0" smtClean="0"/>
              <a:t>3rd model</a:t>
            </a:r>
            <a:endParaRPr lang="el-GR" b="1" dirty="0"/>
          </a:p>
        </p:txBody>
      </p:sp>
      <p:sp>
        <p:nvSpPr>
          <p:cNvPr id="3" name="Content Placeholder 2"/>
          <p:cNvSpPr>
            <a:spLocks noGrp="1"/>
          </p:cNvSpPr>
          <p:nvPr>
            <p:ph idx="1"/>
          </p:nvPr>
        </p:nvSpPr>
        <p:spPr>
          <a:xfrm>
            <a:off x="457200" y="1357298"/>
            <a:ext cx="8229600" cy="5097510"/>
          </a:xfrm>
        </p:spPr>
        <p:txBody>
          <a:bodyPr>
            <a:normAutofit fontScale="92500" lnSpcReduction="20000"/>
          </a:bodyPr>
          <a:lstStyle/>
          <a:p>
            <a:r>
              <a:rPr lang="en-US" dirty="0" smtClean="0"/>
              <a:t>N fireflies placed in a matrix</a:t>
            </a:r>
          </a:p>
          <a:p>
            <a:r>
              <a:rPr lang="en-US" dirty="0" smtClean="0"/>
              <a:t>K nearest neighbor coupling</a:t>
            </a:r>
          </a:p>
          <a:p>
            <a:r>
              <a:rPr lang="en-US" dirty="0" smtClean="0"/>
              <a:t>Adaption rule: Each oscillator in each step of synchronization adapts to rounded mean frequency of its neighbors, itself included</a:t>
            </a:r>
            <a:endParaRPr lang="el-GR" dirty="0" smtClean="0"/>
          </a:p>
          <a:p>
            <a:r>
              <a:rPr lang="en-US" dirty="0" smtClean="0"/>
              <a:t>In this model phase locking synchronization is achieved</a:t>
            </a:r>
            <a:endParaRPr lang="el-GR" dirty="0" smtClean="0"/>
          </a:p>
          <a:p>
            <a:r>
              <a:rPr lang="en-US" dirty="0" smtClean="0"/>
              <a:t>If we apply random movement in this model a global perfect synchronization is achieved</a:t>
            </a:r>
          </a:p>
          <a:p>
            <a:r>
              <a:rPr lang="en-US" dirty="0" smtClean="0"/>
              <a:t>Movement in the model leads to a reduction in the number of steps required for synchronization</a:t>
            </a:r>
          </a:p>
          <a:p>
            <a:endParaRPr lang="en-US" dirty="0" smtClean="0"/>
          </a:p>
          <a:p>
            <a:endParaRPr lang="el-GR" dirty="0" smtClean="0"/>
          </a:p>
          <a:p>
            <a:endParaRPr lang="en-US" dirty="0" smtClean="0"/>
          </a:p>
          <a:p>
            <a:endParaRPr lang="el-GR" dirty="0" smtClean="0"/>
          </a:p>
          <a:p>
            <a:endParaRPr lang="el-GR"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b="1" dirty="0" smtClean="0"/>
              <a:t>4rth model</a:t>
            </a:r>
            <a:endParaRPr lang="el-GR" b="1" dirty="0"/>
          </a:p>
        </p:txBody>
      </p:sp>
      <p:sp>
        <p:nvSpPr>
          <p:cNvPr id="3" name="Content Placeholder 2"/>
          <p:cNvSpPr>
            <a:spLocks noGrp="1"/>
          </p:cNvSpPr>
          <p:nvPr>
            <p:ph idx="1"/>
          </p:nvPr>
        </p:nvSpPr>
        <p:spPr>
          <a:xfrm>
            <a:off x="457200" y="1285860"/>
            <a:ext cx="8229600" cy="5168948"/>
          </a:xfrm>
        </p:spPr>
        <p:txBody>
          <a:bodyPr>
            <a:normAutofit fontScale="85000" lnSpcReduction="20000"/>
          </a:bodyPr>
          <a:lstStyle/>
          <a:p>
            <a:r>
              <a:rPr lang="en-US" dirty="0" smtClean="0"/>
              <a:t>N fireflies placed in a matrix</a:t>
            </a:r>
          </a:p>
          <a:p>
            <a:r>
              <a:rPr lang="en-US" dirty="0" smtClean="0"/>
              <a:t>K nearest neighbor coupling</a:t>
            </a:r>
          </a:p>
          <a:p>
            <a:r>
              <a:rPr lang="en-US" dirty="0" smtClean="0"/>
              <a:t>Adaption rule: The </a:t>
            </a:r>
            <a:r>
              <a:rPr lang="en-US" dirty="0" err="1" smtClean="0"/>
              <a:t>Mirollo</a:t>
            </a:r>
            <a:r>
              <a:rPr lang="en-US" dirty="0" smtClean="0"/>
              <a:t> and </a:t>
            </a:r>
            <a:r>
              <a:rPr lang="en-US" dirty="0" err="1" smtClean="0"/>
              <a:t>Strogatz</a:t>
            </a:r>
            <a:r>
              <a:rPr lang="en-US" dirty="0" smtClean="0"/>
              <a:t> model is partially stimulated;</a:t>
            </a:r>
          </a:p>
          <a:p>
            <a:r>
              <a:rPr lang="en-US" dirty="0" smtClean="0"/>
              <a:t>Each oscillators receives a pulse </a:t>
            </a:r>
            <a:r>
              <a:rPr lang="el-GR" dirty="0" smtClean="0"/>
              <a:t>ε=0.1φ</a:t>
            </a:r>
            <a:r>
              <a:rPr lang="en-US" dirty="0" smtClean="0"/>
              <a:t>, from its fastest neighbor. </a:t>
            </a:r>
          </a:p>
          <a:p>
            <a:r>
              <a:rPr lang="en-US" dirty="0" smtClean="0"/>
              <a:t>For groups of fireflies firing in unison in the fastest pace, the sum of their pulses is considered as the pulse of the group. </a:t>
            </a:r>
            <a:endParaRPr lang="el-GR" dirty="0" smtClean="0"/>
          </a:p>
          <a:p>
            <a:r>
              <a:rPr lang="el-GR" dirty="0" smtClean="0"/>
              <a:t> φ’ = φ – </a:t>
            </a:r>
            <a:r>
              <a:rPr lang="en-US" dirty="0" smtClean="0"/>
              <a:t>no of fastest neighbors</a:t>
            </a:r>
            <a:r>
              <a:rPr lang="el-GR" dirty="0" smtClean="0"/>
              <a:t>* 0.1 *φ.</a:t>
            </a:r>
          </a:p>
          <a:p>
            <a:r>
              <a:rPr lang="en-US" dirty="0" smtClean="0"/>
              <a:t>Perfect synchronization is reached</a:t>
            </a:r>
            <a:endParaRPr lang="el-GR" dirty="0" smtClean="0"/>
          </a:p>
          <a:p>
            <a:r>
              <a:rPr lang="en-US" dirty="0" smtClean="0"/>
              <a:t>Convention: </a:t>
            </a:r>
            <a:r>
              <a:rPr lang="el-GR" dirty="0" smtClean="0"/>
              <a:t>φ</a:t>
            </a:r>
            <a:r>
              <a:rPr lang="en-US" baseline="-25000" dirty="0" smtClean="0"/>
              <a:t>max</a:t>
            </a:r>
            <a:r>
              <a:rPr lang="en-US" baseline="30000" dirty="0" smtClean="0"/>
              <a:t> </a:t>
            </a:r>
            <a:r>
              <a:rPr lang="en-US" baseline="-25000" dirty="0" smtClean="0"/>
              <a:t> </a:t>
            </a:r>
            <a:r>
              <a:rPr lang="el-GR" dirty="0" smtClean="0"/>
              <a:t> - φ</a:t>
            </a:r>
            <a:r>
              <a:rPr lang="en-US" baseline="-25000" dirty="0" smtClean="0"/>
              <a:t>min </a:t>
            </a:r>
            <a:r>
              <a:rPr lang="el-GR" dirty="0" smtClean="0"/>
              <a:t> &lt; 0.5</a:t>
            </a:r>
            <a:r>
              <a:rPr lang="en-US" dirty="0" smtClean="0"/>
              <a:t> is considered insignificant an synchronization is considered reached.</a:t>
            </a:r>
            <a:endParaRPr lang="el-GR" dirty="0" smtClean="0"/>
          </a:p>
          <a:p>
            <a:endParaRPr lang="el-G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46928"/>
          </a:xfrm>
        </p:spPr>
        <p:txBody>
          <a:bodyPr/>
          <a:lstStyle/>
          <a:p>
            <a:r>
              <a:rPr lang="en-US" b="1" dirty="0" smtClean="0"/>
              <a:t>Comparison</a:t>
            </a:r>
            <a:endParaRPr lang="el-GR" b="1" dirty="0"/>
          </a:p>
        </p:txBody>
      </p:sp>
      <p:sp>
        <p:nvSpPr>
          <p:cNvPr id="3" name="Content Placeholder 2"/>
          <p:cNvSpPr>
            <a:spLocks noGrp="1"/>
          </p:cNvSpPr>
          <p:nvPr>
            <p:ph idx="1"/>
          </p:nvPr>
        </p:nvSpPr>
        <p:spPr>
          <a:xfrm>
            <a:off x="457200" y="1142984"/>
            <a:ext cx="8229600" cy="5311824"/>
          </a:xfrm>
        </p:spPr>
        <p:txBody>
          <a:bodyPr/>
          <a:lstStyle/>
          <a:p>
            <a:r>
              <a:rPr lang="en-US" dirty="0" smtClean="0"/>
              <a:t>Default range: 100-300</a:t>
            </a:r>
          </a:p>
          <a:p>
            <a:r>
              <a:rPr lang="en-US" dirty="0" smtClean="0"/>
              <a:t>K in k-</a:t>
            </a:r>
            <a:r>
              <a:rPr lang="en-US" dirty="0" err="1" smtClean="0"/>
              <a:t>nn</a:t>
            </a:r>
            <a:r>
              <a:rPr lang="en-US" dirty="0" smtClean="0"/>
              <a:t> coupling=1</a:t>
            </a:r>
          </a:p>
          <a:p>
            <a:pPr>
              <a:buNone/>
            </a:pPr>
            <a:endParaRPr lang="el-GR" dirty="0"/>
          </a:p>
        </p:txBody>
      </p:sp>
      <p:pic>
        <p:nvPicPr>
          <p:cNvPr id="5" name="Picture 4" descr="ayto.PNG"/>
          <p:cNvPicPr>
            <a:picLocks noChangeAspect="1"/>
          </p:cNvPicPr>
          <p:nvPr/>
        </p:nvPicPr>
        <p:blipFill>
          <a:blip r:embed="rId3"/>
          <a:srcRect l="513" t="6522" r="1591" b="8696"/>
          <a:stretch>
            <a:fillRect/>
          </a:stretch>
        </p:blipFill>
        <p:spPr>
          <a:xfrm>
            <a:off x="120799" y="2571744"/>
            <a:ext cx="9023201" cy="2861015"/>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490"/>
          </a:xfrm>
        </p:spPr>
        <p:txBody>
          <a:bodyPr/>
          <a:lstStyle/>
          <a:p>
            <a:r>
              <a:rPr lang="en-US" b="1" dirty="0" smtClean="0"/>
              <a:t>Bibliography</a:t>
            </a:r>
            <a:endParaRPr lang="el-GR" b="1" dirty="0"/>
          </a:p>
        </p:txBody>
      </p:sp>
      <p:sp>
        <p:nvSpPr>
          <p:cNvPr id="3" name="Content Placeholder 2"/>
          <p:cNvSpPr>
            <a:spLocks noGrp="1"/>
          </p:cNvSpPr>
          <p:nvPr>
            <p:ph idx="1"/>
          </p:nvPr>
        </p:nvSpPr>
        <p:spPr>
          <a:xfrm>
            <a:off x="457200" y="1142984"/>
            <a:ext cx="8229600" cy="5311824"/>
          </a:xfrm>
        </p:spPr>
        <p:txBody>
          <a:bodyPr>
            <a:normAutofit fontScale="55000" lnSpcReduction="20000"/>
          </a:bodyPr>
          <a:lstStyle/>
          <a:p>
            <a:r>
              <a:rPr lang="el-GR" dirty="0" smtClean="0"/>
              <a:t>Arellano-Delgado, A., Cruz-Hernández, C., López Gutiérrez, R. M., &amp; Posadas-Castillo, C. (2015). Outer Synchronization of Simple Firefly Discrete Models in Coupled Networks. </a:t>
            </a:r>
            <a:r>
              <a:rPr lang="el-GR" i="1" dirty="0" smtClean="0"/>
              <a:t>Mathematical Problems in Engineering</a:t>
            </a:r>
            <a:r>
              <a:rPr lang="el-GR" dirty="0" smtClean="0"/>
              <a:t>, </a:t>
            </a:r>
            <a:r>
              <a:rPr lang="el-GR" i="1" dirty="0" smtClean="0"/>
              <a:t>2015</a:t>
            </a:r>
            <a:r>
              <a:rPr lang="el-GR" dirty="0" smtClean="0"/>
              <a:t>. http://doi.org/10.1155/2015/895379</a:t>
            </a:r>
          </a:p>
          <a:p>
            <a:r>
              <a:rPr lang="el-GR" dirty="0" smtClean="0"/>
              <a:t>Barahona, M., Barahona, M., &amp; Pecora, L. M. (2002). Synchronization in small-world systems. </a:t>
            </a:r>
            <a:r>
              <a:rPr lang="el-GR" i="1" dirty="0" smtClean="0"/>
              <a:t>Physical Review Letters</a:t>
            </a:r>
            <a:r>
              <a:rPr lang="el-GR" dirty="0" smtClean="0"/>
              <a:t>, </a:t>
            </a:r>
            <a:r>
              <a:rPr lang="el-GR" i="1" dirty="0" smtClean="0"/>
              <a:t>89</a:t>
            </a:r>
            <a:r>
              <a:rPr lang="el-GR" dirty="0" smtClean="0"/>
              <a:t>(5), 054101/1-054101/4. http://doi.org/10.1103/PhysRevLett.89.054101</a:t>
            </a:r>
          </a:p>
          <a:p>
            <a:r>
              <a:rPr lang="el-GR" dirty="0" smtClean="0"/>
              <a:t>Buck, J. (1988). Synchronous rhythmic flashing of fireflies. II. </a:t>
            </a:r>
            <a:r>
              <a:rPr lang="el-GR" i="1" dirty="0" smtClean="0"/>
              <a:t>Quarterly Review of Biology</a:t>
            </a:r>
            <a:r>
              <a:rPr lang="el-GR" dirty="0" smtClean="0"/>
              <a:t>, </a:t>
            </a:r>
            <a:r>
              <a:rPr lang="el-GR" i="1" dirty="0" smtClean="0"/>
              <a:t>63</a:t>
            </a:r>
            <a:r>
              <a:rPr lang="el-GR" dirty="0" smtClean="0"/>
              <a:t>(3), 265–289. http://doi.org/10.1086/415929</a:t>
            </a:r>
          </a:p>
          <a:p>
            <a:r>
              <a:rPr lang="el-GR" dirty="0" smtClean="0"/>
              <a:t>Buck, J., &amp; Buck, E. (1966). Biology of synchronous flashing of fireflies. </a:t>
            </a:r>
            <a:r>
              <a:rPr lang="el-GR" i="1" dirty="0" smtClean="0"/>
              <a:t>Nature</a:t>
            </a:r>
            <a:r>
              <a:rPr lang="el-GR" dirty="0" smtClean="0"/>
              <a:t>, </a:t>
            </a:r>
            <a:r>
              <a:rPr lang="el-GR" i="1" dirty="0" smtClean="0"/>
              <a:t>211</a:t>
            </a:r>
            <a:r>
              <a:rPr lang="el-GR" dirty="0" smtClean="0"/>
              <a:t>(5049), 562–564. http://doi.org/10.1038/211562a0</a:t>
            </a:r>
          </a:p>
          <a:p>
            <a:r>
              <a:rPr lang="el-GR" dirty="0" smtClean="0"/>
              <a:t>Buck, J., Buck, E., Case, J. F., &amp; Hanson, F. E. (1981). Control of flashing in fireflies - V. Pacemaker synchronization in Pteroptyx cribellata. </a:t>
            </a:r>
            <a:r>
              <a:rPr lang="el-GR" i="1" dirty="0" smtClean="0"/>
              <a:t>Journal of Comparative Physiology □ A</a:t>
            </a:r>
            <a:r>
              <a:rPr lang="el-GR" dirty="0" smtClean="0"/>
              <a:t>, </a:t>
            </a:r>
            <a:r>
              <a:rPr lang="el-GR" i="1" dirty="0" smtClean="0"/>
              <a:t>144</a:t>
            </a:r>
            <a:r>
              <a:rPr lang="el-GR" dirty="0" smtClean="0"/>
              <a:t>(3), 287–298. http://doi.org/10.1007/BF00612560</a:t>
            </a:r>
          </a:p>
          <a:p>
            <a:r>
              <a:rPr lang="el-GR" dirty="0" smtClean="0"/>
              <a:t>Ermentrout, B. (1991a). An adaptive model for synchrony in the firefly Pteroptyx malaccae. </a:t>
            </a:r>
            <a:r>
              <a:rPr lang="el-GR" i="1" dirty="0" smtClean="0"/>
              <a:t>Journal of Mathematical Biology</a:t>
            </a:r>
            <a:r>
              <a:rPr lang="el-GR" dirty="0" smtClean="0"/>
              <a:t>, </a:t>
            </a:r>
            <a:r>
              <a:rPr lang="el-GR" i="1" dirty="0" smtClean="0"/>
              <a:t>29</a:t>
            </a:r>
            <a:r>
              <a:rPr lang="el-GR" dirty="0" smtClean="0"/>
              <a:t>(6), 571–585. http://doi.org/10.1007/BF00164052</a:t>
            </a:r>
          </a:p>
          <a:p>
            <a:r>
              <a:rPr lang="el-GR" dirty="0" smtClean="0"/>
              <a:t>Ermentrout, B. (1991b). Pteroptyx malaccae, 571–585.</a:t>
            </a:r>
          </a:p>
          <a:p>
            <a:r>
              <a:rPr lang="el-GR" dirty="0" smtClean="0"/>
              <a:t>Hermoso De Mendoza, I., Pachón, L. A., Gómez-Gardeñes, J., &amp; Zueco, D. (2014). Synchronization in a semiclassical Kuramoto model. </a:t>
            </a:r>
            <a:r>
              <a:rPr lang="el-GR" i="1" dirty="0" smtClean="0"/>
              <a:t>Physical Review E - Statistical, Nonlinear, and Soft Matter Physics</a:t>
            </a:r>
            <a:r>
              <a:rPr lang="el-GR" dirty="0" smtClean="0"/>
              <a:t>, </a:t>
            </a:r>
            <a:r>
              <a:rPr lang="el-GR" i="1" dirty="0" smtClean="0"/>
              <a:t>90</a:t>
            </a:r>
            <a:r>
              <a:rPr lang="el-GR" dirty="0" smtClean="0"/>
              <a:t>(5). http://doi.org/10.1103/PhysRevE.90.052904</a:t>
            </a:r>
          </a:p>
          <a:p>
            <a:endParaRPr lang="el-GR"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490"/>
          </a:xfrm>
        </p:spPr>
        <p:txBody>
          <a:bodyPr/>
          <a:lstStyle/>
          <a:p>
            <a:r>
              <a:rPr lang="en-US" dirty="0" smtClean="0"/>
              <a:t>Bibliography</a:t>
            </a:r>
            <a:endParaRPr lang="el-GR" dirty="0"/>
          </a:p>
        </p:txBody>
      </p:sp>
      <p:sp>
        <p:nvSpPr>
          <p:cNvPr id="3" name="Content Placeholder 2"/>
          <p:cNvSpPr>
            <a:spLocks noGrp="1"/>
          </p:cNvSpPr>
          <p:nvPr>
            <p:ph idx="1"/>
          </p:nvPr>
        </p:nvSpPr>
        <p:spPr>
          <a:xfrm>
            <a:off x="457200" y="928670"/>
            <a:ext cx="8229600" cy="5929330"/>
          </a:xfrm>
        </p:spPr>
        <p:txBody>
          <a:bodyPr>
            <a:normAutofit fontScale="92500" lnSpcReduction="20000"/>
          </a:bodyPr>
          <a:lstStyle/>
          <a:p>
            <a:r>
              <a:rPr lang="el-GR" sz="1600" dirty="0" smtClean="0"/>
              <a:t>Hong, H., Choi, M. Y., &amp; Beom Jun Kim. (2008). Synchronization in small-world networks. </a:t>
            </a:r>
            <a:r>
              <a:rPr lang="el-GR" sz="1600" i="1" dirty="0" smtClean="0"/>
              <a:t>Chaos</a:t>
            </a:r>
            <a:r>
              <a:rPr lang="el-GR" sz="1600" dirty="0" smtClean="0"/>
              <a:t>, </a:t>
            </a:r>
            <a:r>
              <a:rPr lang="el-GR" sz="1600" i="1" dirty="0" smtClean="0"/>
              <a:t>18</a:t>
            </a:r>
            <a:r>
              <a:rPr lang="el-GR" sz="1600" dirty="0" smtClean="0"/>
              <a:t>(3). http://doi.org/10.1063/1.2939136</a:t>
            </a:r>
          </a:p>
          <a:p>
            <a:r>
              <a:rPr lang="el-GR" sz="1600" dirty="0" smtClean="0"/>
              <a:t>John, &amp; Buck, E. (1976). Synchronous Fireflies. </a:t>
            </a:r>
            <a:r>
              <a:rPr lang="el-GR" sz="1600" i="1" dirty="0" smtClean="0"/>
              <a:t>Scientific American</a:t>
            </a:r>
            <a:r>
              <a:rPr lang="el-GR" sz="1600" dirty="0" smtClean="0"/>
              <a:t>, </a:t>
            </a:r>
            <a:r>
              <a:rPr lang="el-GR" sz="1600" i="1" dirty="0" smtClean="0"/>
              <a:t>234</a:t>
            </a:r>
            <a:r>
              <a:rPr lang="el-GR" sz="1600" dirty="0" smtClean="0"/>
              <a:t>(5), 74–85. http://doi.org/10.1038/scientificamerican0576-74</a:t>
            </a:r>
          </a:p>
          <a:p>
            <a:r>
              <a:rPr lang="el-GR" sz="1600" dirty="0" smtClean="0"/>
              <a:t>Li, C., Xu, H., Liao, X., &amp; Yu, J. (2004). Synchronization in small-world oscillator networks with coupling delays. </a:t>
            </a:r>
            <a:r>
              <a:rPr lang="el-GR" sz="1600" i="1" dirty="0" smtClean="0"/>
              <a:t>Physica A: Statistical Mechanics and Its Applications</a:t>
            </a:r>
            <a:r>
              <a:rPr lang="el-GR" sz="1600" dirty="0" smtClean="0"/>
              <a:t>, </a:t>
            </a:r>
            <a:r>
              <a:rPr lang="el-GR" sz="1600" i="1" dirty="0" smtClean="0"/>
              <a:t>335</a:t>
            </a:r>
            <a:r>
              <a:rPr lang="el-GR" sz="1600" dirty="0" smtClean="0"/>
              <a:t>(3–4), 359–364. http://doi.org/10.1016/j.physa.2003.12.037</a:t>
            </a:r>
          </a:p>
          <a:p>
            <a:r>
              <a:rPr lang="el-GR" sz="1600" dirty="0" smtClean="0"/>
              <a:t>Mirollo, R. E., Strogatz, S. H., Journal, S., &amp; Dec, N. (2007). Synchronization of Pulse-Coupled Biological Oscillators, </a:t>
            </a:r>
            <a:r>
              <a:rPr lang="el-GR" sz="1600" i="1" dirty="0" smtClean="0"/>
              <a:t>50</a:t>
            </a:r>
            <a:r>
              <a:rPr lang="el-GR" sz="1600" dirty="0" smtClean="0"/>
              <a:t>(6), 1645–1662.</a:t>
            </a:r>
          </a:p>
          <a:p>
            <a:r>
              <a:rPr lang="el-GR" sz="1600" dirty="0" smtClean="0"/>
              <a:t>Strogatz, S. H. (2000). From Kuramoto to Crawford : exploring the onset of synchronization in populations of coupled oscillators, </a:t>
            </a:r>
            <a:r>
              <a:rPr lang="el-GR" sz="1600" i="1" dirty="0" smtClean="0"/>
              <a:t>143</a:t>
            </a:r>
            <a:r>
              <a:rPr lang="el-GR" sz="1600" dirty="0" smtClean="0"/>
              <a:t>, 1–20.</a:t>
            </a:r>
          </a:p>
          <a:p>
            <a:r>
              <a:rPr lang="el-GR" sz="1600" dirty="0" smtClean="0"/>
              <a:t>Strogatz, S. H. (2012). </a:t>
            </a:r>
            <a:r>
              <a:rPr lang="el-GR" sz="1600" i="1" dirty="0" smtClean="0"/>
              <a:t>Sync: How Order Emerges from Chaos In the Universe, Nature, and Daily Life</a:t>
            </a:r>
            <a:r>
              <a:rPr lang="el-GR" sz="1600" dirty="0" smtClean="0"/>
              <a:t>. Hachette Books. Retrieved from https://books.google.gr/books?id=ZQeZAAAAQBAJ</a:t>
            </a:r>
          </a:p>
          <a:p>
            <a:r>
              <a:rPr lang="el-GR" sz="1600" dirty="0" smtClean="0"/>
              <a:t>Tyrrell, A., Auer, G., &amp; Bettstetter, C. (2006). Firefly Synchronization in Ad Hoc Networks.</a:t>
            </a:r>
          </a:p>
          <a:p>
            <a:r>
              <a:rPr lang="el-GR" sz="1600" dirty="0" smtClean="0"/>
              <a:t>WANG, X. F., &amp; CHEN, G. (2002). Synchronization in Small-World Dynamical Networks. </a:t>
            </a:r>
            <a:r>
              <a:rPr lang="el-GR" sz="1600" i="1" dirty="0" smtClean="0"/>
              <a:t>International Journal of Bifurcation and Chaos</a:t>
            </a:r>
            <a:r>
              <a:rPr lang="el-GR" sz="1600" dirty="0" smtClean="0"/>
              <a:t>, </a:t>
            </a:r>
            <a:r>
              <a:rPr lang="el-GR" sz="1600" i="1" dirty="0" smtClean="0"/>
              <a:t>12</a:t>
            </a:r>
            <a:r>
              <a:rPr lang="el-GR" sz="1600" dirty="0" smtClean="0"/>
              <a:t>(1), 187–192. http://doi.org/10.1142/S0218127402004292</a:t>
            </a:r>
          </a:p>
          <a:p>
            <a:r>
              <a:rPr lang="el-GR" sz="1600" dirty="0" smtClean="0"/>
              <a:t>Watts, D. J. J., &amp; Strogatz, S. H. H. (1998). Collective dynamics of “small-world” networks. </a:t>
            </a:r>
            <a:r>
              <a:rPr lang="el-GR" sz="1600" i="1" dirty="0" smtClean="0"/>
              <a:t>Nature</a:t>
            </a:r>
            <a:r>
              <a:rPr lang="el-GR" sz="1600" dirty="0" smtClean="0"/>
              <a:t>, </a:t>
            </a:r>
            <a:r>
              <a:rPr lang="el-GR" sz="1600" i="1" dirty="0" smtClean="0"/>
              <a:t>393</a:t>
            </a:r>
            <a:r>
              <a:rPr lang="el-GR" sz="1600" dirty="0" smtClean="0"/>
              <a:t>(6684), 440–442. http://doi.org/10.1038/30918</a:t>
            </a:r>
          </a:p>
          <a:p>
            <a:r>
              <a:rPr lang="el-GR" sz="1600" dirty="0" smtClean="0"/>
              <a:t>Zhou, T., Zhao, M., Chen, G., Yan, G., &amp; Wang, B.-H. (2007). Phase synchronization on scale-free networks with community structure. </a:t>
            </a:r>
            <a:r>
              <a:rPr lang="el-GR" sz="1600" i="1" dirty="0" smtClean="0"/>
              <a:t>Physics Letters A</a:t>
            </a:r>
            <a:r>
              <a:rPr lang="el-GR" sz="1600" dirty="0" smtClean="0"/>
              <a:t>, </a:t>
            </a:r>
            <a:r>
              <a:rPr lang="el-GR" sz="1600" i="1" dirty="0" smtClean="0"/>
              <a:t>368</a:t>
            </a:r>
            <a:r>
              <a:rPr lang="el-GR" sz="1600" dirty="0" smtClean="0"/>
              <a:t>(6), 431–434. http://doi.org/10.1016/j.physleta.2007.04.083</a:t>
            </a:r>
          </a:p>
          <a:p>
            <a:r>
              <a:rPr lang="en-US" sz="1600" dirty="0" smtClean="0"/>
              <a:t> Hanson F.E. (1982). </a:t>
            </a:r>
            <a:r>
              <a:rPr lang="en-US" sz="1600" i="1" dirty="0" smtClean="0"/>
              <a:t>Pacemaker control of rhythmic fireflies</a:t>
            </a:r>
            <a:r>
              <a:rPr lang="en-US" sz="1600" dirty="0" smtClean="0"/>
              <a:t> . In: Carpenter, D. (ed.) Cellular Pacemakers Vol.2 ,pp 81-100, New York</a:t>
            </a:r>
            <a:endParaRPr lang="el-GR" sz="1600" dirty="0" smtClean="0"/>
          </a:p>
          <a:p>
            <a:r>
              <a:rPr lang="en-US" sz="1600" dirty="0" smtClean="0"/>
              <a:t>Norbert Wiener (1958). </a:t>
            </a:r>
            <a:r>
              <a:rPr lang="en-US" sz="1600" i="1" dirty="0" smtClean="0"/>
              <a:t>Nonlinear Problems in Random Theory</a:t>
            </a:r>
            <a:r>
              <a:rPr lang="en-US" sz="1600" dirty="0" smtClean="0"/>
              <a:t>, pp. 142. ISBN 0-262-73012-X. Cambridge, Massachusetts, USA: The MIT Press</a:t>
            </a:r>
            <a:endParaRPr lang="el-GR" sz="1600" dirty="0" smtClean="0"/>
          </a:p>
          <a:p>
            <a:endParaRPr lang="el-G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18366"/>
          </a:xfrm>
        </p:spPr>
        <p:txBody>
          <a:bodyPr>
            <a:normAutofit fontScale="90000"/>
          </a:bodyPr>
          <a:lstStyle/>
          <a:p>
            <a:r>
              <a:rPr lang="en-US" b="1" dirty="0" smtClean="0"/>
              <a:t>Buck’s Experiments (1966-1990)</a:t>
            </a:r>
            <a:endParaRPr lang="el-GR" b="1" dirty="0"/>
          </a:p>
        </p:txBody>
      </p:sp>
      <p:sp>
        <p:nvSpPr>
          <p:cNvPr id="3" name="Content Placeholder 2"/>
          <p:cNvSpPr>
            <a:spLocks noGrp="1"/>
          </p:cNvSpPr>
          <p:nvPr>
            <p:ph idx="1"/>
          </p:nvPr>
        </p:nvSpPr>
        <p:spPr>
          <a:xfrm>
            <a:off x="457200" y="1285860"/>
            <a:ext cx="8229600" cy="5168948"/>
          </a:xfrm>
        </p:spPr>
        <p:txBody>
          <a:bodyPr>
            <a:normAutofit fontScale="77500" lnSpcReduction="20000"/>
          </a:bodyPr>
          <a:lstStyle/>
          <a:p>
            <a:r>
              <a:rPr lang="en-US" dirty="0" smtClean="0"/>
              <a:t>Laboratory Experiments on isolated insect </a:t>
            </a:r>
            <a:r>
              <a:rPr lang="en-US" dirty="0" err="1" smtClean="0"/>
              <a:t>P.Cribellata</a:t>
            </a:r>
            <a:r>
              <a:rPr lang="en-US" dirty="0" smtClean="0"/>
              <a:t>:</a:t>
            </a:r>
          </a:p>
          <a:p>
            <a:pPr>
              <a:buNone/>
            </a:pPr>
            <a:r>
              <a:rPr lang="en-US" dirty="0" smtClean="0"/>
              <a:t>	-free range flash cycle of 965 ms ± 90 ms </a:t>
            </a:r>
          </a:p>
          <a:p>
            <a:pPr>
              <a:buNone/>
            </a:pPr>
            <a:r>
              <a:rPr lang="en-US" dirty="0" smtClean="0"/>
              <a:t>	-40 ms random flashes injected at random intervals</a:t>
            </a:r>
          </a:p>
          <a:p>
            <a:pPr>
              <a:buNone/>
            </a:pPr>
            <a:r>
              <a:rPr lang="en-US" dirty="0" smtClean="0"/>
              <a:t>	-21 pulses at a time. </a:t>
            </a:r>
            <a:endParaRPr lang="el-GR" dirty="0" smtClean="0"/>
          </a:p>
          <a:p>
            <a:r>
              <a:rPr lang="en-US" dirty="0" smtClean="0"/>
              <a:t>Results:</a:t>
            </a:r>
          </a:p>
          <a:p>
            <a:pPr>
              <a:buNone/>
            </a:pPr>
            <a:r>
              <a:rPr lang="en-US" dirty="0" smtClean="0"/>
              <a:t>	-Signal </a:t>
            </a:r>
            <a:r>
              <a:rPr lang="en-US" dirty="0" smtClean="0">
                <a:sym typeface="Symbol"/>
              </a:rPr>
              <a:t> </a:t>
            </a:r>
            <a:r>
              <a:rPr lang="en-US" dirty="0" smtClean="0"/>
              <a:t>firefly’s spontaneous flash</a:t>
            </a:r>
            <a:r>
              <a:rPr lang="en-US" dirty="0" smtClean="0">
                <a:sym typeface="Symbol"/>
              </a:rPr>
              <a:t> No effect</a:t>
            </a:r>
            <a:endParaRPr lang="en-US" dirty="0" smtClean="0"/>
          </a:p>
          <a:p>
            <a:pPr>
              <a:buNone/>
            </a:pPr>
            <a:r>
              <a:rPr lang="en-US" dirty="0" smtClean="0"/>
              <a:t>	-Signal </a:t>
            </a:r>
            <a:r>
              <a:rPr lang="en-US" dirty="0" smtClean="0">
                <a:sym typeface="Symbol"/>
              </a:rPr>
              <a:t> </a:t>
            </a:r>
            <a:r>
              <a:rPr lang="en-US" dirty="0" smtClean="0"/>
              <a:t>(100ms, 800ms) after the flash</a:t>
            </a:r>
            <a:r>
              <a:rPr lang="en-US" dirty="0" smtClean="0">
                <a:sym typeface="Symbol"/>
              </a:rPr>
              <a:t></a:t>
            </a:r>
            <a:r>
              <a:rPr lang="en-US" dirty="0" smtClean="0"/>
              <a:t> Delay; Next flash after </a:t>
            </a:r>
            <a:r>
              <a:rPr lang="en-US" dirty="0" err="1" smtClean="0"/>
              <a:t>aprx</a:t>
            </a:r>
            <a:r>
              <a:rPr lang="en-US" dirty="0" smtClean="0"/>
              <a:t>. 1sec</a:t>
            </a:r>
          </a:p>
          <a:p>
            <a:pPr>
              <a:buNone/>
            </a:pPr>
            <a:r>
              <a:rPr lang="en-US" dirty="0" smtClean="0"/>
              <a:t>	- Signal </a:t>
            </a:r>
            <a:r>
              <a:rPr lang="en-US" dirty="0" smtClean="0">
                <a:sym typeface="Symbol"/>
              </a:rPr>
              <a:t> </a:t>
            </a:r>
            <a:r>
              <a:rPr lang="en-US" dirty="0" smtClean="0"/>
              <a:t>800ms+ after the flash and before  next flash </a:t>
            </a:r>
            <a:r>
              <a:rPr lang="en-US" dirty="0" smtClean="0">
                <a:sym typeface="Symbol"/>
              </a:rPr>
              <a:t> Acceleration ;</a:t>
            </a:r>
            <a:r>
              <a:rPr lang="en-US" dirty="0" smtClean="0"/>
              <a:t> Next flash up to 200ms early!</a:t>
            </a:r>
          </a:p>
          <a:p>
            <a:pPr>
              <a:buNone/>
            </a:pPr>
            <a:r>
              <a:rPr lang="en-US" dirty="0" smtClean="0"/>
              <a:t>	*In all cases the flashes were ,after signal’s effect, about 1 second  apart </a:t>
            </a:r>
            <a:r>
              <a:rPr lang="en-US" dirty="0" smtClean="0">
                <a:sym typeface="Symbol"/>
              </a:rPr>
              <a:t></a:t>
            </a:r>
          </a:p>
          <a:p>
            <a:pPr>
              <a:buNone/>
            </a:pPr>
            <a:r>
              <a:rPr lang="en-US" dirty="0" smtClean="0"/>
              <a:t>frequencies remained stable, phases changed.</a:t>
            </a:r>
            <a:endParaRPr lang="el-GR" dirty="0" smtClean="0"/>
          </a:p>
          <a:p>
            <a:pPr>
              <a:buNone/>
            </a:pPr>
            <a:endParaRPr lang="el-G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095046"/>
          </a:xfrm>
        </p:spPr>
        <p:txBody>
          <a:bodyPr/>
          <a:lstStyle/>
          <a:p>
            <a:r>
              <a:rPr lang="en-US" b="1" dirty="0" smtClean="0"/>
              <a:t>Types of Synchronization</a:t>
            </a:r>
            <a:endParaRPr lang="el-GR" b="1" dirty="0"/>
          </a:p>
        </p:txBody>
      </p:sp>
      <p:sp>
        <p:nvSpPr>
          <p:cNvPr id="3" name="Content Placeholder 2"/>
          <p:cNvSpPr>
            <a:spLocks noGrp="1"/>
          </p:cNvSpPr>
          <p:nvPr>
            <p:ph idx="1"/>
          </p:nvPr>
        </p:nvSpPr>
        <p:spPr>
          <a:xfrm>
            <a:off x="457200" y="1142984"/>
            <a:ext cx="8229600" cy="5311824"/>
          </a:xfrm>
        </p:spPr>
        <p:txBody>
          <a:bodyPr>
            <a:normAutofit/>
          </a:bodyPr>
          <a:lstStyle/>
          <a:p>
            <a:r>
              <a:rPr lang="en-US" sz="2800" dirty="0" smtClean="0"/>
              <a:t>3 Levels of Synchronization:</a:t>
            </a:r>
          </a:p>
          <a:p>
            <a:pPr>
              <a:buNone/>
            </a:pPr>
            <a:r>
              <a:rPr lang="en-US" sz="2800" dirty="0" smtClean="0"/>
              <a:t>	-Frequency Locking; constant freq difference</a:t>
            </a:r>
          </a:p>
          <a:p>
            <a:pPr>
              <a:buNone/>
            </a:pPr>
            <a:r>
              <a:rPr lang="en-US" sz="2800" dirty="0" smtClean="0"/>
              <a:t>	-Phase Locking ;constant phase difference</a:t>
            </a:r>
          </a:p>
          <a:p>
            <a:pPr>
              <a:buNone/>
            </a:pPr>
            <a:r>
              <a:rPr lang="en-US" sz="2800" dirty="0" smtClean="0"/>
              <a:t>	-Synchronization; fire in unison</a:t>
            </a:r>
          </a:p>
          <a:p>
            <a:pPr>
              <a:buNone/>
            </a:pPr>
            <a:endParaRPr lang="en-US" sz="2800" dirty="0" smtClean="0"/>
          </a:p>
          <a:p>
            <a:r>
              <a:rPr lang="en-US" sz="2800" dirty="0" smtClean="0"/>
              <a:t>3 Types of Synchronization:</a:t>
            </a:r>
          </a:p>
          <a:p>
            <a:pPr>
              <a:buNone/>
            </a:pPr>
            <a:r>
              <a:rPr lang="en-US" sz="2800" dirty="0" smtClean="0"/>
              <a:t>	-Phase Advance Synchrony</a:t>
            </a:r>
          </a:p>
          <a:p>
            <a:pPr>
              <a:buNone/>
            </a:pPr>
            <a:r>
              <a:rPr lang="en-US" sz="2800" dirty="0" smtClean="0"/>
              <a:t>	-Phase Delay Synchrony</a:t>
            </a:r>
          </a:p>
          <a:p>
            <a:pPr>
              <a:buNone/>
            </a:pPr>
            <a:r>
              <a:rPr lang="en-US" sz="2800" dirty="0" smtClean="0"/>
              <a:t>	-Perfect Synchrony; zero phase lag</a:t>
            </a:r>
            <a:endParaRPr lang="el-GR"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67494"/>
            <a:ext cx="9001156" cy="875490"/>
          </a:xfrm>
        </p:spPr>
        <p:txBody>
          <a:bodyPr>
            <a:normAutofit/>
          </a:bodyPr>
          <a:lstStyle/>
          <a:p>
            <a:r>
              <a:rPr lang="en-US" b="1" dirty="0" smtClean="0"/>
              <a:t>Coupled-Oscillators’</a:t>
            </a:r>
            <a:endParaRPr lang="el-GR" b="1" dirty="0"/>
          </a:p>
        </p:txBody>
      </p:sp>
      <p:sp>
        <p:nvSpPr>
          <p:cNvPr id="3" name="Content Placeholder 2"/>
          <p:cNvSpPr>
            <a:spLocks noGrp="1"/>
          </p:cNvSpPr>
          <p:nvPr>
            <p:ph idx="1"/>
          </p:nvPr>
        </p:nvSpPr>
        <p:spPr>
          <a:xfrm>
            <a:off x="457200" y="1071546"/>
            <a:ext cx="8229600" cy="5383262"/>
          </a:xfrm>
        </p:spPr>
        <p:txBody>
          <a:bodyPr>
            <a:normAutofit fontScale="62500" lnSpcReduction="20000"/>
          </a:bodyPr>
          <a:lstStyle/>
          <a:p>
            <a:r>
              <a:rPr lang="en-US" sz="3400" dirty="0" smtClean="0"/>
              <a:t>The key concept behind the phenomenon of spontaneous adaption in the same frequency of a huge number of oscillators that form a system</a:t>
            </a:r>
          </a:p>
          <a:p>
            <a:r>
              <a:rPr lang="en-US" sz="3400" dirty="0" smtClean="0"/>
              <a:t>Unaffected by the different individual natural frequencies</a:t>
            </a:r>
          </a:p>
          <a:p>
            <a:r>
              <a:rPr lang="en-US" sz="3400" b="1" dirty="0" smtClean="0"/>
              <a:t>Examples in nature: </a:t>
            </a:r>
            <a:r>
              <a:rPr lang="en-US" sz="3400" dirty="0" smtClean="0"/>
              <a:t>bird flying patterns, menstrual periods, heart’s pacemaker cells, crickets that chirp in unison, and microwave oscillators, finger tapping , fireflies flashing </a:t>
            </a:r>
            <a:endParaRPr lang="el-GR" sz="3400" dirty="0" smtClean="0"/>
          </a:p>
          <a:p>
            <a:r>
              <a:rPr lang="en-US" sz="3400" b="1" dirty="0" smtClean="0"/>
              <a:t>Wiener  (1958) : </a:t>
            </a:r>
            <a:r>
              <a:rPr lang="en-US" sz="3400" dirty="0" smtClean="0"/>
              <a:t>He tried to derive a mathematical formula from the phenomenon using Fourier integrals to approach it.</a:t>
            </a:r>
            <a:endParaRPr lang="el-GR" sz="3400" dirty="0" smtClean="0"/>
          </a:p>
          <a:p>
            <a:r>
              <a:rPr lang="en-US" sz="3400" b="1" dirty="0" err="1" smtClean="0"/>
              <a:t>Winfree</a:t>
            </a:r>
            <a:r>
              <a:rPr lang="en-US" sz="3400" b="1" dirty="0" smtClean="0"/>
              <a:t> (1967): </a:t>
            </a:r>
            <a:r>
              <a:rPr lang="en-US" sz="3400" dirty="0" smtClean="0"/>
              <a:t>Made simplifications ;weak coupling and nearly identical oscillators</a:t>
            </a:r>
          </a:p>
          <a:p>
            <a:pPr>
              <a:buNone/>
            </a:pPr>
            <a:r>
              <a:rPr lang="en-US" sz="3400" dirty="0" smtClean="0"/>
              <a:t>	Stimulations in a firefly machine;</a:t>
            </a:r>
          </a:p>
          <a:p>
            <a:pPr>
              <a:buNone/>
            </a:pPr>
            <a:r>
              <a:rPr lang="en-US" sz="3400" dirty="0" smtClean="0"/>
              <a:t>	- 71 electrically-coupled neon oscillators</a:t>
            </a:r>
          </a:p>
          <a:p>
            <a:pPr>
              <a:buNone/>
            </a:pPr>
            <a:r>
              <a:rPr lang="en-US" sz="3400" dirty="0" smtClean="0"/>
              <a:t>	 - narrow distribution of natural frequencies </a:t>
            </a:r>
          </a:p>
          <a:p>
            <a:pPr>
              <a:buNone/>
            </a:pPr>
            <a:r>
              <a:rPr lang="en-US" sz="3400" dirty="0" smtClean="0"/>
              <a:t>	*When oscillators were coupled equally to one another through a common resistor, synchronization never occurred.</a:t>
            </a:r>
            <a:endParaRPr lang="el-GR" sz="3400" dirty="0" smtClean="0"/>
          </a:p>
          <a:p>
            <a:endParaRPr lang="el-G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73274"/>
          </a:xfrm>
        </p:spPr>
        <p:txBody>
          <a:bodyPr/>
          <a:lstStyle/>
          <a:p>
            <a:r>
              <a:rPr lang="en-US" dirty="0" err="1" smtClean="0"/>
              <a:t>Kuramoto</a:t>
            </a:r>
            <a:r>
              <a:rPr lang="en-US" dirty="0" smtClean="0"/>
              <a:t>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340768"/>
                <a:ext cx="8229600" cy="5114040"/>
              </a:xfrm>
            </p:spPr>
            <p:txBody>
              <a:bodyPr>
                <a:normAutofit/>
              </a:bodyPr>
              <a:lstStyle/>
              <a:p>
                <a:r>
                  <a:rPr lang="en-US" sz="2600" dirty="0" smtClean="0"/>
                  <a:t>In 1975 </a:t>
                </a:r>
                <a:r>
                  <a:rPr lang="en-US" sz="2600" dirty="0" err="1" smtClean="0"/>
                  <a:t>Kuramoto</a:t>
                </a:r>
                <a:r>
                  <a:rPr lang="en-US" sz="2600" dirty="0" smtClean="0"/>
                  <a:t> developed his model of equally weighted all-to-all coupled oscillators</a:t>
                </a:r>
              </a:p>
              <a:p>
                <a:endParaRPr lang="en-US" sz="2600" dirty="0" smtClean="0"/>
              </a:p>
              <a:p>
                <a:r>
                  <a:rPr lang="en-US" sz="2600" dirty="0" smtClean="0"/>
                  <a:t>He found the governing equations to be:</a:t>
                </a:r>
              </a:p>
              <a:p>
                <a:pPr marL="64008" indent="0">
                  <a:buNone/>
                </a:pPr>
                <a:r>
                  <a:rPr lang="en-US" sz="2600" dirty="0" smtClean="0"/>
                  <a:t>	</a:t>
                </a:r>
                <a14:m>
                  <m:oMath xmlns:m="http://schemas.openxmlformats.org/officeDocument/2006/math">
                    <m:sSub>
                      <m:sSubPr>
                        <m:ctrlPr>
                          <a:rPr lang="en-US" sz="2600" i="1"/>
                        </m:ctrlPr>
                      </m:sSubPr>
                      <m:e>
                        <m:acc>
                          <m:accPr>
                            <m:chr m:val="̇"/>
                            <m:ctrlPr>
                              <a:rPr lang="en-US" sz="2600" i="1"/>
                            </m:ctrlPr>
                          </m:accPr>
                          <m:e>
                            <m:r>
                              <a:rPr lang="el-GR" sz="2600" i="1"/>
                              <m:t>𝜃</m:t>
                            </m:r>
                          </m:e>
                        </m:acc>
                      </m:e>
                      <m:sub>
                        <m:r>
                          <a:rPr lang="el-GR" sz="2600" i="1"/>
                          <m:t>𝑖</m:t>
                        </m:r>
                      </m:sub>
                    </m:sSub>
                    <m:r>
                      <a:rPr lang="en-US" sz="2600" i="1"/>
                      <m:t>=</m:t>
                    </m:r>
                    <m:sSub>
                      <m:sSubPr>
                        <m:ctrlPr>
                          <a:rPr lang="en-US" sz="2600" i="1"/>
                        </m:ctrlPr>
                      </m:sSubPr>
                      <m:e>
                        <m:r>
                          <a:rPr lang="el-GR" sz="2600" i="1"/>
                          <m:t>𝜔</m:t>
                        </m:r>
                      </m:e>
                      <m:sub>
                        <m:r>
                          <a:rPr lang="el-GR" sz="2600" i="1"/>
                          <m:t>𝑖</m:t>
                        </m:r>
                      </m:sub>
                    </m:sSub>
                    <m:r>
                      <a:rPr lang="en-US" sz="2600" i="1"/>
                      <m:t>+</m:t>
                    </m:r>
                    <m:nary>
                      <m:naryPr>
                        <m:chr m:val="∑"/>
                        <m:limLoc m:val="undOvr"/>
                        <m:ctrlPr>
                          <a:rPr lang="en-US" sz="2600" i="1"/>
                        </m:ctrlPr>
                      </m:naryPr>
                      <m:sub>
                        <m:r>
                          <a:rPr lang="el-GR" sz="2600" i="1"/>
                          <m:t>𝑖</m:t>
                        </m:r>
                        <m:r>
                          <a:rPr lang="en-US" sz="2600" i="1"/>
                          <m:t>=1</m:t>
                        </m:r>
                      </m:sub>
                      <m:sup>
                        <m:r>
                          <a:rPr lang="el-GR" sz="2600" i="1"/>
                          <m:t>𝑁</m:t>
                        </m:r>
                      </m:sup>
                      <m:e>
                        <m:sSub>
                          <m:sSubPr>
                            <m:ctrlPr>
                              <a:rPr lang="en-US" sz="2600" i="1"/>
                            </m:ctrlPr>
                          </m:sSubPr>
                          <m:e>
                            <m:r>
                              <a:rPr lang="el-GR" sz="2600" i="1"/>
                              <m:t>𝛤</m:t>
                            </m:r>
                          </m:e>
                          <m:sub>
                            <m:r>
                              <a:rPr lang="el-GR" sz="2600" i="1"/>
                              <m:t>𝑖𝑗</m:t>
                            </m:r>
                          </m:sub>
                        </m:sSub>
                        <m:r>
                          <a:rPr lang="en-US" sz="2600" i="1"/>
                          <m:t>(</m:t>
                        </m:r>
                        <m:sSub>
                          <m:sSubPr>
                            <m:ctrlPr>
                              <a:rPr lang="en-US" sz="2600" i="1"/>
                            </m:ctrlPr>
                          </m:sSubPr>
                          <m:e>
                            <m:r>
                              <a:rPr lang="el-GR" sz="2600" i="1"/>
                              <m:t>𝜃</m:t>
                            </m:r>
                          </m:e>
                          <m:sub>
                            <m:r>
                              <a:rPr lang="el-GR" sz="2600" i="1"/>
                              <m:t>𝑗</m:t>
                            </m:r>
                          </m:sub>
                        </m:sSub>
                        <m:r>
                          <a:rPr lang="en-US" sz="2600" i="1"/>
                          <m:t>−</m:t>
                        </m:r>
                        <m:sSub>
                          <m:sSubPr>
                            <m:ctrlPr>
                              <a:rPr lang="en-US" sz="2600" i="1"/>
                            </m:ctrlPr>
                          </m:sSubPr>
                          <m:e>
                            <m:r>
                              <a:rPr lang="el-GR" sz="2600" i="1"/>
                              <m:t>𝜃</m:t>
                            </m:r>
                          </m:e>
                          <m:sub>
                            <m:r>
                              <a:rPr lang="el-GR" sz="2600" i="1"/>
                              <m:t>𝑖</m:t>
                            </m:r>
                          </m:sub>
                        </m:sSub>
                        <m:r>
                          <a:rPr lang="en-US" sz="2600" i="1"/>
                          <m:t>)</m:t>
                        </m:r>
                      </m:e>
                    </m:nary>
                  </m:oMath>
                </a14:m>
                <a:r>
                  <a:rPr lang="en-US" sz="2600" dirty="0"/>
                  <a:t>, </a:t>
                </a:r>
                <a:r>
                  <a:rPr lang="en-US" sz="2600" dirty="0" err="1"/>
                  <a:t>i</a:t>
                </a:r>
                <a:r>
                  <a:rPr lang="en-US" sz="2600" dirty="0"/>
                  <a:t>=1,2,…,N where</a:t>
                </a:r>
                <a:r>
                  <a:rPr lang="en-US" sz="2600" dirty="0" smtClean="0"/>
                  <a:t>,</a:t>
                </a:r>
              </a:p>
              <a:p>
                <a:pPr marL="64008" indent="0">
                  <a:buNone/>
                </a:pPr>
                <a:endParaRPr lang="en-US" sz="2600" dirty="0"/>
              </a:p>
              <a:p>
                <a:pPr lvl="0"/>
                <a14:m>
                  <m:oMath xmlns:m="http://schemas.openxmlformats.org/officeDocument/2006/math">
                    <m:sSub>
                      <m:sSubPr>
                        <m:ctrlPr>
                          <a:rPr lang="en-US" sz="2600" i="1"/>
                        </m:ctrlPr>
                      </m:sSubPr>
                      <m:e>
                        <m:r>
                          <a:rPr lang="el-GR" sz="2600" i="1"/>
                          <m:t>𝜔</m:t>
                        </m:r>
                      </m:e>
                      <m:sub>
                        <m:r>
                          <a:rPr lang="el-GR" sz="2600" i="1"/>
                          <m:t>𝑖</m:t>
                        </m:r>
                      </m:sub>
                    </m:sSub>
                  </m:oMath>
                </a14:m>
                <a:r>
                  <a:rPr lang="en-US" sz="2600" dirty="0"/>
                  <a:t> is the natural frequency of </a:t>
                </a:r>
                <a:r>
                  <a:rPr lang="en-US" sz="2600" dirty="0" err="1"/>
                  <a:t>i-th</a:t>
                </a:r>
                <a:r>
                  <a:rPr lang="en-US" sz="2600" dirty="0"/>
                  <a:t> oscillator,</a:t>
                </a:r>
              </a:p>
              <a:p>
                <a:pPr lvl="0"/>
                <a14:m>
                  <m:oMath xmlns:m="http://schemas.openxmlformats.org/officeDocument/2006/math">
                    <m:sSub>
                      <m:sSubPr>
                        <m:ctrlPr>
                          <a:rPr lang="en-US" sz="2600" i="1"/>
                        </m:ctrlPr>
                      </m:sSubPr>
                      <m:e>
                        <m:r>
                          <a:rPr lang="el-GR" sz="2600" i="1"/>
                          <m:t>𝜃</m:t>
                        </m:r>
                      </m:e>
                      <m:sub>
                        <m:r>
                          <a:rPr lang="el-GR" sz="2600" i="1"/>
                          <m:t>𝑖</m:t>
                        </m:r>
                        <m:r>
                          <a:rPr lang="en-US" sz="2600" b="0" i="1" smtClean="0">
                            <a:latin typeface="Cambria Math"/>
                          </a:rPr>
                          <m:t> </m:t>
                        </m:r>
                      </m:sub>
                    </m:sSub>
                  </m:oMath>
                </a14:m>
                <a:r>
                  <a:rPr lang="en-US" sz="2600" dirty="0"/>
                  <a:t>is its phase </a:t>
                </a:r>
              </a:p>
              <a:p>
                <a:pPr lvl="0"/>
                <a14:m>
                  <m:oMath xmlns:m="http://schemas.openxmlformats.org/officeDocument/2006/math">
                    <m:sSub>
                      <m:sSubPr>
                        <m:ctrlPr>
                          <a:rPr lang="en-US" sz="2600" i="1"/>
                        </m:ctrlPr>
                      </m:sSubPr>
                      <m:e>
                        <m:r>
                          <a:rPr lang="el-GR" sz="2600" i="1"/>
                          <m:t>𝛤</m:t>
                        </m:r>
                      </m:e>
                      <m:sub>
                        <m:r>
                          <a:rPr lang="el-GR" sz="2600" i="1"/>
                          <m:t>𝑖𝑗</m:t>
                        </m:r>
                        <m:r>
                          <a:rPr lang="el-GR" sz="2600" i="1"/>
                          <m:t> </m:t>
                        </m:r>
                      </m:sub>
                    </m:sSub>
                  </m:oMath>
                </a14:m>
                <a:r>
                  <a:rPr lang="en-US" sz="2600" dirty="0"/>
                  <a:t> is the interaction function of oscillators </a:t>
                </a:r>
                <a:endParaRPr lang="en-US" sz="2600" dirty="0" smtClean="0"/>
              </a:p>
              <a:p>
                <a:pPr marL="64008" lvl="0" indent="0">
                  <a:buNone/>
                </a:pPr>
                <a:r>
                  <a:rPr lang="en-US" sz="2600" dirty="0"/>
                  <a:t> </a:t>
                </a:r>
                <a:r>
                  <a:rPr lang="en-US" sz="2600" dirty="0" smtClean="0"/>
                  <a:t>         </a:t>
                </a:r>
                <a:r>
                  <a:rPr lang="en-US" sz="2600" dirty="0" err="1" smtClean="0"/>
                  <a:t>i</a:t>
                </a:r>
                <a:r>
                  <a:rPr lang="en-US" sz="2600" dirty="0" smtClean="0"/>
                  <a:t> </a:t>
                </a:r>
                <a:r>
                  <a:rPr lang="en-US" sz="2600" dirty="0"/>
                  <a:t>and j</a:t>
                </a:r>
              </a:p>
              <a:p>
                <a:pPr marL="64008" indent="0">
                  <a:buNone/>
                </a:pPr>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40768"/>
                <a:ext cx="8229600" cy="5114040"/>
              </a:xfrm>
              <a:blipFill rotWithShape="1">
                <a:blip r:embed="rId2"/>
                <a:stretch>
                  <a:fillRect t="-1073"/>
                </a:stretch>
              </a:blipFill>
            </p:spPr>
            <p:txBody>
              <a:bodyPr/>
              <a:lstStyle/>
              <a:p>
                <a:r>
                  <a:rPr lang="en-US">
                    <a:noFill/>
                  </a:rPr>
                  <a:t> </a:t>
                </a:r>
              </a:p>
            </p:txBody>
          </p:sp>
        </mc:Fallback>
      </mc:AlternateContent>
    </p:spTree>
    <p:extLst>
      <p:ext uri="{BB962C8B-B14F-4D97-AF65-F5344CB8AC3E}">
        <p14:creationId xmlns:p14="http://schemas.microsoft.com/office/powerpoint/2010/main" val="4125351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antoniou">
      <a:dk1>
        <a:srgbClr val="000000"/>
      </a:dk1>
      <a:lt1>
        <a:srgbClr val="000000"/>
      </a:lt1>
      <a:dk2>
        <a:srgbClr val="A4A3A8"/>
      </a:dk2>
      <a:lt2>
        <a:srgbClr val="C9C2D1"/>
      </a:lt2>
      <a:accent1>
        <a:srgbClr val="2F7185"/>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1728</TotalTime>
  <Words>2823</Words>
  <Application>Microsoft Office PowerPoint</Application>
  <PresentationFormat>On-screen Show (4:3)</PresentationFormat>
  <Paragraphs>446</Paragraphs>
  <Slides>54</Slides>
  <Notes>11</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Verve</vt:lpstr>
      <vt:lpstr>Equation</vt:lpstr>
      <vt:lpstr>Synchronization of Fireflies  </vt:lpstr>
      <vt:lpstr>Contents</vt:lpstr>
      <vt:lpstr>Fireflies’ Synchronization</vt:lpstr>
      <vt:lpstr>Fireflies’ Synchronization</vt:lpstr>
      <vt:lpstr>Buck’s Experiments (1966-1990)</vt:lpstr>
      <vt:lpstr>Buck’s Experiments (1966-1990)</vt:lpstr>
      <vt:lpstr>Types of Synchronization</vt:lpstr>
      <vt:lpstr>Coupled-Oscillators’</vt:lpstr>
      <vt:lpstr>Kuramoto model</vt:lpstr>
      <vt:lpstr>Kuramoto model</vt:lpstr>
      <vt:lpstr>Kuramoto model</vt:lpstr>
      <vt:lpstr>Kuramoto model</vt:lpstr>
      <vt:lpstr>Kuramoto model</vt:lpstr>
      <vt:lpstr>Kuramoto model</vt:lpstr>
      <vt:lpstr>Kuramoto Model</vt:lpstr>
      <vt:lpstr>Peskin Model (1975)</vt:lpstr>
      <vt:lpstr>Mirollo and Strogatz Proof</vt:lpstr>
      <vt:lpstr>Mirollo and Strogatz Model</vt:lpstr>
      <vt:lpstr>Mirollo and Strogatz Model</vt:lpstr>
      <vt:lpstr>Mirollo and Strogatz Model</vt:lpstr>
      <vt:lpstr>Mirollo and Strogatz Model</vt:lpstr>
      <vt:lpstr>Example: A Simplified Model-Applied in Ad Hoc Networks</vt:lpstr>
      <vt:lpstr>Mirollo and Strogatz Model</vt:lpstr>
      <vt:lpstr>Ermentrout Model (1991)</vt:lpstr>
      <vt:lpstr>Ermentrout Model (1991)</vt:lpstr>
      <vt:lpstr>Ermentrout Model (1991)</vt:lpstr>
      <vt:lpstr>Ermentrout Model (1991)</vt:lpstr>
      <vt:lpstr>Ermentrout Model (1991)</vt:lpstr>
      <vt:lpstr>Ermentrout Model (1991)</vt:lpstr>
      <vt:lpstr>Ermentrout Model (1991)</vt:lpstr>
      <vt:lpstr>A simplified model</vt:lpstr>
      <vt:lpstr>Ermentrout Model (1991)</vt:lpstr>
      <vt:lpstr>Small-world Synchronization</vt:lpstr>
      <vt:lpstr>Small-world Synchronization</vt:lpstr>
      <vt:lpstr>Small world synchronization</vt:lpstr>
      <vt:lpstr>Small world synchronization</vt:lpstr>
      <vt:lpstr>Small world synchronization</vt:lpstr>
      <vt:lpstr>Small world synchronization</vt:lpstr>
      <vt:lpstr>Small world synchronization</vt:lpstr>
      <vt:lpstr>Small world synchronization</vt:lpstr>
      <vt:lpstr>Small world synchronization</vt:lpstr>
      <vt:lpstr>Small world synchronization</vt:lpstr>
      <vt:lpstr>Small world synchronization</vt:lpstr>
      <vt:lpstr>Small world synchronization</vt:lpstr>
      <vt:lpstr>Visualisation</vt:lpstr>
      <vt:lpstr>Visualisation</vt:lpstr>
      <vt:lpstr>1st model</vt:lpstr>
      <vt:lpstr>1st model</vt:lpstr>
      <vt:lpstr>2nd model</vt:lpstr>
      <vt:lpstr>3rd model</vt:lpstr>
      <vt:lpstr>4rth model</vt:lpstr>
      <vt:lpstr>Comparison</vt:lpstr>
      <vt:lpstr>Bibliography</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Synchronization of Fireflies</dc:title>
  <dc:creator>Koft</dc:creator>
  <cp:lastModifiedBy>xx</cp:lastModifiedBy>
  <cp:revision>124</cp:revision>
  <dcterms:created xsi:type="dcterms:W3CDTF">2018-02-16T13:39:11Z</dcterms:created>
  <dcterms:modified xsi:type="dcterms:W3CDTF">2018-02-20T12:36:31Z</dcterms:modified>
</cp:coreProperties>
</file>