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1" r:id="rId22"/>
    <p:sldId id="272" r:id="rId23"/>
    <p:sldId id="281" r:id="rId24"/>
    <p:sldId id="280" r:id="rId25"/>
    <p:sldId id="279" r:id="rId26"/>
    <p:sldId id="278" r:id="rId27"/>
    <p:sldId id="296" r:id="rId28"/>
    <p:sldId id="297" r:id="rId29"/>
    <p:sldId id="298" r:id="rId30"/>
    <p:sldId id="299" r:id="rId31"/>
    <p:sldId id="282" r:id="rId32"/>
    <p:sldId id="283" r:id="rId33"/>
    <p:sldId id="288" r:id="rId34"/>
    <p:sldId id="284" r:id="rId35"/>
    <p:sldId id="289" r:id="rId36"/>
    <p:sldId id="290" r:id="rId37"/>
    <p:sldId id="291" r:id="rId38"/>
    <p:sldId id="292" r:id="rId39"/>
    <p:sldId id="294" r:id="rId40"/>
    <p:sldId id="293" r:id="rId41"/>
    <p:sldId id="285" r:id="rId42"/>
    <p:sldId id="295" r:id="rId43"/>
    <p:sldId id="286" r:id="rId44"/>
    <p:sldId id="28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2.png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A note to Quantum Neural Networks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Balas</a:t>
            </a:r>
            <a:r>
              <a:rPr lang="en-US" dirty="0" smtClean="0"/>
              <a:t> </a:t>
            </a:r>
            <a:r>
              <a:rPr lang="en-US" dirty="0" err="1" smtClean="0"/>
              <a:t>Georgios</a:t>
            </a:r>
            <a:endParaRPr lang="en-US" dirty="0" smtClean="0"/>
          </a:p>
          <a:p>
            <a:r>
              <a:rPr lang="en-US" dirty="0" err="1" smtClean="0"/>
              <a:t>Kofterou</a:t>
            </a:r>
            <a:r>
              <a:rPr lang="en-US" dirty="0" smtClean="0"/>
              <a:t> Maria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Quantum </a:t>
            </a:r>
            <a:r>
              <a:rPr lang="en-US" dirty="0" err="1" smtClean="0"/>
              <a:t>Perceptrons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Altaisky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smtClean="0"/>
              <a:t>Inspired by </a:t>
            </a:r>
            <a:r>
              <a:rPr lang="en-US" sz="2400" dirty="0" err="1" smtClean="0"/>
              <a:t>McCulloh</a:t>
            </a:r>
            <a:r>
              <a:rPr lang="en-US" sz="2400" dirty="0" smtClean="0"/>
              <a:t>-Pitts neurons, created </a:t>
            </a:r>
            <a:r>
              <a:rPr lang="en-US" sz="2400" dirty="0" err="1" smtClean="0"/>
              <a:t>qurons</a:t>
            </a:r>
            <a:endParaRPr lang="en-US" sz="2400" dirty="0" smtClean="0"/>
          </a:p>
          <a:p>
            <a:r>
              <a:rPr lang="en-US" sz="2400" dirty="0" smtClean="0"/>
              <a:t>The quantum</a:t>
            </a:r>
            <a:r>
              <a:rPr lang="en-US" sz="2400" b="1" dirty="0" smtClean="0"/>
              <a:t> input-to-output function:</a:t>
            </a:r>
          </a:p>
          <a:p>
            <a:pPr>
              <a:buNone/>
            </a:pPr>
            <a:r>
              <a:rPr lang="en-US" sz="2400" b="1" dirty="0" smtClean="0"/>
              <a:t>		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*F not defined, non-linear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Quantum equivalent to </a:t>
            </a:r>
            <a:r>
              <a:rPr lang="en-US" sz="2400" b="1" dirty="0" smtClean="0"/>
              <a:t>learning rule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>
                <a:solidFill>
                  <a:srgbClr val="C00000"/>
                </a:solidFill>
              </a:rPr>
              <a:t>learning rule non unitary=&gt; phase </a:t>
            </a:r>
            <a:r>
              <a:rPr lang="en-US" sz="2000" dirty="0" err="1" smtClean="0">
                <a:solidFill>
                  <a:srgbClr val="C00000"/>
                </a:solidFill>
              </a:rPr>
              <a:t>rotation,light</a:t>
            </a:r>
            <a:r>
              <a:rPr lang="en-US" sz="2000" dirty="0" smtClean="0">
                <a:solidFill>
                  <a:srgbClr val="C00000"/>
                </a:solidFill>
              </a:rPr>
              <a:t> attenuation =&gt;System’s total probabilities not preserved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Quantum equivalent to MSE </a:t>
            </a:r>
            <a:r>
              <a:rPr lang="en-US" sz="2400" b="1" dirty="0" smtClean="0"/>
              <a:t>Objective Function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l-GR" sz="24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57400" y="2590800"/>
          <a:ext cx="3182471" cy="901700"/>
        </p:xfrm>
        <a:graphic>
          <a:graphicData uri="http://schemas.openxmlformats.org/presentationml/2006/ole">
            <p:oleObj spid="_x0000_s4098" name="Equation" r:id="rId3" imgW="1523880" imgH="43164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4343400"/>
          <a:ext cx="6453188" cy="584192"/>
        </p:xfrm>
        <a:graphic>
          <a:graphicData uri="http://schemas.openxmlformats.org/presentationml/2006/ole">
            <p:oleObj spid="_x0000_s4099" name="Equation" r:id="rId4" imgW="2666880" imgH="24120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90800" y="6057900"/>
          <a:ext cx="3657600" cy="800100"/>
        </p:xfrm>
        <a:graphic>
          <a:graphicData uri="http://schemas.openxmlformats.org/presentationml/2006/ole">
            <p:oleObj spid="_x0000_s4100" name="Equation" r:id="rId5" imgW="2031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dirty="0" smtClean="0"/>
              <a:t>Autonomous Quantum </a:t>
            </a:r>
            <a:r>
              <a:rPr lang="en-US" dirty="0" err="1" smtClean="0"/>
              <a:t>Perceptron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Autonomous : QNN consists of 1 </a:t>
            </a:r>
            <a:r>
              <a:rPr lang="en-US" dirty="0" err="1" smtClean="0"/>
              <a:t>quron</a:t>
            </a:r>
            <a:r>
              <a:rPr lang="en-US" dirty="0" smtClean="0"/>
              <a:t> only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quron</a:t>
            </a:r>
            <a:r>
              <a:rPr lang="en-US" dirty="0" smtClean="0"/>
              <a:t> with n </a:t>
            </a:r>
            <a:r>
              <a:rPr lang="en-US" dirty="0" err="1" smtClean="0"/>
              <a:t>qubit</a:t>
            </a:r>
            <a:r>
              <a:rPr lang="en-US" dirty="0" smtClean="0"/>
              <a:t> </a:t>
            </a:r>
            <a:r>
              <a:rPr lang="en-US" dirty="0" smtClean="0"/>
              <a:t>inputs |x</a:t>
            </a:r>
            <a:r>
              <a:rPr lang="en-US" baseline="-25000" dirty="0" smtClean="0"/>
              <a:t>i</a:t>
            </a:r>
            <a:r>
              <a:rPr lang="en-US" dirty="0" smtClean="0"/>
              <a:t>&gt; :binary encoding of a pattern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weight operators applied, one to each input </a:t>
            </a:r>
            <a:r>
              <a:rPr lang="en-US" dirty="0" err="1" smtClean="0"/>
              <a:t>qubit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unique activation operators 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net</a:t>
            </a:r>
            <a:r>
              <a:rPr lang="en-US" dirty="0" smtClean="0"/>
              <a:t>&gt; the output state of the system.</a:t>
            </a:r>
            <a:endParaRPr lang="el-GR" dirty="0" smtClean="0"/>
          </a:p>
          <a:p>
            <a:endParaRPr lang="el-G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65532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Autonomous Quantum </a:t>
            </a:r>
            <a:r>
              <a:rPr lang="en-US" dirty="0" err="1" smtClean="0"/>
              <a:t>Perceptron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1: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Set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=I, the identical matrix, all activation operators, choose randomly the initial weight operators and select a learning step h from [0,1].</a:t>
            </a:r>
          </a:p>
          <a:p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2: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Calculate </a:t>
            </a:r>
            <a:r>
              <a:rPr lang="en-US" sz="2000" b="1" dirty="0" smtClean="0"/>
              <a:t>the weighted sum</a:t>
            </a:r>
            <a:r>
              <a:rPr lang="en-US" sz="2000" dirty="0" smtClean="0"/>
              <a:t> of the input </a:t>
            </a:r>
            <a:r>
              <a:rPr lang="en-US" sz="2000" dirty="0" err="1" smtClean="0"/>
              <a:t>qubits</a:t>
            </a:r>
            <a:r>
              <a:rPr lang="en-US" sz="2000" dirty="0" smtClean="0"/>
              <a:t> </a:t>
            </a:r>
            <a:r>
              <a:rPr lang="en-US" sz="2000" dirty="0" smtClean="0"/>
              <a:t>and create a superposition of all of them:</a:t>
            </a:r>
          </a:p>
          <a:p>
            <a:endParaRPr lang="en-US" sz="2000" dirty="0" smtClean="0"/>
          </a:p>
          <a:p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3: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Compare the calculated output states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 for the patterns of each class with all the other calculated output states for the patterns of other classes.</a:t>
            </a:r>
            <a:endParaRPr lang="el-GR" sz="2000" dirty="0" smtClean="0"/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Case A: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If each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 for any class does not equal the same 	value for any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&gt; in any other class, go to Step 5. Else, go to step 4.</a:t>
            </a:r>
            <a:endParaRPr lang="el-GR" sz="2000" dirty="0" smtClean="0"/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Case B: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If the value of any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 =0, go to step 4. Else go to step 5.</a:t>
            </a:r>
            <a:endParaRPr lang="el-GR" sz="2000" dirty="0" smtClean="0"/>
          </a:p>
          <a:p>
            <a:pPr lvl="2"/>
            <a:endParaRPr lang="el-GR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3276600"/>
          <a:ext cx="2887133" cy="838200"/>
        </p:xfrm>
        <a:graphic>
          <a:graphicData uri="http://schemas.openxmlformats.org/presentationml/2006/ole">
            <p:oleObj spid="_x0000_s5122" name="Equation" r:id="rId3" imgW="15746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/>
          <a:lstStyle/>
          <a:p>
            <a:r>
              <a:rPr lang="en-US" dirty="0" smtClean="0"/>
              <a:t>Autonomous Quantum </a:t>
            </a:r>
            <a:r>
              <a:rPr lang="en-US" dirty="0" err="1" smtClean="0"/>
              <a:t>Perceptron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4: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smtClean="0"/>
              <a:t>Update the weight operators, set the iteration counter k=k+1  and return to Step 2.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	Learning rule: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5: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Calculate the </a:t>
            </a:r>
            <a:r>
              <a:rPr lang="en-US" sz="2000" b="1" dirty="0" smtClean="0"/>
              <a:t>activation operator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j</a:t>
            </a:r>
            <a:r>
              <a:rPr lang="en-US" sz="2000" dirty="0" smtClean="0"/>
              <a:t> for each weighted sum and return to step 2.</a:t>
            </a:r>
            <a:endParaRPr lang="el-GR" sz="2000" dirty="0" smtClean="0"/>
          </a:p>
          <a:p>
            <a:endParaRPr lang="el-GR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		, where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]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is the weighted sum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 </a:t>
            </a:r>
            <a:r>
              <a:rPr lang="en-US" sz="2000" dirty="0" err="1" smtClean="0"/>
              <a:t>qubit</a:t>
            </a:r>
            <a:r>
              <a:rPr lang="en-US" sz="2000" dirty="0" smtClean="0"/>
              <a:t> </a:t>
            </a:r>
            <a:r>
              <a:rPr lang="en-US" sz="2000" dirty="0" smtClean="0"/>
              <a:t>and [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di</a:t>
            </a:r>
            <a:r>
              <a:rPr lang="en-US" sz="2000" dirty="0" smtClean="0"/>
              <a:t>  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di</a:t>
            </a:r>
            <a:r>
              <a:rPr lang="en-US" sz="2000" dirty="0" smtClean="0"/>
              <a:t>]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the target </a:t>
            </a:r>
            <a:r>
              <a:rPr lang="en-US" sz="2000" dirty="0" err="1" smtClean="0"/>
              <a:t>qubit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*F maps the weighted sum </a:t>
            </a:r>
            <a:r>
              <a:rPr lang="en-US" sz="2000" dirty="0" err="1" smtClean="0"/>
              <a:t>qubit</a:t>
            </a:r>
            <a:r>
              <a:rPr lang="en-US" sz="2000" dirty="0" smtClean="0"/>
              <a:t> </a:t>
            </a:r>
            <a:r>
              <a:rPr lang="en-US" sz="2000" dirty="0" smtClean="0"/>
              <a:t>to the target </a:t>
            </a:r>
            <a:r>
              <a:rPr lang="en-US" sz="2000" dirty="0" err="1" smtClean="0"/>
              <a:t>qubit</a:t>
            </a:r>
            <a:r>
              <a:rPr lang="en-US" sz="2000" dirty="0" smtClean="0"/>
              <a:t> </a:t>
            </a:r>
            <a:r>
              <a:rPr lang="en-US" sz="2000" dirty="0" smtClean="0"/>
              <a:t>-first row of F- </a:t>
            </a:r>
          </a:p>
          <a:p>
            <a:pPr>
              <a:buNone/>
            </a:pPr>
            <a:r>
              <a:rPr lang="en-US" sz="2000" dirty="0" smtClean="0"/>
              <a:t>and normalizes it –second row of F-</a:t>
            </a: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05200" y="2057400"/>
          <a:ext cx="3722771" cy="1003300"/>
        </p:xfrm>
        <a:graphic>
          <a:graphicData uri="http://schemas.openxmlformats.org/presentationml/2006/ole">
            <p:oleObj spid="_x0000_s6146" name="Equation" r:id="rId3" imgW="1790640" imgH="4824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85800" y="3810000"/>
          <a:ext cx="3048000" cy="1082467"/>
        </p:xfrm>
        <a:graphic>
          <a:graphicData uri="http://schemas.openxmlformats.org/presentationml/2006/ole">
            <p:oleObj spid="_x0000_s6147" name="Equation" r:id="rId4" imgW="1358640" imgH="48240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105400" y="3886200"/>
          <a:ext cx="3796631" cy="1016000"/>
        </p:xfrm>
        <a:graphic>
          <a:graphicData uri="http://schemas.openxmlformats.org/presentationml/2006/ole">
            <p:oleObj spid="_x0000_s6148" name="Equation" r:id="rId5" imgW="180324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38200"/>
          </a:xfrm>
        </p:spPr>
        <p:txBody>
          <a:bodyPr/>
          <a:lstStyle/>
          <a:p>
            <a:r>
              <a:rPr lang="en-US" dirty="0" smtClean="0"/>
              <a:t>Autonomous Quantum </a:t>
            </a:r>
            <a:r>
              <a:rPr lang="en-US" dirty="0" err="1" smtClean="0"/>
              <a:t>Perceptron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6: </a:t>
            </a:r>
            <a:r>
              <a:rPr lang="en-US" sz="2000" dirty="0" smtClean="0"/>
              <a:t>Recalculate the output state as a sum of the weighted inputs again, after the application of the activation operators defined on previous step.</a:t>
            </a:r>
            <a:endParaRPr lang="el-GR" sz="2000" dirty="0" smtClean="0"/>
          </a:p>
          <a:p>
            <a:endParaRPr lang="en-US" sz="2000" dirty="0" smtClean="0"/>
          </a:p>
          <a:p>
            <a:pPr lvl="5"/>
            <a:r>
              <a:rPr lang="en-US" sz="1000" dirty="0" smtClean="0"/>
              <a:t>                                                                                                                   </a:t>
            </a:r>
            <a:r>
              <a:rPr lang="en-US" dirty="0" smtClean="0"/>
              <a:t> (**)</a:t>
            </a:r>
            <a:endParaRPr lang="en-US" sz="1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7: </a:t>
            </a:r>
            <a:r>
              <a:rPr lang="en-US" sz="2000" dirty="0" smtClean="0"/>
              <a:t>One </a:t>
            </a:r>
            <a:r>
              <a:rPr lang="en-US" sz="2000" dirty="0" err="1" smtClean="0"/>
              <a:t>qubit</a:t>
            </a:r>
            <a:r>
              <a:rPr lang="en-US" sz="2000" dirty="0" smtClean="0"/>
              <a:t> </a:t>
            </a:r>
            <a:r>
              <a:rPr lang="en-US" sz="2000" dirty="0" smtClean="0"/>
              <a:t>among all</a:t>
            </a:r>
            <a:r>
              <a:rPr lang="en-US" sz="2000" b="1" dirty="0" smtClean="0"/>
              <a:t> </a:t>
            </a:r>
            <a:r>
              <a:rPr lang="en-US" sz="2000" dirty="0" smtClean="0"/>
              <a:t>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 will be the response state of the Quantum 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 , base on the response function:</a:t>
            </a:r>
          </a:p>
          <a:p>
            <a:endParaRPr lang="el-GR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C=[1,1…1]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, D is the vector of the target </a:t>
            </a:r>
            <a:r>
              <a:rPr lang="en-US" sz="2000" dirty="0" err="1" smtClean="0"/>
              <a:t>qubits</a:t>
            </a:r>
            <a:r>
              <a:rPr lang="en-US" sz="2000" dirty="0" smtClean="0"/>
              <a:t>, L a function that retains the smallest value and makes it 1 and nullify the remain values and  o the </a:t>
            </a:r>
            <a:r>
              <a:rPr lang="en-US" sz="2000" dirty="0" err="1" smtClean="0"/>
              <a:t>Hadamard</a:t>
            </a:r>
            <a:r>
              <a:rPr lang="en-US" sz="2000" dirty="0" smtClean="0"/>
              <a:t> product.</a:t>
            </a: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316163" y="2590800"/>
          <a:ext cx="3398837" cy="990600"/>
        </p:xfrm>
        <a:graphic>
          <a:graphicData uri="http://schemas.openxmlformats.org/presentationml/2006/ole">
            <p:oleObj spid="_x0000_s7170" name="Equation" r:id="rId3" imgW="1523880" imgH="44424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9201" y="4389650"/>
          <a:ext cx="6248400" cy="601450"/>
        </p:xfrm>
        <a:graphic>
          <a:graphicData uri="http://schemas.openxmlformats.org/presentationml/2006/ole">
            <p:oleObj spid="_x0000_s7171" name="Equation" r:id="rId4" imgW="2374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Quantum </a:t>
            </a:r>
            <a:r>
              <a:rPr lang="en-US" b="1" dirty="0" err="1" smtClean="0"/>
              <a:t>Perceptron</a:t>
            </a:r>
            <a:r>
              <a:rPr lang="en-US" b="1" dirty="0" smtClean="0"/>
              <a:t> with Unitary Weights</a:t>
            </a:r>
            <a:r>
              <a:rPr lang="el-GR" b="1" dirty="0" smtClean="0"/>
              <a:t/>
            </a:r>
            <a:br>
              <a:rPr lang="el-GR" b="1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Problem: </a:t>
            </a:r>
            <a:r>
              <a:rPr lang="en-US" sz="2400" dirty="0" smtClean="0"/>
              <a:t>F depends on </a:t>
            </a:r>
            <a:r>
              <a:rPr lang="el-GR" sz="2400" dirty="0" smtClean="0"/>
              <a:t>θ,φ </a:t>
            </a:r>
            <a:r>
              <a:rPr lang="en-US" sz="2400" dirty="0" smtClean="0"/>
              <a:t>which depend on W operators =&gt;</a:t>
            </a:r>
          </a:p>
          <a:p>
            <a:pPr>
              <a:buNone/>
            </a:pPr>
            <a:r>
              <a:rPr lang="en-US" sz="2400" dirty="0" smtClean="0"/>
              <a:t> 	No reassurance that W and F are linear and unitary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Idea: </a:t>
            </a:r>
            <a:r>
              <a:rPr lang="en-US" sz="2400" dirty="0" smtClean="0"/>
              <a:t>Use SVD theorem and Moore- Penrose </a:t>
            </a:r>
            <a:r>
              <a:rPr lang="en-US" sz="2400" dirty="0" err="1" smtClean="0"/>
              <a:t>pdeudoinverses</a:t>
            </a:r>
            <a:r>
              <a:rPr lang="en-US" sz="2400" dirty="0" smtClean="0"/>
              <a:t> to </a:t>
            </a:r>
            <a:r>
              <a:rPr lang="en-US" sz="2400" dirty="0" smtClean="0"/>
              <a:t>transform </a:t>
            </a:r>
            <a:r>
              <a:rPr lang="en-US" sz="2400" dirty="0" smtClean="0"/>
              <a:t>F and W to unitary and also avoid iterative learning process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Vision: </a:t>
            </a:r>
            <a:r>
              <a:rPr lang="en-US" sz="2400" dirty="0" smtClean="0"/>
              <a:t>An autonomous  quantum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as a building block for a complex QNN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Quantum </a:t>
            </a:r>
            <a:r>
              <a:rPr lang="en-US" b="1" dirty="0" err="1" smtClean="0"/>
              <a:t>Perceptron</a:t>
            </a:r>
            <a:r>
              <a:rPr lang="en-US" b="1" dirty="0" smtClean="0"/>
              <a:t> with Unitary Weights</a:t>
            </a:r>
            <a:r>
              <a:rPr lang="el-GR" b="1" dirty="0" smtClean="0"/>
              <a:t/>
            </a:r>
            <a:br>
              <a:rPr lang="el-GR" b="1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1: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Set F=I in (**), fix the learning rate and define the target states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</a:t>
            </a:r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2: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Calculate the </a:t>
            </a:r>
            <a:r>
              <a:rPr lang="en-US" sz="2000" b="1" dirty="0" smtClean="0"/>
              <a:t>Moore-Penrose </a:t>
            </a:r>
            <a:r>
              <a:rPr lang="en-US" sz="2000" b="1" dirty="0" err="1" smtClean="0"/>
              <a:t>pseudoinverse</a:t>
            </a:r>
            <a:r>
              <a:rPr lang="en-US" sz="2000" dirty="0" smtClean="0"/>
              <a:t> of each input </a:t>
            </a:r>
            <a:r>
              <a:rPr lang="en-US" sz="2000" dirty="0" err="1" smtClean="0"/>
              <a:t>quibit</a:t>
            </a:r>
            <a:r>
              <a:rPr lang="en-US" sz="2000" dirty="0" smtClean="0"/>
              <a:t> |x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&gt;,  that is:</a:t>
            </a:r>
          </a:p>
          <a:p>
            <a:endParaRPr lang="en-US" sz="2000" dirty="0" smtClean="0"/>
          </a:p>
          <a:p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3: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Calculate the </a:t>
            </a:r>
            <a:r>
              <a:rPr lang="en-US" sz="2000" b="1" dirty="0" smtClean="0"/>
              <a:t>weight operators</a:t>
            </a:r>
            <a:r>
              <a:rPr lang="en-US" sz="2000" dirty="0" smtClean="0"/>
              <a:t> as the tensor product of the </a:t>
            </a:r>
            <a:r>
              <a:rPr lang="en-US" sz="2000" dirty="0" err="1" smtClean="0"/>
              <a:t>pseudoinverse</a:t>
            </a:r>
            <a:r>
              <a:rPr lang="en-US" sz="2000" dirty="0" smtClean="0"/>
              <a:t> of each input and the corresponding target:</a:t>
            </a:r>
          </a:p>
          <a:p>
            <a:endParaRPr lang="en-US" sz="2000" dirty="0" smtClean="0"/>
          </a:p>
          <a:p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4: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Sum the weight operators of all inputs, with respect to their indexing, to create operator W.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Case A: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If W is not unitary, move to step 5.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Case B: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Else move to step 7.</a:t>
            </a: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438400" y="3048000"/>
          <a:ext cx="3771232" cy="577850"/>
        </p:xfrm>
        <a:graphic>
          <a:graphicData uri="http://schemas.openxmlformats.org/presentationml/2006/ole">
            <p:oleObj spid="_x0000_s8194" name="Equation" r:id="rId3" imgW="1574640" imgH="241200" progId="Equation.DSMT4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971800" y="4343400"/>
          <a:ext cx="2615532" cy="577850"/>
        </p:xfrm>
        <a:graphic>
          <a:graphicData uri="http://schemas.openxmlformats.org/presentationml/2006/ole">
            <p:oleObj spid="_x0000_s8195" name="Equation" r:id="rId4" imgW="10918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Quantum </a:t>
            </a:r>
            <a:r>
              <a:rPr lang="en-US" b="1" dirty="0" err="1" smtClean="0"/>
              <a:t>Perceptron</a:t>
            </a:r>
            <a:r>
              <a:rPr lang="en-US" b="1" dirty="0" smtClean="0"/>
              <a:t> with Unitary Weights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5: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Use SVD to decompose W into three unitary matrices (see appendix), so that 		           , U and V unitary and </a:t>
            </a:r>
            <a:r>
              <a:rPr lang="el-GR" sz="2000" dirty="0" smtClean="0"/>
              <a:t>Σ</a:t>
            </a:r>
            <a:r>
              <a:rPr lang="en-US" sz="2000" dirty="0" smtClean="0"/>
              <a:t> a diagonal matrix with the singular values of W.</a:t>
            </a:r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6: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Replace </a:t>
            </a:r>
            <a:r>
              <a:rPr lang="el-GR" sz="2000" dirty="0" smtClean="0"/>
              <a:t>Σ</a:t>
            </a:r>
            <a:r>
              <a:rPr lang="en-US" sz="2000" dirty="0" smtClean="0"/>
              <a:t> with </a:t>
            </a:r>
            <a:r>
              <a:rPr lang="el-GR" sz="2000" dirty="0" smtClean="0"/>
              <a:t>Σ</a:t>
            </a:r>
            <a:r>
              <a:rPr lang="en-US" sz="2000" baseline="-25000" dirty="0" smtClean="0"/>
              <a:t>new </a:t>
            </a:r>
            <a:r>
              <a:rPr lang="en-US" sz="2000" dirty="0" smtClean="0"/>
              <a:t>by replacing with 1 the singular values of the diagonal and leave everything else 0.</a:t>
            </a:r>
            <a:endParaRPr lang="el-GR" sz="2000" dirty="0" smtClean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Step 7: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Introduce a </a:t>
            </a:r>
            <a:r>
              <a:rPr lang="en-US" sz="2000" b="1" dirty="0" smtClean="0"/>
              <a:t>measurement function</a:t>
            </a:r>
            <a:r>
              <a:rPr lang="en-US" sz="2000" dirty="0" smtClean="0"/>
              <a:t>:</a:t>
            </a:r>
            <a:endParaRPr lang="el-G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and calculate model’s output |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&gt; as:</a:t>
            </a: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124200" y="2133600"/>
          <a:ext cx="1664367" cy="381000"/>
        </p:xfrm>
        <a:graphic>
          <a:graphicData uri="http://schemas.openxmlformats.org/presentationml/2006/ole">
            <p:oleObj spid="_x0000_s9218" name="Equation" r:id="rId3" imgW="1054080" imgH="2412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438400" y="3869558"/>
          <a:ext cx="2057400" cy="804041"/>
        </p:xfrm>
        <a:graphic>
          <a:graphicData uri="http://schemas.openxmlformats.org/presentationml/2006/ole">
            <p:oleObj spid="_x0000_s9219" name="Equation" r:id="rId4" imgW="1104840" imgH="43164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068513" y="5311775"/>
          <a:ext cx="4551362" cy="593725"/>
        </p:xfrm>
        <a:graphic>
          <a:graphicData uri="http://schemas.openxmlformats.org/presentationml/2006/ole">
            <p:oleObj spid="_x0000_s9220" name="Equation" r:id="rId5" imgW="1752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62000"/>
          </a:xfrm>
        </p:spPr>
        <p:txBody>
          <a:bodyPr/>
          <a:lstStyle/>
          <a:p>
            <a:r>
              <a:rPr lang="en-US" dirty="0" smtClean="0"/>
              <a:t>XOR 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en-US" dirty="0" smtClean="0"/>
              <a:t>XOR function returns 0 if two inputs are equal and 1 if they are not equal</a:t>
            </a:r>
          </a:p>
          <a:p>
            <a:r>
              <a:rPr lang="en-US" dirty="0" smtClean="0"/>
              <a:t>XOR problem is not linear =&gt; Incomputable by classical </a:t>
            </a:r>
            <a:r>
              <a:rPr lang="en-US" dirty="0" err="1" smtClean="0"/>
              <a:t>perceptron</a:t>
            </a:r>
            <a:endParaRPr lang="en-US" dirty="0" smtClean="0"/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Class 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:  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={|x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&gt;=|0&gt;, |x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&gt;=|0&gt;, |d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&gt;=|0&gt;}  or |x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&gt;=|00&gt;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/>
              <a:t>			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={|x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&gt;=|1&gt;, |x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&gt;=|1&gt;, |d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&gt;=|0&gt;}  or |x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&gt;=|11&gt;</a:t>
            </a:r>
            <a:endParaRPr lang="el-GR" sz="2000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Class 2: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={|x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&gt;=|0&gt;, |x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&gt;=|1&gt;, |d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&gt;=|1&gt;} or |x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&gt;=|01&gt;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/>
              <a:t> 			P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={|x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&gt;=|1&gt;, |x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&gt;=|1&gt;, |d4&gt;=|1&gt;} or |x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&gt;=|10&gt;</a:t>
            </a:r>
            <a:endParaRPr lang="el-GR" sz="2000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XOR Example- Model 1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Assume a random initial weight operator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Using (**) to calculate the weighted sums we obtain: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|y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&gt;=|y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&gt; and both these weighted sums belong to the same class, only three activation operators F will be formed.</a:t>
            </a:r>
            <a:endParaRPr lang="el-GR" sz="2000" dirty="0" smtClean="0"/>
          </a:p>
          <a:p>
            <a:r>
              <a:rPr lang="en-US" sz="2000" dirty="0" smtClean="0"/>
              <a:t>We compute the real valued angles </a:t>
            </a:r>
            <a:r>
              <a:rPr lang="el-GR" sz="2000" dirty="0" smtClean="0"/>
              <a:t>φ</a:t>
            </a:r>
            <a:r>
              <a:rPr lang="en-US" sz="2000" dirty="0" smtClean="0"/>
              <a:t> and </a:t>
            </a:r>
            <a:r>
              <a:rPr lang="el-GR" sz="2000" dirty="0" smtClean="0"/>
              <a:t>θ</a:t>
            </a:r>
            <a:r>
              <a:rPr lang="en-US" sz="2000" dirty="0" smtClean="0"/>
              <a:t> for all 3 different |y&gt; and then we create:</a:t>
            </a:r>
          </a:p>
          <a:p>
            <a:endParaRPr lang="en-US" sz="2000" dirty="0" smtClean="0"/>
          </a:p>
          <a:p>
            <a:pPr>
              <a:buNone/>
            </a:pPr>
            <a:endParaRPr lang="el-GR" sz="2000" dirty="0" smtClean="0"/>
          </a:p>
          <a:p>
            <a:r>
              <a:rPr lang="en-US" sz="2000" dirty="0" smtClean="0"/>
              <a:t>Calculate the </a:t>
            </a:r>
            <a:r>
              <a:rPr lang="en-US" sz="2000" dirty="0" err="1" smtClean="0"/>
              <a:t>superpostiton</a:t>
            </a:r>
            <a:r>
              <a:rPr lang="en-US" sz="2000" dirty="0" smtClean="0"/>
              <a:t> output: </a:t>
            </a:r>
          </a:p>
          <a:p>
            <a:endParaRPr lang="en-US" sz="2000" dirty="0" smtClean="0"/>
          </a:p>
          <a:p>
            <a:r>
              <a:rPr lang="en-US" sz="2000" dirty="0" smtClean="0"/>
              <a:t>No weight update is needed as the Quantum 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 is trained in just 1 iteration, and without using all of the training patterns!</a:t>
            </a: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715000" y="1295400"/>
          <a:ext cx="2137833" cy="762000"/>
        </p:xfrm>
        <a:graphic>
          <a:graphicData uri="http://schemas.openxmlformats.org/presentationml/2006/ole">
            <p:oleObj spid="_x0000_s10242" name="Equation" r:id="rId3" imgW="1282680" imgH="457200" progId="Equation.DSMT4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52600" y="2514600"/>
          <a:ext cx="4895850" cy="685800"/>
        </p:xfrm>
        <a:graphic>
          <a:graphicData uri="http://schemas.openxmlformats.org/presentationml/2006/ole">
            <p:oleObj spid="_x0000_s10243" name="Equation" r:id="rId4" imgW="3263760" imgH="45720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676400" y="4495800"/>
          <a:ext cx="5943600" cy="596016"/>
        </p:xfrm>
        <a:graphic>
          <a:graphicData uri="http://schemas.openxmlformats.org/presentationml/2006/ole">
            <p:oleObj spid="_x0000_s10244" name="Equation" r:id="rId5" imgW="4559040" imgH="457200" progId="Equation.DSMT4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711700" y="4953000"/>
          <a:ext cx="2844800" cy="830263"/>
        </p:xfrm>
        <a:graphic>
          <a:graphicData uri="http://schemas.openxmlformats.org/presentationml/2006/ole">
            <p:oleObj spid="_x0000_s10245" name="Equation" r:id="rId6" imgW="15238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144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en-US" dirty="0" smtClean="0"/>
              <a:t>The major problems</a:t>
            </a:r>
          </a:p>
          <a:p>
            <a:r>
              <a:rPr lang="en-US" dirty="0" smtClean="0"/>
              <a:t>The 5 basic approaches</a:t>
            </a:r>
          </a:p>
          <a:p>
            <a:r>
              <a:rPr lang="en-US" dirty="0" smtClean="0"/>
              <a:t>Quantum Autonomous </a:t>
            </a:r>
            <a:r>
              <a:rPr lang="en-US" dirty="0" err="1" smtClean="0"/>
              <a:t>Perceptron</a:t>
            </a:r>
            <a:endParaRPr lang="en-US" dirty="0" smtClean="0"/>
          </a:p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Networks</a:t>
            </a:r>
          </a:p>
          <a:p>
            <a:r>
              <a:rPr lang="en-US" dirty="0" smtClean="0"/>
              <a:t>Quantum Associative Memory Models</a:t>
            </a:r>
          </a:p>
          <a:p>
            <a:r>
              <a:rPr lang="en-US" dirty="0" smtClean="0"/>
              <a:t>Quantum Machine Learning today</a:t>
            </a:r>
          </a:p>
          <a:p>
            <a:r>
              <a:rPr lang="en-US" dirty="0" smtClean="0"/>
              <a:t>Expected Advantages of QNN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XOR Example- Model 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sz="2000" dirty="0" smtClean="0"/>
              <a:t>In the first step we calculate the </a:t>
            </a:r>
            <a:r>
              <a:rPr lang="en-US" sz="2000" dirty="0" err="1" smtClean="0"/>
              <a:t>pseudoinverse</a:t>
            </a:r>
            <a:r>
              <a:rPr lang="en-US" sz="2000" dirty="0" smtClean="0"/>
              <a:t> for each of the 4 input patterns and obtain: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Calculate all weights based on 		</a:t>
            </a:r>
          </a:p>
          <a:p>
            <a:pPr>
              <a:buNone/>
            </a:pPr>
            <a:r>
              <a:rPr lang="en-US" sz="2000" dirty="0" smtClean="0"/>
              <a:t>     and sum them  up: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 non unitary so using SVD we obtain: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l-GR" sz="2000" dirty="0" smtClean="0"/>
          </a:p>
          <a:p>
            <a:endParaRPr lang="el-GR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62000" y="2514600"/>
          <a:ext cx="7371013" cy="349250"/>
        </p:xfrm>
        <a:graphic>
          <a:graphicData uri="http://schemas.openxmlformats.org/presentationml/2006/ole">
            <p:oleObj spid="_x0000_s11266" name="Equation" r:id="rId3" imgW="5092560" imgH="24120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343400" y="2971800"/>
          <a:ext cx="1925721" cy="425450"/>
        </p:xfrm>
        <a:graphic>
          <a:graphicData uri="http://schemas.openxmlformats.org/presentationml/2006/ole">
            <p:oleObj spid="_x0000_s11267" name="Equation" r:id="rId4" imgW="1091880" imgH="241200" progId="Equation.DSMT4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066800" y="3733800"/>
          <a:ext cx="3124947" cy="1193800"/>
        </p:xfrm>
        <a:graphic>
          <a:graphicData uri="http://schemas.openxmlformats.org/presentationml/2006/ole">
            <p:oleObj spid="_x0000_s11268" name="Equation" r:id="rId5" imgW="2260440" imgH="863280" progId="Equation.DSMT4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822700" y="4617453"/>
          <a:ext cx="5321300" cy="2240547"/>
        </p:xfrm>
        <a:graphic>
          <a:graphicData uri="http://schemas.openxmlformats.org/presentationml/2006/ole">
            <p:oleObj spid="_x0000_s11269" name="Equation" r:id="rId6" imgW="4101840" imgH="1726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38200"/>
          </a:xfrm>
        </p:spPr>
        <p:txBody>
          <a:bodyPr/>
          <a:lstStyle/>
          <a:p>
            <a:r>
              <a:rPr lang="en-US" dirty="0" smtClean="0"/>
              <a:t>XOR Example- Model 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Based on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output is calculated in a closed form</a:t>
            </a:r>
          </a:p>
          <a:p>
            <a:pPr>
              <a:buNone/>
            </a:pPr>
            <a:r>
              <a:rPr lang="en-US" dirty="0" smtClean="0"/>
              <a:t>(0 corresponds to |0&gt; and 1 to |1&gt;)</a:t>
            </a:r>
          </a:p>
          <a:p>
            <a:pPr>
              <a:buNone/>
            </a:pPr>
            <a:endParaRPr lang="el-GR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11425" y="1600200"/>
          <a:ext cx="5549900" cy="723900"/>
        </p:xfrm>
        <a:graphic>
          <a:graphicData uri="http://schemas.openxmlformats.org/presentationml/2006/ole">
            <p:oleObj spid="_x0000_s12290" name="Equation" r:id="rId3" imgW="1752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l-GR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286000"/>
            <a:ext cx="2889738" cy="828675"/>
          </a:xfrm>
          <a:prstGeom prst="rect">
            <a:avLst/>
          </a:prstGeo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352800"/>
            <a:ext cx="1433945" cy="438150"/>
          </a:xfrm>
          <a:prstGeom prst="rect">
            <a:avLst/>
          </a:prstGeom>
          <a:noFill/>
        </p:spPr>
      </p:pic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200400" y="3352800"/>
          <a:ext cx="1536700" cy="419100"/>
        </p:xfrm>
        <a:graphic>
          <a:graphicData uri="http://schemas.openxmlformats.org/presentationml/2006/ole">
            <p:oleObj spid="_x0000_s38917" name="Equation" r:id="rId5" imgW="838080" imgH="228600" progId="Equation.DSMT4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352800"/>
            <a:ext cx="2639949" cy="39052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160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Introduce </a:t>
            </a:r>
            <a:r>
              <a:rPr lang="en-US" dirty="0" err="1" smtClean="0"/>
              <a:t>ancilla</a:t>
            </a:r>
            <a:r>
              <a:rPr lang="en-US" dirty="0" smtClean="0"/>
              <a:t> </a:t>
            </a:r>
            <a:r>
              <a:rPr lang="en-US" dirty="0" err="1" smtClean="0"/>
              <a:t>qubits</a:t>
            </a:r>
            <a:r>
              <a:rPr lang="en-US" dirty="0" smtClean="0"/>
              <a:t>  to encode the </a:t>
            </a:r>
            <a:r>
              <a:rPr lang="en-US" dirty="0" smtClean="0"/>
              <a:t>information of the input layer </a:t>
            </a:r>
            <a:r>
              <a:rPr lang="en-US" dirty="0" smtClean="0"/>
              <a:t>and </a:t>
            </a:r>
            <a:r>
              <a:rPr lang="en-US" dirty="0" smtClean="0"/>
              <a:t>pass it to the output </a:t>
            </a:r>
            <a:r>
              <a:rPr lang="en-US" dirty="0" smtClean="0"/>
              <a:t>layer by applying a Control Phase gate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352800"/>
            <a:ext cx="13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Where,</a:t>
            </a:r>
            <a:endParaRPr lang="el-GR" dirty="0"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883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Then, the information of </a:t>
            </a:r>
            <a:r>
              <a:rPr lang="en-US" sz="2000" dirty="0" err="1" smtClean="0"/>
              <a:t>ancilla</a:t>
            </a:r>
            <a:r>
              <a:rPr lang="en-US" sz="2000" dirty="0" smtClean="0"/>
              <a:t> </a:t>
            </a:r>
            <a:r>
              <a:rPr lang="en-US" sz="2000" dirty="0" err="1" smtClean="0"/>
              <a:t>qubit</a:t>
            </a:r>
            <a:r>
              <a:rPr lang="en-US" sz="2000" dirty="0" smtClean="0"/>
              <a:t> is channeled to output </a:t>
            </a:r>
            <a:r>
              <a:rPr lang="en-US" sz="2000" dirty="0" err="1" smtClean="0"/>
              <a:t>qubit</a:t>
            </a:r>
            <a:r>
              <a:rPr lang="en-US" sz="2000" dirty="0" smtClean="0"/>
              <a:t> through a   Control Phase Rotation</a:t>
            </a: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4546163"/>
            <a:ext cx="4800600" cy="23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Due to quantum randomness I have to ensure that the information is properly passed to output level.</a:t>
            </a:r>
          </a:p>
          <a:p>
            <a:r>
              <a:rPr lang="en-US" sz="2400" dirty="0" smtClean="0"/>
              <a:t>Repeat Until Success process</a:t>
            </a:r>
            <a:endParaRPr lang="el-GR" sz="2400" dirty="0"/>
          </a:p>
        </p:txBody>
      </p:sp>
      <p:pic>
        <p:nvPicPr>
          <p:cNvPr id="4" name="Εικόνα 2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6200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5181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Measurement of </a:t>
            </a:r>
            <a:r>
              <a:rPr lang="en-US" sz="2000" dirty="0" err="1" smtClean="0"/>
              <a:t>ancilla</a:t>
            </a:r>
            <a:r>
              <a:rPr lang="en-US" sz="2000" dirty="0" smtClean="0"/>
              <a:t> </a:t>
            </a:r>
            <a:r>
              <a:rPr lang="en-US" sz="2000" dirty="0" err="1" smtClean="0"/>
              <a:t>qubit</a:t>
            </a:r>
            <a:r>
              <a:rPr lang="en-US" sz="2000" dirty="0" smtClean="0"/>
              <a:t> indicates the success or not of RUS. If it is |0&gt; SUCCESS, if it is |1&gt; REPEAT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sz="2400" dirty="0" smtClean="0"/>
              <a:t>In general case of k </a:t>
            </a:r>
            <a:r>
              <a:rPr lang="en-US" sz="2400" dirty="0" err="1" smtClean="0"/>
              <a:t>ancilla</a:t>
            </a:r>
            <a:r>
              <a:rPr lang="en-US" sz="2400" dirty="0" smtClean="0"/>
              <a:t> </a:t>
            </a:r>
            <a:r>
              <a:rPr lang="en-US" sz="2400" dirty="0" err="1" smtClean="0"/>
              <a:t>qubits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l-GR" dirty="0"/>
          </a:p>
        </p:txBody>
      </p:sp>
      <p:pic>
        <p:nvPicPr>
          <p:cNvPr id="4" name="Εικόνα 3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4681537" cy="142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57200" y="2743200"/>
          <a:ext cx="2971800" cy="877389"/>
        </p:xfrm>
        <a:graphic>
          <a:graphicData uri="http://schemas.openxmlformats.org/presentationml/2006/ole">
            <p:oleObj spid="_x0000_s36865" name="Equation" r:id="rId4" imgW="133344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7338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final QNN’s loss function is :</a:t>
            </a:r>
          </a:p>
          <a:p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In the first </a:t>
            </a:r>
            <a:r>
              <a:rPr lang="en-US" sz="2000" dirty="0" smtClean="0"/>
              <a:t>iteration randomly </a:t>
            </a:r>
            <a:r>
              <a:rPr lang="en-US" sz="2000" dirty="0" smtClean="0"/>
              <a:t>choose the </a:t>
            </a:r>
            <a:r>
              <a:rPr lang="en-US" sz="2000" dirty="0" smtClean="0"/>
              <a:t>weights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backpropagation</a:t>
            </a:r>
            <a:r>
              <a:rPr lang="en-US" sz="2000" dirty="0" smtClean="0"/>
              <a:t> (based on </a:t>
            </a:r>
            <a:r>
              <a:rPr lang="en-US" sz="2000" dirty="0" err="1" smtClean="0"/>
              <a:t>Nelder</a:t>
            </a:r>
            <a:r>
              <a:rPr lang="en-US" sz="2000" dirty="0" smtClean="0"/>
              <a:t>-Mead algorithm) </a:t>
            </a:r>
            <a:r>
              <a:rPr lang="en-US" sz="2000" dirty="0" smtClean="0"/>
              <a:t>to update weights </a:t>
            </a:r>
            <a:r>
              <a:rPr lang="en-US" sz="2000" dirty="0" smtClean="0"/>
              <a:t>based on the cost </a:t>
            </a:r>
            <a:r>
              <a:rPr lang="en-US" sz="2000" dirty="0" smtClean="0"/>
              <a:t>function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In the end </a:t>
            </a:r>
            <a:r>
              <a:rPr lang="en-US" sz="2000" dirty="0" smtClean="0"/>
              <a:t>of training the training accuracy is </a:t>
            </a:r>
            <a:r>
              <a:rPr lang="en-US" sz="2000" dirty="0" smtClean="0"/>
              <a:t>calculated</a:t>
            </a:r>
            <a:endParaRPr lang="el-GR" sz="2000" dirty="0" smtClean="0"/>
          </a:p>
          <a:p>
            <a:r>
              <a:rPr lang="en-US" sz="2000" dirty="0" smtClean="0"/>
              <a:t> </a:t>
            </a:r>
            <a:endParaRPr lang="el-GR" sz="2000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3505200"/>
            <a:ext cx="2619375" cy="948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training accuracy of the network is defined as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       Or,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With			representing the best accuracy </a:t>
            </a:r>
            <a:endParaRPr lang="en-US" sz="1000" dirty="0" smtClean="0"/>
          </a:p>
          <a:p>
            <a:pPr lvl="8"/>
            <a:endParaRPr lang="el-GR" sz="10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362200"/>
            <a:ext cx="3164006" cy="990600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362200"/>
            <a:ext cx="2927445" cy="990600"/>
          </a:xfrm>
          <a:prstGeom prst="rect">
            <a:avLst/>
          </a:prstGeom>
          <a:noFill/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429000"/>
            <a:ext cx="1676400" cy="478971"/>
          </a:xfrm>
          <a:prstGeom prst="rect">
            <a:avLst/>
          </a:prstGeom>
          <a:noFill/>
        </p:spPr>
      </p:pic>
      <p:pic>
        <p:nvPicPr>
          <p:cNvPr id="10" name="Εικόνα 5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019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</a:t>
            </a:r>
            <a:r>
              <a:rPr lang="en-US" dirty="0" smtClean="0"/>
              <a:t>Network (</a:t>
            </a:r>
            <a:r>
              <a:rPr lang="en-US" dirty="0" err="1" smtClean="0"/>
              <a:t>vol</a:t>
            </a:r>
            <a:r>
              <a:rPr lang="en-US" dirty="0" smtClean="0"/>
              <a:t> 2)</a:t>
            </a:r>
            <a:endParaRPr lang="el-GR" dirty="0"/>
          </a:p>
        </p:txBody>
      </p:sp>
      <p:pic>
        <p:nvPicPr>
          <p:cNvPr id="4" name="Εικόνα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419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1828800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Chen and Wang proposed a QNN model consisting of several </a:t>
            </a:r>
            <a:r>
              <a:rPr lang="en-US" dirty="0" err="1" smtClean="0"/>
              <a:t>qurons</a:t>
            </a:r>
            <a:r>
              <a:rPr lang="en-US" dirty="0" smtClean="0"/>
              <a:t>:</a:t>
            </a:r>
            <a:endParaRPr lang="el-G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the output of the </a:t>
            </a:r>
            <a:r>
              <a:rPr lang="en-US" dirty="0" err="1" smtClean="0"/>
              <a:t>quron</a:t>
            </a:r>
            <a:r>
              <a:rPr lang="en-US" dirty="0" smtClean="0"/>
              <a:t> |y&gt;:</a:t>
            </a:r>
          </a:p>
          <a:p>
            <a:endParaRPr lang="en-US" dirty="0" smtClean="0"/>
          </a:p>
          <a:p>
            <a:r>
              <a:rPr lang="en-US" dirty="0" smtClean="0"/>
              <a:t>Giving the possibility amplitudes of basis states as:</a:t>
            </a:r>
          </a:p>
          <a:p>
            <a:endParaRPr lang="en-US" dirty="0" smtClean="0"/>
          </a:p>
          <a:p>
            <a:r>
              <a:rPr lang="en-US" dirty="0" smtClean="0"/>
              <a:t>P(|0&gt;)=</a:t>
            </a:r>
          </a:p>
          <a:p>
            <a:endParaRPr lang="en-US" dirty="0" smtClean="0"/>
          </a:p>
          <a:p>
            <a:r>
              <a:rPr lang="en-US" dirty="0" smtClean="0"/>
              <a:t>P(|1&gt;)=</a:t>
            </a:r>
            <a:endParaRPr lang="el-GR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4724400"/>
            <a:ext cx="4138246" cy="4572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867400"/>
            <a:ext cx="3403600" cy="381000"/>
          </a:xfrm>
          <a:prstGeom prst="rect">
            <a:avLst/>
          </a:prstGeom>
          <a:noFill/>
        </p:spPr>
      </p:pic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6400800"/>
            <a:ext cx="322384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</a:t>
            </a:r>
            <a:r>
              <a:rPr lang="en-US" dirty="0" err="1" smtClean="0"/>
              <a:t>Feedforward</a:t>
            </a:r>
            <a:r>
              <a:rPr lang="en-US" dirty="0" smtClean="0"/>
              <a:t> Neural </a:t>
            </a:r>
            <a:r>
              <a:rPr lang="en-US" dirty="0" smtClean="0"/>
              <a:t>Network (</a:t>
            </a:r>
            <a:r>
              <a:rPr lang="en-US" dirty="0" err="1" smtClean="0"/>
              <a:t>vol</a:t>
            </a:r>
            <a:r>
              <a:rPr lang="en-US" dirty="0" smtClean="0"/>
              <a:t> 2)</a:t>
            </a:r>
            <a:endParaRPr lang="el-G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In general case, the input layer is at state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So the activation function of the output </a:t>
            </a:r>
            <a:r>
              <a:rPr lang="en-US" sz="2000" dirty="0" err="1" smtClean="0">
                <a:latin typeface="+mj-lt"/>
              </a:rPr>
              <a:t>quron</a:t>
            </a:r>
            <a:r>
              <a:rPr lang="en-US" sz="2000" dirty="0" smtClean="0">
                <a:latin typeface="+mj-lt"/>
              </a:rPr>
              <a:t> is:</a:t>
            </a:r>
            <a:r>
              <a:rPr lang="el-GR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Where 			the amplitudes of basis states</a:t>
            </a:r>
          </a:p>
          <a:p>
            <a:endParaRPr lang="en-US" sz="2000" dirty="0" smtClean="0"/>
          </a:p>
          <a:p>
            <a:r>
              <a:rPr lang="en-US" sz="2000" dirty="0" smtClean="0"/>
              <a:t>And 	     is the binary expansion vector of number </a:t>
            </a:r>
            <a:r>
              <a:rPr lang="en-US" sz="2000" dirty="0" err="1" smtClean="0"/>
              <a:t>i</a:t>
            </a:r>
            <a:endParaRPr lang="el-GR" sz="2000" dirty="0" smtClean="0"/>
          </a:p>
          <a:p>
            <a:endParaRPr lang="el-GR" sz="2400" dirty="0">
              <a:latin typeface="+mj-lt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895600"/>
            <a:ext cx="4305300" cy="457200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886200"/>
            <a:ext cx="4575941" cy="6858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572000"/>
            <a:ext cx="1969477" cy="533400"/>
          </a:xfrm>
          <a:prstGeom prst="rect">
            <a:avLst/>
          </a:prstGeom>
          <a:noFill/>
        </p:spPr>
      </p:pic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334000"/>
            <a:ext cx="228600" cy="359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Layer Transition Matrix (LTM)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LTM  </a:t>
            </a:r>
            <a:r>
              <a:rPr lang="el-GR" sz="2000" dirty="0" smtClean="0"/>
              <a:t>   </a:t>
            </a:r>
            <a:r>
              <a:rPr lang="en-US" sz="2000" dirty="0" smtClean="0"/>
              <a:t>corresponds the probability of layer l being in the state |k&gt; according to the state</a:t>
            </a:r>
            <a:r>
              <a:rPr lang="en-US" sz="2000" dirty="0" smtClean="0"/>
              <a:t> |</a:t>
            </a:r>
            <a:r>
              <a:rPr lang="en-US" sz="2000" dirty="0" err="1" smtClean="0"/>
              <a:t>i</a:t>
            </a:r>
            <a:r>
              <a:rPr lang="en-US" sz="2000" dirty="0" smtClean="0"/>
              <a:t>&gt;</a:t>
            </a:r>
            <a:r>
              <a:rPr lang="en-US" sz="2000" dirty="0" smtClean="0"/>
              <a:t> of (l-1) layer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n-US" sz="2000" dirty="0" smtClean="0"/>
              <a:t>For example for l=2</a:t>
            </a:r>
          </a:p>
          <a:p>
            <a:pPr>
              <a:buNone/>
            </a:pPr>
            <a:r>
              <a:rPr lang="en-US" sz="2000" dirty="0" smtClean="0"/>
              <a:t>Where			and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In a general case: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this state we can define the Cost Function of the QNN as :</a:t>
            </a:r>
          </a:p>
          <a:p>
            <a:pPr lvl="1">
              <a:buNone/>
            </a:pPr>
            <a:r>
              <a:rPr lang="en-US" sz="1800" dirty="0" smtClean="0"/>
              <a:t>			</a:t>
            </a:r>
          </a:p>
          <a:p>
            <a:pPr lvl="1"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			</a:t>
            </a:r>
            <a:r>
              <a:rPr lang="en-US" sz="1800" b="1" dirty="0" smtClean="0">
                <a:solidFill>
                  <a:schemeClr val="tx1"/>
                </a:solidFill>
              </a:rPr>
              <a:t>where OTG is the LTM of the output layer</a:t>
            </a:r>
            <a:r>
              <a:rPr lang="en-US" sz="1800" b="1" dirty="0" smtClean="0"/>
              <a:t>	</a:t>
            </a:r>
            <a:endParaRPr lang="el-GR" sz="1800" b="1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905000" y="1600200"/>
          <a:ext cx="304800" cy="422031"/>
        </p:xfrm>
        <a:graphic>
          <a:graphicData uri="http://schemas.openxmlformats.org/presentationml/2006/ole">
            <p:oleObj spid="_x0000_s55298" name="Equation" r:id="rId3" imgW="164880" imgH="22860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096000" y="1981200"/>
          <a:ext cx="2015289" cy="425450"/>
        </p:xfrm>
        <a:graphic>
          <a:graphicData uri="http://schemas.openxmlformats.org/presentationml/2006/ole">
            <p:oleObj spid="_x0000_s55299" name="Equation" r:id="rId4" imgW="1143000" imgH="241200" progId="Equation.DSMT4">
              <p:embed/>
            </p:oleObj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667000"/>
            <a:ext cx="2534478" cy="381000"/>
          </a:xfrm>
          <a:prstGeom prst="rect">
            <a:avLst/>
          </a:prstGeom>
          <a:noFill/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l-G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971800"/>
            <a:ext cx="1454727" cy="381000"/>
          </a:xfrm>
          <a:prstGeom prst="rect">
            <a:avLst/>
          </a:prstGeom>
          <a:noFill/>
        </p:spPr>
      </p:pic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3048000"/>
            <a:ext cx="2103783" cy="381000"/>
          </a:xfrm>
          <a:prstGeom prst="rect">
            <a:avLst/>
          </a:prstGeom>
          <a:noFill/>
        </p:spPr>
      </p:pic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5307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038600"/>
            <a:ext cx="7627620" cy="990600"/>
          </a:xfrm>
          <a:prstGeom prst="rect">
            <a:avLst/>
          </a:prstGeom>
          <a:noFill/>
        </p:spPr>
      </p:pic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914400" y="5410200"/>
          <a:ext cx="1492250" cy="571500"/>
        </p:xfrm>
        <a:graphic>
          <a:graphicData uri="http://schemas.openxmlformats.org/presentationml/2006/ole">
            <p:oleObj spid="_x0000_s55309" name="Equation" r:id="rId9" imgW="5968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Backpropagation</a:t>
            </a:r>
            <a:r>
              <a:rPr lang="en-US" b="1" dirty="0" smtClean="0"/>
              <a:t> </a:t>
            </a:r>
            <a:endParaRPr lang="el-GR" b="1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643972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867400"/>
            <a:ext cx="49001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524000"/>
            <a:ext cx="6172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The partial derivative of our loss function in output layer:</a:t>
            </a:r>
            <a:endParaRPr lang="el-G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6172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The partial derivative of our loss function in hidden layer:</a:t>
            </a:r>
            <a:endParaRPr lang="el-G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6172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The partial derivative of our loss function in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generel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case:</a:t>
            </a:r>
            <a:endParaRPr lang="el-G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 QNN?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dirty="0" smtClean="0"/>
              <a:t>the parallel NN’s computational and learning, therefore generalization potentials, with quantum computational dynamics based on superposition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Create new unprecedented abilities in the Quantum Computing, unexpected possibilities in information processing, pattern recognition, associative memory with exponential capacity and solutions in classically intractable problems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Control layer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Idea: </a:t>
            </a:r>
            <a:r>
              <a:rPr lang="en-US" sz="2000" dirty="0" smtClean="0"/>
              <a:t>create a control layer, correspond to a QRAM and store the OTG of every         possible networks, n the number of control </a:t>
            </a:r>
            <a:r>
              <a:rPr lang="en-US" sz="2000" dirty="0" err="1" smtClean="0"/>
              <a:t>qubits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Goal: </a:t>
            </a:r>
            <a:r>
              <a:rPr lang="en-US" sz="2000" dirty="0" smtClean="0"/>
              <a:t>be able to generate every possible pattern corresponding to the class of the pattern that generated the output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Plus: </a:t>
            </a:r>
            <a:r>
              <a:rPr lang="en-US" sz="2000" dirty="0" smtClean="0"/>
              <a:t>it computes the conditional probability of the entire QNN</a:t>
            </a:r>
          </a:p>
          <a:p>
            <a:pPr>
              <a:buNone/>
            </a:pPr>
            <a:endParaRPr lang="el-GR" sz="2000" dirty="0"/>
          </a:p>
        </p:txBody>
      </p:sp>
      <p:pic>
        <p:nvPicPr>
          <p:cNvPr id="4" name="Εικόνα 1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6201"/>
            <a:ext cx="4800600" cy="297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438400" y="1905000"/>
          <a:ext cx="469900" cy="503464"/>
        </p:xfrm>
        <a:graphic>
          <a:graphicData uri="http://schemas.openxmlformats.org/presentationml/2006/ole">
            <p:oleObj spid="_x0000_s57346" name="Equation" r:id="rId4" imgW="177480" imgH="190440" progId="Equation.DSMT4">
              <p:embed/>
            </p:oleObj>
          </a:graphicData>
        </a:graphic>
      </p:graphicFrame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114800"/>
            <a:ext cx="2590800" cy="631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Associative Memory Models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Inspiration: </a:t>
            </a:r>
            <a:r>
              <a:rPr lang="en-US" sz="2400" dirty="0" smtClean="0"/>
              <a:t>Hopfield NN with associative memory and Everett’s many-world interpretation of quantum world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Idea: </a:t>
            </a:r>
            <a:r>
              <a:rPr lang="en-US" sz="2400" dirty="0" smtClean="0"/>
              <a:t>Instead of having a HNN trained to recognize P different classes to have P such networks, one trained to recognize one and only one class, and all of them together forming a quantum system, in superposition of all these distinct HNN’s</a:t>
            </a:r>
          </a:p>
          <a:p>
            <a:r>
              <a:rPr lang="en-US" sz="2400" dirty="0" smtClean="0"/>
              <a:t>Instead of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Rule :</a:t>
            </a:r>
          </a:p>
          <a:p>
            <a:endParaRPr lang="en-US" sz="2400" dirty="0" smtClean="0"/>
          </a:p>
          <a:p>
            <a:r>
              <a:rPr lang="en-US" sz="2400" dirty="0" smtClean="0"/>
              <a:t>A superposition of all patterns stored: </a:t>
            </a:r>
            <a:endParaRPr lang="el-GR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495800" y="4038600"/>
          <a:ext cx="2089150" cy="949614"/>
        </p:xfrm>
        <a:graphic>
          <a:graphicData uri="http://schemas.openxmlformats.org/presentationml/2006/ole">
            <p:oleObj spid="_x0000_s13314" name="Equation" r:id="rId3" imgW="977760" imgH="444240" progId="Equation.DSMT4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943600" y="4876800"/>
          <a:ext cx="2667000" cy="962319"/>
        </p:xfrm>
        <a:graphic>
          <a:graphicData uri="http://schemas.openxmlformats.org/presentationml/2006/ole">
            <p:oleObj spid="_x0000_s13315" name="Equation" r:id="rId4" imgW="12315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Memorization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 of storing the P train patterns to the memory of the QNN. </a:t>
            </a:r>
          </a:p>
          <a:p>
            <a:r>
              <a:rPr lang="en-US" dirty="0" smtClean="0"/>
              <a:t>Goal: Create a coherent state of m basis states representing m patterns </a:t>
            </a:r>
          </a:p>
          <a:p>
            <a:r>
              <a:rPr lang="en-US" dirty="0" smtClean="0"/>
              <a:t>In case of m patterns, whose binary encoding is of length n : 2n+1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r>
              <a:rPr lang="en-US" dirty="0" smtClean="0"/>
              <a:t>are required for storage </a:t>
            </a:r>
          </a:p>
          <a:p>
            <a:r>
              <a:rPr lang="en-US" dirty="0" smtClean="0"/>
              <a:t>n are used to store the patterns, therefore to form the component network of the QNN’s associative memory </a:t>
            </a:r>
          </a:p>
          <a:p>
            <a:r>
              <a:rPr lang="en-US" dirty="0" smtClean="0"/>
              <a:t>n+1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r>
              <a:rPr lang="en-US" dirty="0" smtClean="0"/>
              <a:t>are ancillary, used for “bookkeeping” during the storage iteration and restored to |0&gt; after the termination of each iteration.</a:t>
            </a:r>
          </a:p>
          <a:p>
            <a:r>
              <a:rPr lang="en-US" dirty="0" smtClean="0"/>
              <a:t>A polynomial number of m*n elementary operators (applied on 1,2 or 3 </a:t>
            </a:r>
            <a:r>
              <a:rPr lang="en-US" dirty="0" err="1" smtClean="0"/>
              <a:t>qubits</a:t>
            </a:r>
            <a:r>
              <a:rPr lang="en-US" dirty="0" smtClean="0"/>
              <a:t>) is needed.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Memorization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key operator during this process is S</a:t>
            </a:r>
            <a:r>
              <a:rPr lang="en-US" sz="2000" baseline="30000" dirty="0" smtClean="0"/>
              <a:t>p</a:t>
            </a:r>
            <a:r>
              <a:rPr lang="en-US" sz="2000" dirty="0" smtClean="0"/>
              <a:t>, an operator that forms a set of conditional </a:t>
            </a:r>
            <a:r>
              <a:rPr lang="en-US" sz="2000" dirty="0" err="1" smtClean="0"/>
              <a:t>Hadamard</a:t>
            </a:r>
            <a:r>
              <a:rPr lang="en-US" sz="2000" dirty="0" smtClean="0"/>
              <a:t>-like transforms that will help to set the QNN in a coherent state. </a:t>
            </a:r>
          </a:p>
          <a:p>
            <a:r>
              <a:rPr lang="en-US" sz="2000" dirty="0" smtClean="0"/>
              <a:t>Consider the case of 2 </a:t>
            </a:r>
            <a:r>
              <a:rPr lang="en-US" sz="2000" dirty="0" err="1" smtClean="0"/>
              <a:t>quibits</a:t>
            </a:r>
            <a:r>
              <a:rPr lang="en-US" sz="2000" dirty="0" smtClean="0"/>
              <a:t> required to encode a pattern, then: </a:t>
            </a:r>
          </a:p>
          <a:p>
            <a:endParaRPr lang="en-US" sz="2000" dirty="0" smtClean="0"/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sz="2000" dirty="0" smtClean="0"/>
              <a:t>				p an index {1,2,…,m} indicating the pattern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There is a different operator associated to each pattern we want to store. </a:t>
            </a:r>
          </a:p>
          <a:p>
            <a:pPr>
              <a:buNone/>
            </a:pPr>
            <a:r>
              <a:rPr lang="en-US" sz="2000" dirty="0" smtClean="0"/>
              <a:t>A different S operator is applied to the input state of the system (a basis state of n </a:t>
            </a:r>
            <a:r>
              <a:rPr lang="en-US" sz="2000" dirty="0" err="1" smtClean="0"/>
              <a:t>quibits</a:t>
            </a:r>
            <a:r>
              <a:rPr lang="en-US" sz="2000" dirty="0" smtClean="0"/>
              <a:t> that represents the pattern) in every iteration, followed by a combination n-1 CNOT and CSWAP gates, adding one pattern at a time to the coherent state of QNN. 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2895600"/>
          <a:ext cx="1930400" cy="1473200"/>
        </p:xfrm>
        <a:graphic>
          <a:graphicData uri="http://schemas.openxmlformats.org/presentationml/2006/ole">
            <p:oleObj spid="_x0000_s15362" name="Equation" r:id="rId3" imgW="1930320" imgH="1473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Recall- Completion: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ecall </a:t>
            </a:r>
            <a:r>
              <a:rPr lang="en-US" dirty="0" smtClean="0"/>
              <a:t>the state of the pattern that corresponds better (has the closest resemblance) to a new input pattern </a:t>
            </a:r>
            <a:r>
              <a:rPr lang="en-US" dirty="0" smtClean="0"/>
              <a:t> </a:t>
            </a:r>
            <a:r>
              <a:rPr lang="en-US" dirty="0" smtClean="0"/>
              <a:t>QNN is required to </a:t>
            </a:r>
            <a:r>
              <a:rPr lang="en-US" dirty="0" smtClean="0"/>
              <a:t>classify</a:t>
            </a:r>
          </a:p>
          <a:p>
            <a:endParaRPr lang="en-US" dirty="0" smtClean="0"/>
          </a:p>
          <a:p>
            <a:r>
              <a:rPr lang="en-US" dirty="0" smtClean="0"/>
              <a:t>Grover’s </a:t>
            </a:r>
            <a:r>
              <a:rPr lang="en-US" dirty="0" smtClean="0"/>
              <a:t>quantum search algorithm is </a:t>
            </a:r>
            <a:r>
              <a:rPr lang="en-US" dirty="0" smtClean="0"/>
              <a:t>used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the quantum computational sense, recalling a state means measure the system and cause it to collapse in that basis state that corresponds to the pattern we are searching for.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Recall- Completion: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outline of the procedure is: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1)</a:t>
            </a:r>
            <a:r>
              <a:rPr lang="en-US" sz="2000" dirty="0" smtClean="0"/>
              <a:t>Prepare the system in |0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&gt; state.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2) </a:t>
            </a:r>
            <a:r>
              <a:rPr lang="en-US" sz="2000" dirty="0" smtClean="0"/>
              <a:t>Apply </a:t>
            </a:r>
            <a:r>
              <a:rPr lang="en-US" sz="2000" dirty="0" err="1" smtClean="0"/>
              <a:t>Hadamard</a:t>
            </a:r>
            <a:r>
              <a:rPr lang="en-US" sz="2000" dirty="0" smtClean="0"/>
              <a:t> gate  to each input </a:t>
            </a:r>
            <a:r>
              <a:rPr lang="en-US" sz="2000" dirty="0" err="1" smtClean="0"/>
              <a:t>qubit</a:t>
            </a:r>
            <a:r>
              <a:rPr lang="en-US" sz="2000" dirty="0" smtClean="0"/>
              <a:t>, to initialize all possible states to the same amplitude.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3) </a:t>
            </a:r>
            <a:r>
              <a:rPr lang="en-US" sz="2000" dirty="0" smtClean="0"/>
              <a:t>Apply ,     an identity matrix except for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dd</a:t>
            </a:r>
            <a:r>
              <a:rPr lang="en-US" sz="2000" dirty="0" smtClean="0"/>
              <a:t>=-1, d the desired state, to inverse its phase. </a:t>
            </a:r>
          </a:p>
          <a:p>
            <a:pPr>
              <a:buNone/>
            </a:pPr>
            <a:r>
              <a:rPr lang="en-US" sz="2000" dirty="0" smtClean="0"/>
              <a:t>	d the desired state is the one above all states in the memory that has the smallest Hamming distance to the input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4) </a:t>
            </a:r>
            <a:r>
              <a:rPr lang="en-US" sz="2000" dirty="0" smtClean="0"/>
              <a:t>Finally, apply 		       , (diffusion </a:t>
            </a:r>
            <a:r>
              <a:rPr lang="en-US" sz="2000" dirty="0" smtClean="0"/>
              <a:t>transform</a:t>
            </a:r>
            <a:r>
              <a:rPr lang="en-US" sz="2000" dirty="0" smtClean="0"/>
              <a:t>) to inverse about average.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5) </a:t>
            </a:r>
            <a:r>
              <a:rPr lang="en-US" sz="2000" dirty="0" smtClean="0"/>
              <a:t>Repeat           times and observe the system.</a:t>
            </a:r>
            <a:r>
              <a:rPr lang="en-US" dirty="0" smtClean="0"/>
              <a:t>	</a:t>
            </a:r>
            <a:endParaRPr lang="el-GR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752600" y="2743200"/>
          <a:ext cx="304800" cy="422031"/>
        </p:xfrm>
        <a:graphic>
          <a:graphicData uri="http://schemas.openxmlformats.org/presentationml/2006/ole">
            <p:oleObj spid="_x0000_s16386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90800" y="4038600"/>
          <a:ext cx="1828800" cy="463640"/>
        </p:xfrm>
        <a:graphic>
          <a:graphicData uri="http://schemas.openxmlformats.org/presentationml/2006/ole">
            <p:oleObj spid="_x0000_s16387" name="Equation" r:id="rId4" imgW="901440" imgH="22860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28800" y="4800600"/>
          <a:ext cx="533400" cy="486335"/>
        </p:xfrm>
        <a:graphic>
          <a:graphicData uri="http://schemas.openxmlformats.org/presentationml/2006/ole">
            <p:oleObj spid="_x0000_s16388" name="Equation" r:id="rId5" imgW="4316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QNN inspired by Double slit experiment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“photon gun” is the input pattern </a:t>
            </a:r>
          </a:p>
          <a:p>
            <a:r>
              <a:rPr lang="en-US" dirty="0" smtClean="0"/>
              <a:t>The slits the input neurons, in a form of entanglement</a:t>
            </a:r>
          </a:p>
          <a:p>
            <a:r>
              <a:rPr lang="en-US" dirty="0" smtClean="0"/>
              <a:t>The waves between the slits created by the input patterns correspond to the connections between input and next layer’s neurons, in superposition </a:t>
            </a:r>
          </a:p>
          <a:p>
            <a:r>
              <a:rPr lang="en-US" dirty="0" smtClean="0"/>
              <a:t>The output acts like a detector screen and therefore the superposition collapses when arrived in the output layer and a result is given.</a:t>
            </a:r>
          </a:p>
          <a:p>
            <a:r>
              <a:rPr lang="en-US" dirty="0" smtClean="0"/>
              <a:t> In our case the output is the state obtained after a measurement. </a:t>
            </a:r>
          </a:p>
          <a:p>
            <a:r>
              <a:rPr lang="en-US" dirty="0" smtClean="0"/>
              <a:t>The weight changes can be applied by a phase-shifting operator, such as the one proposed by Grover.</a:t>
            </a:r>
            <a:endParaRPr lang="el-G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365945" y="2187255"/>
            <a:ext cx="4717133" cy="354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/>
          <a:lstStyle/>
          <a:p>
            <a:r>
              <a:rPr lang="en-US" dirty="0" smtClean="0"/>
              <a:t>Architectures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 smtClean="0"/>
              <a:t>for simplicity </a:t>
            </a:r>
            <a:r>
              <a:rPr lang="en-US" dirty="0" smtClean="0"/>
              <a:t>a two layer network (input-hidden). </a:t>
            </a:r>
          </a:p>
          <a:p>
            <a:r>
              <a:rPr lang="en-US" dirty="0" smtClean="0"/>
              <a:t>There are as much as 4 quantum components, namely: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1) input-to-hidden-layer (IH)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2) hidden-bias weights (HB)- the hidden neurons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3) hidden-to-output layer (HO)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4) output-bias weights (OB)-the output neurons</a:t>
            </a:r>
            <a:endParaRPr lang="el-GR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=16 possible architectures of QNN, ranging from completely quantum to completely classical. </a:t>
            </a:r>
          </a:p>
          <a:p>
            <a:r>
              <a:rPr lang="en-US" dirty="0" smtClean="0"/>
              <a:t>Describe [IH, HB, HO, OB] a 2 layer QNN , “c”=classical component , “q” =quantum component </a:t>
            </a:r>
            <a:endParaRPr lang="el-GR" dirty="0" smtClean="0"/>
          </a:p>
          <a:p>
            <a:endParaRPr lang="el-G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07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1) </a:t>
            </a:r>
            <a:r>
              <a:rPr lang="en-US" sz="2000" dirty="0" smtClean="0"/>
              <a:t>Given m patterns for training, set m homogenous components and channel each pattern to each one of them. (Imagine each component as a classical MLP)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2) </a:t>
            </a:r>
            <a:r>
              <a:rPr lang="en-US" sz="2000" dirty="0" smtClean="0"/>
              <a:t>The weights of each component will be updated to learn the pattern that was channeled to it, and only this pattern. </a:t>
            </a:r>
            <a:endParaRPr lang="el-GR" sz="2000" dirty="0" smtClean="0"/>
          </a:p>
          <a:p>
            <a:r>
              <a:rPr lang="en-US" sz="2000" dirty="0" smtClean="0"/>
              <a:t>During classical simulation, the weight update happens with classical back propagation, caused by bit-by-bit training through the input pattern. </a:t>
            </a:r>
          </a:p>
          <a:p>
            <a:r>
              <a:rPr lang="en-US" sz="2000" dirty="0" smtClean="0"/>
              <a:t>There  are as many weights in every component as the bits of the input pattern, each one be entangled with a bit.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3) </a:t>
            </a:r>
            <a:r>
              <a:rPr lang="en-US" sz="2000" dirty="0" smtClean="0"/>
              <a:t>Train the components as a set of classical networks which will be set in superposition after their training. </a:t>
            </a:r>
          </a:p>
          <a:p>
            <a:r>
              <a:rPr lang="en-US" sz="2000" dirty="0" smtClean="0"/>
              <a:t>The weights from the same component are entangled with each other. </a:t>
            </a:r>
            <a:endParaRPr lang="el-GR" sz="2000" dirty="0" smtClean="0"/>
          </a:p>
          <a:p>
            <a:pPr>
              <a:buNone/>
            </a:pP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200" dirty="0" smtClean="0"/>
              <a:t>The links of the QNN (links between neuron components of one layer to these of the other) are constructed based on the weights of each component as follows; </a:t>
            </a:r>
          </a:p>
          <a:p>
            <a:pPr>
              <a:buNone/>
            </a:pPr>
            <a:r>
              <a:rPr lang="en-US" sz="2200" dirty="0" smtClean="0"/>
              <a:t>   every link is a superposition of the weights taken from a different </a:t>
            </a:r>
            <a:r>
              <a:rPr lang="en-US" sz="2200" dirty="0" smtClean="0"/>
              <a:t>component</a:t>
            </a:r>
          </a:p>
          <a:p>
            <a:pPr>
              <a:buNone/>
            </a:pPr>
            <a:endParaRPr lang="el-GR" sz="2200" dirty="0" smtClean="0"/>
          </a:p>
          <a:p>
            <a:pPr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5) </a:t>
            </a:r>
            <a:r>
              <a:rPr lang="en-US" sz="2200" dirty="0" smtClean="0"/>
              <a:t>When a test input is presented, the QNN collapses to a set of weights that corresponds to the component trained to recognize the pattern closest (by hamming distance) to the test input.</a:t>
            </a:r>
            <a:endParaRPr lang="el-GR" sz="2200" dirty="0" smtClean="0"/>
          </a:p>
          <a:p>
            <a:r>
              <a:rPr lang="en-US" sz="2200" dirty="0" smtClean="0"/>
              <a:t>Since the weights of each component are entangled, when one of QNN’s link’s superposition collapses to the state of a weight from this given component, all the other link </a:t>
            </a:r>
            <a:r>
              <a:rPr lang="en-US" sz="2200" dirty="0" err="1" smtClean="0"/>
              <a:t>superpositions</a:t>
            </a:r>
            <a:r>
              <a:rPr lang="en-US" sz="2200" dirty="0" smtClean="0"/>
              <a:t> in the QNN will collapse in the same component too.</a:t>
            </a:r>
            <a:endParaRPr lang="el-GR" sz="2200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914400"/>
          </a:xfrm>
        </p:spPr>
        <p:txBody>
          <a:bodyPr/>
          <a:lstStyle/>
          <a:p>
            <a:r>
              <a:rPr lang="en-US" dirty="0" smtClean="0"/>
              <a:t>3 Major Problems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marL="624078" indent="-514350">
              <a:buAutoNum type="arabicParenR"/>
            </a:pPr>
            <a:r>
              <a:rPr lang="en-US" dirty="0" smtClean="0"/>
              <a:t>Non linear activation functions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dirty="0" smtClean="0"/>
              <a:t> linearity and </a:t>
            </a:r>
            <a:r>
              <a:rPr lang="en-US" dirty="0" err="1" smtClean="0"/>
              <a:t>unitarity</a:t>
            </a:r>
            <a:r>
              <a:rPr lang="en-US" dirty="0" smtClean="0"/>
              <a:t> </a:t>
            </a:r>
            <a:r>
              <a:rPr lang="en-US" dirty="0" err="1" smtClean="0"/>
              <a:t>principles,to</a:t>
            </a:r>
            <a:r>
              <a:rPr lang="en-US" dirty="0" smtClean="0"/>
              <a:t> preserve probabilities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AutoNum type="arabicParenR"/>
            </a:pPr>
            <a:r>
              <a:rPr lang="en-US" dirty="0" smtClean="0"/>
              <a:t>Dissipative nature of the deterministic NN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</a:p>
          <a:p>
            <a:pPr marL="624078" indent="-514350">
              <a:buNone/>
            </a:pPr>
            <a:r>
              <a:rPr lang="en-US" dirty="0" smtClean="0"/>
              <a:t>	time symmetry </a:t>
            </a:r>
            <a:r>
              <a:rPr lang="en-US" dirty="0" err="1" smtClean="0"/>
              <a:t>unitarity</a:t>
            </a:r>
            <a:r>
              <a:rPr lang="en-US" dirty="0" smtClean="0"/>
              <a:t> ensures in QS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3) </a:t>
            </a:r>
            <a:r>
              <a:rPr lang="en-US" dirty="0" smtClean="0"/>
              <a:t>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Test= Collapse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Given a test input, the QNN will search for match by examining the test bit-by-bit with all the training inputs stored in its components. </a:t>
            </a:r>
            <a:endParaRPr lang="el-GR" sz="2200" dirty="0" smtClean="0"/>
          </a:p>
          <a:p>
            <a:pPr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1) </a:t>
            </a:r>
            <a:r>
              <a:rPr lang="en-US" sz="2200" dirty="0" smtClean="0"/>
              <a:t>The weights of each component are assigned coefficients, corresponding to their amplitude. The coefficient for a given weight is: </a:t>
            </a:r>
            <a:endParaRPr lang="el-GR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a bit’s match is found, the phase of the appropriate weight  is rotated to make it stand out, when the phases of the remaining weights remains the same.</a:t>
            </a:r>
            <a:endParaRPr lang="el-GR" sz="2200" dirty="0" smtClean="0"/>
          </a:p>
          <a:p>
            <a:pPr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2) </a:t>
            </a:r>
            <a:r>
              <a:rPr lang="en-US" sz="2200" dirty="0" smtClean="0"/>
              <a:t>After all test input’s bits are one-by-one tested, the weight coefficients are summed for each component and the measurement causes the system to collapse to the component with the greatest sum</a:t>
            </a:r>
            <a:endParaRPr lang="el-G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733800" y="5803900"/>
          <a:ext cx="5150032" cy="1054100"/>
        </p:xfrm>
        <a:graphic>
          <a:graphicData uri="http://schemas.openxmlformats.org/presentationml/2006/ole">
            <p:oleObj spid="_x0000_s18434" name="Equation" r:id="rId3" imgW="2171520" imgH="44424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209800" y="3288552"/>
          <a:ext cx="4648200" cy="546847"/>
        </p:xfrm>
        <a:graphic>
          <a:graphicData uri="http://schemas.openxmlformats.org/presentationml/2006/ole">
            <p:oleObj spid="_x0000_s18435" name="Equation" r:id="rId4" imgW="1726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/>
          <a:lstStyle/>
          <a:p>
            <a:r>
              <a:rPr lang="en-US" dirty="0" smtClean="0"/>
              <a:t>Quantum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Basic Definitions:</a:t>
            </a:r>
          </a:p>
          <a:p>
            <a:r>
              <a:rPr lang="en-US" dirty="0" smtClean="0"/>
              <a:t>Quantum Machine Learning </a:t>
            </a:r>
          </a:p>
          <a:p>
            <a:r>
              <a:rPr lang="en-US" dirty="0" smtClean="0"/>
              <a:t>Quantum algorithms</a:t>
            </a:r>
          </a:p>
          <a:p>
            <a:r>
              <a:rPr lang="en-US" dirty="0" smtClean="0"/>
              <a:t>Quantum speedup</a:t>
            </a:r>
          </a:p>
          <a:p>
            <a:r>
              <a:rPr lang="en-US" dirty="0" smtClean="0"/>
              <a:t>Quantum Simulators</a:t>
            </a:r>
            <a:endParaRPr lang="en-US" dirty="0"/>
          </a:p>
          <a:p>
            <a:r>
              <a:rPr lang="en-US" dirty="0" smtClean="0"/>
              <a:t>Query Complexity</a:t>
            </a:r>
          </a:p>
          <a:p>
            <a:r>
              <a:rPr lang="en-US" dirty="0" smtClean="0"/>
              <a:t>Gate Complexity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/>
          <a:lstStyle/>
          <a:p>
            <a:r>
              <a:rPr lang="en-US" dirty="0" smtClean="0"/>
              <a:t>Quantum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QML algorithms developed so far:</a:t>
            </a:r>
          </a:p>
          <a:p>
            <a:r>
              <a:rPr lang="en-US" sz="2000" dirty="0" smtClean="0"/>
              <a:t>Linear-</a:t>
            </a:r>
            <a:r>
              <a:rPr lang="en-US" sz="2000" dirty="0" err="1" smtClean="0"/>
              <a:t>algrebra</a:t>
            </a:r>
            <a:r>
              <a:rPr lang="en-US" sz="2000" dirty="0" smtClean="0"/>
              <a:t> problems: Harrow, Hassidim and </a:t>
            </a:r>
            <a:r>
              <a:rPr lang="en-US" sz="2000" dirty="0" err="1" smtClean="0"/>
              <a:t>Loyd</a:t>
            </a:r>
            <a:r>
              <a:rPr lang="en-US" sz="2000" dirty="0" smtClean="0"/>
              <a:t> algorithm</a:t>
            </a:r>
            <a:endParaRPr lang="el-GR" sz="2000" dirty="0" smtClean="0"/>
          </a:p>
          <a:p>
            <a:r>
              <a:rPr lang="en-US" sz="2000" dirty="0" smtClean="0"/>
              <a:t>Quantum Support Vector Machines and Quantum Radial Basis Functions</a:t>
            </a:r>
            <a:endParaRPr lang="el-GR" sz="2000" dirty="0" smtClean="0"/>
          </a:p>
          <a:p>
            <a:r>
              <a:rPr lang="en-US" sz="2000" dirty="0" smtClean="0"/>
              <a:t> QPCA</a:t>
            </a:r>
            <a:endParaRPr lang="el-GR" sz="2000" dirty="0" smtClean="0"/>
          </a:p>
          <a:p>
            <a:r>
              <a:rPr lang="en-US" sz="2000" dirty="0" smtClean="0"/>
              <a:t>Deep learning by training quantum Boltzmann Machines</a:t>
            </a:r>
            <a:endParaRPr lang="el-GR" sz="2000" dirty="0" smtClean="0"/>
          </a:p>
          <a:p>
            <a:r>
              <a:rPr lang="en-US" sz="2000" dirty="0" smtClean="0"/>
              <a:t> Optimization via </a:t>
            </a:r>
            <a:r>
              <a:rPr lang="en-US" sz="2000" dirty="0" err="1" smtClean="0"/>
              <a:t>qBLAS</a:t>
            </a:r>
            <a:r>
              <a:rPr lang="en-US" sz="2000" dirty="0" smtClean="0"/>
              <a:t>- based optimization</a:t>
            </a:r>
          </a:p>
          <a:p>
            <a:endParaRPr lang="en-US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Major Problems to QML:</a:t>
            </a:r>
          </a:p>
          <a:p>
            <a:r>
              <a:rPr lang="en-US" sz="2000" dirty="0" smtClean="0"/>
              <a:t>The input problem</a:t>
            </a:r>
            <a:endParaRPr lang="el-GR" sz="2000" dirty="0" smtClean="0"/>
          </a:p>
          <a:p>
            <a:r>
              <a:rPr lang="en-US" sz="2000" dirty="0" smtClean="0"/>
              <a:t>The output problem</a:t>
            </a:r>
            <a:endParaRPr lang="el-GR" sz="2000" dirty="0" smtClean="0"/>
          </a:p>
          <a:p>
            <a:r>
              <a:rPr lang="en-US" sz="2000" dirty="0" smtClean="0"/>
              <a:t>The costing problem</a:t>
            </a:r>
            <a:endParaRPr lang="el-GR" sz="2000" dirty="0" smtClean="0"/>
          </a:p>
          <a:p>
            <a:r>
              <a:rPr lang="en-US" sz="2000" dirty="0" smtClean="0"/>
              <a:t>The benchmarking problem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r>
              <a:rPr lang="en-US" dirty="0" smtClean="0"/>
              <a:t>Expected Advantages of QNN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1) </a:t>
            </a:r>
            <a:r>
              <a:rPr lang="en-US" dirty="0" smtClean="0"/>
              <a:t>Exponential Memory capacity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2) </a:t>
            </a:r>
            <a:r>
              <a:rPr lang="en-US" dirty="0" smtClean="0"/>
              <a:t>Higher performance with lower complexity (less number of neurons, less required training data)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3) </a:t>
            </a:r>
            <a:r>
              <a:rPr lang="en-US" dirty="0" smtClean="0"/>
              <a:t>Faster learning (due to superposition)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4) </a:t>
            </a:r>
            <a:r>
              <a:rPr lang="en-US" dirty="0" smtClean="0"/>
              <a:t>Elimination of spurious or erased memory duo the absence of pattern interference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5) </a:t>
            </a:r>
            <a:r>
              <a:rPr lang="en-US" dirty="0" smtClean="0"/>
              <a:t>Solution to linear inseparable problems with only one layer QNN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6) </a:t>
            </a:r>
            <a:r>
              <a:rPr lang="en-US" dirty="0" smtClean="0"/>
              <a:t>Absence of wiring (thanks to entanglement property)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7) </a:t>
            </a:r>
            <a:r>
              <a:rPr lang="en-US" dirty="0" smtClean="0"/>
              <a:t>Higher stability and reliability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8) </a:t>
            </a:r>
            <a:r>
              <a:rPr lang="en-US" dirty="0" smtClean="0"/>
              <a:t>Processing speed (10</a:t>
            </a:r>
            <a:r>
              <a:rPr lang="en-US" baseline="30000" dirty="0" smtClean="0"/>
              <a:t>10</a:t>
            </a:r>
            <a:r>
              <a:rPr lang="en-US" dirty="0" smtClean="0"/>
              <a:t>bits/s)</a:t>
            </a:r>
            <a:endParaRPr lang="el-G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9) </a:t>
            </a:r>
            <a:r>
              <a:rPr lang="en-US" dirty="0" smtClean="0"/>
              <a:t>Small scale (10</a:t>
            </a:r>
            <a:r>
              <a:rPr lang="en-US" baseline="30000" dirty="0" smtClean="0"/>
              <a:t>11</a:t>
            </a:r>
            <a:r>
              <a:rPr lang="en-US" dirty="0" smtClean="0"/>
              <a:t> neurons/mm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Bibliography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47500" lnSpcReduction="20000"/>
          </a:bodyPr>
          <a:lstStyle/>
          <a:p>
            <a:r>
              <a:rPr lang="el-GR" dirty="0" smtClean="0"/>
              <a:t>[1]	S. C. Kak, “Quantum Neural Computing,” </a:t>
            </a:r>
            <a:r>
              <a:rPr lang="el-GR" i="1" dirty="0" smtClean="0"/>
              <a:t>Adv. Imaging Electron Phys.</a:t>
            </a:r>
            <a:r>
              <a:rPr lang="el-GR" dirty="0" smtClean="0"/>
              <a:t>, vol. 94, no. C, pp. 259–313, 1995.</a:t>
            </a:r>
          </a:p>
          <a:p>
            <a:r>
              <a:rPr lang="el-GR" dirty="0" smtClean="0"/>
              <a:t>[2]	M. Schuld, I. Sinayskiy, and F. Petruccione, “The quest for a Quantum Neural Network,” </a:t>
            </a:r>
            <a:r>
              <a:rPr lang="el-GR" i="1" dirty="0" smtClean="0"/>
              <a:t>Quantum Inf. Process.</a:t>
            </a:r>
            <a:r>
              <a:rPr lang="el-GR" dirty="0" smtClean="0"/>
              <a:t>, vol. 13, no. 11, pp. 2567–2586, 2014.</a:t>
            </a:r>
          </a:p>
          <a:p>
            <a:r>
              <a:rPr lang="el-GR" dirty="0" smtClean="0"/>
              <a:t>[3]	M. Perus, “Neural networks as a basis for quantum associative networks,” </a:t>
            </a:r>
            <a:r>
              <a:rPr lang="el-GR" i="1" dirty="0" smtClean="0"/>
              <a:t>Neural Netw. World</a:t>
            </a:r>
            <a:r>
              <a:rPr lang="el-GR" dirty="0" smtClean="0"/>
              <a:t>, vol. 10, no. 6, pp. 1001–1013, 2000.</a:t>
            </a:r>
          </a:p>
          <a:p>
            <a:r>
              <a:rPr lang="el-GR" dirty="0" smtClean="0"/>
              <a:t>[4]	E. C. Behrman, L. R. Nash, J. E. Steck, V. G. Chandrashekar, and S. R. Skinner, “Simulations of quantum neural networks,” </a:t>
            </a:r>
            <a:r>
              <a:rPr lang="el-GR" i="1" dirty="0" smtClean="0"/>
              <a:t>Inf. Sci. (Ny).</a:t>
            </a:r>
            <a:r>
              <a:rPr lang="el-GR" dirty="0" smtClean="0"/>
              <a:t>, vol. 128, no. 3, pp. 257–269, 2000.</a:t>
            </a:r>
          </a:p>
          <a:p>
            <a:r>
              <a:rPr lang="el-GR" dirty="0" smtClean="0"/>
              <a:t>[5]	S. Gupta and R. K. P. Zia, “Quantum Neural Networks,” </a:t>
            </a:r>
            <a:r>
              <a:rPr lang="el-GR" i="1" dirty="0" smtClean="0"/>
              <a:t>J. Comput. Syst. Sci.</a:t>
            </a:r>
            <a:r>
              <a:rPr lang="el-GR" dirty="0" smtClean="0"/>
              <a:t>, vol. 63, no. 3, pp. 355–383, Nov. 2001.</a:t>
            </a:r>
          </a:p>
          <a:p>
            <a:r>
              <a:rPr lang="el-GR" dirty="0" smtClean="0"/>
              <a:t>[6]	D. Ventura and T. Martinez, “Initializing the amplitude distribution of a quantum state,” </a:t>
            </a:r>
            <a:r>
              <a:rPr lang="el-GR" i="1" dirty="0" smtClean="0"/>
              <a:t>Found. Phys. Lett.</a:t>
            </a:r>
            <a:r>
              <a:rPr lang="el-GR" dirty="0" smtClean="0"/>
              <a:t>, vol. 12, no. 6, pp. 547–559, 1999.</a:t>
            </a:r>
          </a:p>
          <a:p>
            <a:r>
              <a:rPr lang="el-GR" dirty="0" smtClean="0"/>
              <a:t>[7]	A. A. Ezhov and D. Ventura, “. Quantum Neural Networks,” </a:t>
            </a:r>
            <a:r>
              <a:rPr lang="el-GR" i="1" dirty="0" smtClean="0"/>
              <a:t>Futur. Dir. Intell. Syst. Inf. Sci. Futur. Speech Image Technol. Brain Comput. WWW, Bioinforma.</a:t>
            </a:r>
            <a:r>
              <a:rPr lang="el-GR" dirty="0" smtClean="0"/>
              <a:t>, p. 213, 2000.</a:t>
            </a:r>
          </a:p>
          <a:p>
            <a:r>
              <a:rPr lang="el-GR" dirty="0" smtClean="0"/>
              <a:t>[8]	M. V. Altaisky, “Quantum neural network,” no. 1, pp. 1–4, 2001.</a:t>
            </a:r>
          </a:p>
          <a:p>
            <a:r>
              <a:rPr lang="el-GR" dirty="0" smtClean="0"/>
              <a:t>[9]	A. Sagheer and M. Zidan, “Autonomous Quantum Perceptron Neural Network,” no. December, 2013.</a:t>
            </a:r>
          </a:p>
          <a:p>
            <a:r>
              <a:rPr lang="el-GR" dirty="0" smtClean="0"/>
              <a:t>[10]	K.-L. Seow, E. Behrman, and J. Steck, “Efficient learning algorithm for quantum perceptron unitary weights,” pp. 1–10, 2015.</a:t>
            </a:r>
          </a:p>
          <a:p>
            <a:r>
              <a:rPr lang="el-GR" dirty="0" smtClean="0"/>
              <a:t>[11]	J. Chen, L. Wang, and E. Charbon, “A quantum-implementable neural network model,” </a:t>
            </a:r>
            <a:r>
              <a:rPr lang="el-GR" i="1" dirty="0" smtClean="0"/>
              <a:t>Quantum Inf. Process.</a:t>
            </a:r>
            <a:r>
              <a:rPr lang="el-GR" dirty="0" smtClean="0"/>
              <a:t>, vol. 16, no. 10, pp. 1–24, 2017.</a:t>
            </a:r>
          </a:p>
          <a:p>
            <a:r>
              <a:rPr lang="el-GR" dirty="0" smtClean="0"/>
              <a:t>[12]	M. DePorter, Bobbi &amp; Hernacki, “Quantum Learning,” vol. 4, no. July 1995, p. 152, 2002.</a:t>
            </a:r>
          </a:p>
          <a:p>
            <a:r>
              <a:rPr lang="el-GR" dirty="0" smtClean="0"/>
              <a:t>[13]	A. Narayanan and T. Menneer, “Quantum artificial neural network architectures and components,” </a:t>
            </a:r>
            <a:r>
              <a:rPr lang="el-GR" i="1" dirty="0" smtClean="0"/>
              <a:t>Inf. Sci. (Ny).</a:t>
            </a:r>
            <a:r>
              <a:rPr lang="el-GR" dirty="0" smtClean="0"/>
              <a:t>, vol. 128, no. 3, pp. 231–255, 2000.</a:t>
            </a:r>
          </a:p>
          <a:p>
            <a:r>
              <a:rPr lang="el-GR" dirty="0" smtClean="0"/>
              <a:t>[14]	S. S. Haykin, </a:t>
            </a:r>
            <a:r>
              <a:rPr lang="el-GR" i="1" dirty="0" smtClean="0"/>
              <a:t>Neural networks and learning machines, 3rd Edition</a:t>
            </a:r>
            <a:r>
              <a:rPr lang="el-GR" dirty="0" smtClean="0"/>
              <a:t>. 2009.</a:t>
            </a:r>
          </a:p>
          <a:p>
            <a:r>
              <a:rPr lang="el-GR" dirty="0" smtClean="0"/>
              <a:t>[15]	Y. Cao, G. G. Guerreschi, and A. Aspuru-Guzik, “Quantum Neuron: an elementary building block for machine learning on quantum computers,” pp. 1–30, 2017.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5 basic approaches towards a QNN: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marL="624078" indent="-514350">
              <a:buAutoNum type="arabicParenR"/>
            </a:pPr>
            <a:r>
              <a:rPr lang="en-US" dirty="0" smtClean="0"/>
              <a:t>Interpretation of the activation function as measurement</a:t>
            </a:r>
          </a:p>
          <a:p>
            <a:pPr marL="624078" indent="-514350">
              <a:buAutoNum type="arabicParenR"/>
            </a:pPr>
            <a:r>
              <a:rPr lang="en-US" dirty="0" smtClean="0"/>
              <a:t>Interacting Dots</a:t>
            </a:r>
          </a:p>
          <a:p>
            <a:pPr marL="624078" indent="-514350">
              <a:buAutoNum type="arabicParenR"/>
            </a:pPr>
            <a:r>
              <a:rPr lang="en-US" dirty="0" smtClean="0"/>
              <a:t>Quantum Neural Circuits</a:t>
            </a:r>
          </a:p>
          <a:p>
            <a:pPr marL="624078" indent="-514350">
              <a:buAutoNum type="arabicParenR"/>
            </a:pPr>
            <a:r>
              <a:rPr lang="en-US" dirty="0" smtClean="0"/>
              <a:t>Quantum Associative Memory Models</a:t>
            </a:r>
          </a:p>
          <a:p>
            <a:pPr marL="624078" indent="-514350">
              <a:buAutoNum type="arabicParenR"/>
            </a:pPr>
            <a:r>
              <a:rPr lang="en-US" dirty="0" smtClean="0"/>
              <a:t>Quantum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pPr marL="624078" indent="-514350">
              <a:buAutoNum type="arabicParenR"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the activation function as measurement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Meneer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Nayanan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</a:p>
          <a:p>
            <a:r>
              <a:rPr lang="en-US" sz="2400" dirty="0" smtClean="0"/>
              <a:t>QNN as a superposition of classical </a:t>
            </a:r>
            <a:r>
              <a:rPr lang="en-US" sz="2400" dirty="0" smtClean="0"/>
              <a:t>MLPs </a:t>
            </a:r>
            <a:endParaRPr lang="en-US" sz="2400" dirty="0" smtClean="0"/>
          </a:p>
          <a:p>
            <a:r>
              <a:rPr lang="en-US" sz="2400" dirty="0" smtClean="0"/>
              <a:t>Quantum state of the QNN =weight vector</a:t>
            </a:r>
          </a:p>
          <a:p>
            <a:r>
              <a:rPr lang="en-US" sz="2400" dirty="0" smtClean="0"/>
              <a:t> Measurement = Pattern retrieval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Perus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Activation of a neuron~ Green’s  Function solution to Schrödinger's time evolution equation</a:t>
            </a:r>
          </a:p>
          <a:p>
            <a:r>
              <a:rPr lang="en-US" sz="2400" dirty="0" smtClean="0"/>
              <a:t>Projection Operator  G~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 </a:t>
            </a:r>
          </a:p>
          <a:p>
            <a:r>
              <a:rPr lang="en-US" sz="2400" dirty="0" smtClean="0"/>
              <a:t>Measurement = Pattern retrieval</a:t>
            </a:r>
          </a:p>
          <a:p>
            <a:endParaRPr lang="en-US" sz="2400" dirty="0" smtClean="0"/>
          </a:p>
          <a:p>
            <a:pPr>
              <a:buNone/>
            </a:pPr>
            <a:endParaRPr lang="el-GR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4400" y="3886200"/>
          <a:ext cx="6858000" cy="809625"/>
        </p:xfrm>
        <a:graphic>
          <a:graphicData uri="http://schemas.openxmlformats.org/presentationml/2006/ole">
            <p:oleObj spid="_x0000_s1026" name="Equation" r:id="rId3" imgW="3657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Interacting Quantum Dots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Behrman et all.</a:t>
            </a:r>
          </a:p>
          <a:p>
            <a:r>
              <a:rPr lang="en-US" dirty="0" err="1" smtClean="0"/>
              <a:t>Perus</a:t>
            </a:r>
            <a:r>
              <a:rPr lang="en-US" dirty="0" smtClean="0"/>
              <a:t>’ idea formulated by Feynman path integral ~ Activation of a “</a:t>
            </a:r>
            <a:r>
              <a:rPr lang="en-US" dirty="0" err="1" smtClean="0"/>
              <a:t>quron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Time-array Neural Network of 1 two-level  </a:t>
            </a:r>
            <a:r>
              <a:rPr lang="en-US" dirty="0" err="1" smtClean="0"/>
              <a:t>quron</a:t>
            </a:r>
            <a:endParaRPr lang="en-US" dirty="0" smtClean="0"/>
          </a:p>
          <a:p>
            <a:r>
              <a:rPr lang="en-US" dirty="0" smtClean="0"/>
              <a:t>Weights engineered by the system’s interaction with the environment </a:t>
            </a:r>
          </a:p>
          <a:p>
            <a:r>
              <a:rPr lang="en-US" dirty="0" smtClean="0"/>
              <a:t>Updated based on a common </a:t>
            </a:r>
            <a:r>
              <a:rPr lang="en-US" dirty="0" err="1" smtClean="0"/>
              <a:t>backpropagation</a:t>
            </a:r>
            <a:r>
              <a:rPr lang="en-US" dirty="0" smtClean="0"/>
              <a:t> with gradient descent rule. </a:t>
            </a:r>
          </a:p>
          <a:p>
            <a:r>
              <a:rPr lang="en-US" dirty="0" smtClean="0"/>
              <a:t>The physical implementation proposed: quantum dot interacting with photons </a:t>
            </a:r>
          </a:p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1)Exponential system’s time evolution</a:t>
            </a:r>
          </a:p>
          <a:p>
            <a:pPr>
              <a:buNone/>
            </a:pPr>
            <a:r>
              <a:rPr lang="en-US" dirty="0" smtClean="0"/>
              <a:t>	2)Nonlinearity  of Potential’s  kinetic energy in activation function </a:t>
            </a:r>
            <a:endParaRPr lang="el-GR" dirty="0" smtClean="0"/>
          </a:p>
          <a:p>
            <a:endParaRPr lang="el-G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dirty="0" smtClean="0"/>
              <a:t>Quantum Neural Circuits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Gupta and Zia:</a:t>
            </a:r>
          </a:p>
          <a:p>
            <a:r>
              <a:rPr lang="en-US" dirty="0" smtClean="0"/>
              <a:t>Focused on QC perspective</a:t>
            </a:r>
          </a:p>
          <a:p>
            <a:r>
              <a:rPr lang="en-US" dirty="0" smtClean="0"/>
              <a:t>QNN = Quantum Circuit</a:t>
            </a:r>
          </a:p>
          <a:p>
            <a:r>
              <a:rPr lang="en-US" dirty="0" smtClean="0"/>
              <a:t>Weighted input of a neuron: Unitary operator U, enables entanglement. </a:t>
            </a:r>
          </a:p>
          <a:p>
            <a:r>
              <a:rPr lang="en-US" dirty="0" smtClean="0"/>
              <a:t>Activation Function: Dissipative operator 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>
              <a:buNone/>
            </a:pPr>
            <a:r>
              <a:rPr lang="en-US" dirty="0" smtClean="0"/>
              <a:t> 	D non-linear</a:t>
            </a:r>
          </a:p>
          <a:p>
            <a:pPr>
              <a:buNone/>
            </a:pPr>
            <a:r>
              <a:rPr lang="en-US" dirty="0" smtClean="0"/>
              <a:t>	Non properly defined (non defined for any state but |0…0&gt;, not equality to threshold defined)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28800" y="4191000"/>
          <a:ext cx="4863353" cy="762000"/>
        </p:xfrm>
        <a:graphic>
          <a:graphicData uri="http://schemas.openxmlformats.org/presentationml/2006/ole">
            <p:oleObj spid="_x0000_s2050" name="Equation" r:id="rId3" imgW="2755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Quantum Associative memory Models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2200" dirty="0" smtClean="0"/>
              <a:t>Hopfield NN inspired : Quantum circuit with Associative Memory</a:t>
            </a:r>
          </a:p>
          <a:p>
            <a:r>
              <a:rPr lang="en-US" sz="2200" dirty="0" smtClean="0"/>
              <a:t>Train inputs binary encoded as </a:t>
            </a:r>
            <a:r>
              <a:rPr lang="en-US" sz="2200" dirty="0" err="1" smtClean="0"/>
              <a:t>qubits</a:t>
            </a:r>
            <a:r>
              <a:rPr lang="en-US" sz="2200" dirty="0" smtClean="0"/>
              <a:t> </a:t>
            </a:r>
            <a:r>
              <a:rPr lang="en-US" sz="2200" dirty="0" smtClean="0"/>
              <a:t>:Patterns to be classified </a:t>
            </a:r>
          </a:p>
          <a:p>
            <a:r>
              <a:rPr lang="en-US" sz="2200" dirty="0" smtClean="0"/>
              <a:t>Output : state corresponding to the one pattern, among all in the memory, that is closest to the input according to Hamming distance.</a:t>
            </a:r>
          </a:p>
          <a:p>
            <a:r>
              <a:rPr lang="en-US" sz="2200" dirty="0" smtClean="0"/>
              <a:t> A superposition of all memorized states :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 Grover’s search algorithm finds the most suited state among |M&gt;</a:t>
            </a:r>
          </a:p>
          <a:p>
            <a:r>
              <a:rPr lang="en-US" sz="2200" dirty="0" smtClean="0"/>
              <a:t>Measurement retrieves the desired output (pattern’s state  with the highest probability)</a:t>
            </a:r>
          </a:p>
          <a:p>
            <a:pPr>
              <a:buNone/>
            </a:pPr>
            <a:r>
              <a:rPr lang="en-US" sz="2200" dirty="0" smtClean="0"/>
              <a:t>*measurement destroys superposition |M&gt;, the construction of a number of duplicates of |M&gt; is required.</a:t>
            </a:r>
            <a:endParaRPr lang="el-GR" sz="2200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3352800"/>
          <a:ext cx="2438400" cy="693854"/>
        </p:xfrm>
        <a:graphic>
          <a:graphicData uri="http://schemas.openxmlformats.org/presentationml/2006/ole">
            <p:oleObj spid="_x0000_s3074" name="Equation" r:id="rId3" imgW="15620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878</TotalTime>
  <Words>2450</Words>
  <Application>Microsoft Office PowerPoint</Application>
  <PresentationFormat>On-screen Show (4:3)</PresentationFormat>
  <Paragraphs>391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Urban</vt:lpstr>
      <vt:lpstr>Equation</vt:lpstr>
      <vt:lpstr>MathType 6.0 Equation</vt:lpstr>
      <vt:lpstr>A note to Quantum Neural Networks</vt:lpstr>
      <vt:lpstr>Contents</vt:lpstr>
      <vt:lpstr>Why a QNN?</vt:lpstr>
      <vt:lpstr>3 Major Problems</vt:lpstr>
      <vt:lpstr>5 basic approaches towards a QNN:</vt:lpstr>
      <vt:lpstr>Interpretation of the activation function as measurement </vt:lpstr>
      <vt:lpstr>Interacting Quantum Dots</vt:lpstr>
      <vt:lpstr>Quantum Neural Circuits</vt:lpstr>
      <vt:lpstr> Quantum Associative memory Models</vt:lpstr>
      <vt:lpstr>Quantum Perceptrons</vt:lpstr>
      <vt:lpstr>Autonomous Quantum Perceptron</vt:lpstr>
      <vt:lpstr>Autonomous Quantum Perceptron</vt:lpstr>
      <vt:lpstr>Autonomous Quantum Perceptron</vt:lpstr>
      <vt:lpstr>Autonomous Quantum Perceptron</vt:lpstr>
      <vt:lpstr>Quantum Perceptron with Unitary Weights </vt:lpstr>
      <vt:lpstr>Quantum Perceptron with Unitary Weights </vt:lpstr>
      <vt:lpstr>Quantum Perceptron with Unitary Weights</vt:lpstr>
      <vt:lpstr>XOR Example</vt:lpstr>
      <vt:lpstr>XOR Example- Model 1 </vt:lpstr>
      <vt:lpstr>XOR Example- Model 2</vt:lpstr>
      <vt:lpstr>XOR Example- Model 2</vt:lpstr>
      <vt:lpstr>Quantum Feedforward Neural Network</vt:lpstr>
      <vt:lpstr>Quantum Feedforward Neural Network</vt:lpstr>
      <vt:lpstr>Quantum Feedforward Neural Network</vt:lpstr>
      <vt:lpstr>Quantum Feedforward Neural Network</vt:lpstr>
      <vt:lpstr>Quantum Feedforward Neural Network (vol 2)</vt:lpstr>
      <vt:lpstr>Quantum Feedforward Neural Network (vol 2)</vt:lpstr>
      <vt:lpstr>Layer Transition Matrix (LTM)</vt:lpstr>
      <vt:lpstr>Backpropagation </vt:lpstr>
      <vt:lpstr>Control layer</vt:lpstr>
      <vt:lpstr>Quantum Associative Memory Models</vt:lpstr>
      <vt:lpstr>Memorization</vt:lpstr>
      <vt:lpstr>Memorization</vt:lpstr>
      <vt:lpstr>Recall- Completion:</vt:lpstr>
      <vt:lpstr>Recall- Completion:</vt:lpstr>
      <vt:lpstr>A QNN inspired by Double slit experiment</vt:lpstr>
      <vt:lpstr>Architectures</vt:lpstr>
      <vt:lpstr>Training</vt:lpstr>
      <vt:lpstr>Training</vt:lpstr>
      <vt:lpstr>Test= Collapse</vt:lpstr>
      <vt:lpstr>Quantum Learning</vt:lpstr>
      <vt:lpstr>Quantum Learning</vt:lpstr>
      <vt:lpstr>Expected Advantages of QNN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to Quantum Neural Networks</dc:title>
  <dc:creator>Koft</dc:creator>
  <cp:lastModifiedBy>Koft</cp:lastModifiedBy>
  <cp:revision>105</cp:revision>
  <dcterms:created xsi:type="dcterms:W3CDTF">2006-08-16T00:00:00Z</dcterms:created>
  <dcterms:modified xsi:type="dcterms:W3CDTF">2018-06-27T19:00:17Z</dcterms:modified>
</cp:coreProperties>
</file>