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9" r:id="rId10"/>
    <p:sldId id="267" r:id="rId11"/>
    <p:sldId id="270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6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39FB4EA-65AF-4F22-9878-0ABB41312F8F}" type="datetimeFigureOut">
              <a:rPr lang="ru-RU" smtClean="0"/>
              <a:pPr/>
              <a:t>29.07.2025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5D6FA0-14F0-4917-BA15-2AD75C153B6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357166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эффективности рекламных кампаний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929065"/>
            <a:ext cx="7772400" cy="882245"/>
          </a:xfrm>
        </p:spPr>
        <p:txBody>
          <a:bodyPr>
            <a:normAutofit fontScale="92500" lnSpcReduction="10000"/>
          </a:bodyPr>
          <a:lstStyle/>
          <a:p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Презентация проекта</a:t>
            </a:r>
          </a:p>
          <a:p>
            <a:r>
              <a:rPr lang="ru-RU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Комар Мария</a:t>
            </a:r>
            <a:endParaRPr lang="ru-RU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lvl="2" indent="-256032">
              <a:spcBef>
                <a:spcPts val="400"/>
              </a:spcBef>
              <a:buClr>
                <a:schemeClr val="accent1"/>
              </a:buClr>
              <a:buSzPct val="68000"/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Преобразуем формат дата/время. Проверим данные на дубликаты</a:t>
            </a:r>
            <a:endParaRPr lang="ru-RU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Выведем рассчитанные метрики для первых строк</a:t>
            </a:r>
          </a:p>
          <a:p>
            <a:pPr>
              <a:buNone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ru-RU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Сбор, обработка и очистка данных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6249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3500438"/>
            <a:ext cx="5986477" cy="2897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643182"/>
            <a:ext cx="4676791" cy="759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4525963"/>
          </a:xfrm>
        </p:spPr>
        <p:txBody>
          <a:bodyPr/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Выведем описание основных статистик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Сбор, обработка и очистка данных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571612"/>
            <a:ext cx="509932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0540" y="5286388"/>
            <a:ext cx="5293460" cy="122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928670"/>
            <a:ext cx="7186634" cy="2717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571876"/>
            <a:ext cx="6276997" cy="1967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71802" y="5715016"/>
            <a:ext cx="571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Мы видим, что частота и количество уникальных наблюдений в контрольной группе сильно превышают частоту и количество наблюдений в тестовой группе, что, скорее всего, приведет к смещению результатов при проведении A/B-тестов.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096275" cy="155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571744"/>
            <a:ext cx="5783257" cy="2322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86256"/>
            <a:ext cx="3328991" cy="201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934" y="5214950"/>
            <a:ext cx="3919870" cy="65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598737" y="6143644"/>
            <a:ext cx="65452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6563697" cy="1681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143116"/>
            <a:ext cx="2867031" cy="2165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58" y="2428868"/>
            <a:ext cx="2800344" cy="599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58" y="3643314"/>
            <a:ext cx="6129351" cy="135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72132" y="4429132"/>
            <a:ext cx="2676530" cy="213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496" y="4643446"/>
            <a:ext cx="2843219" cy="51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28728" y="5429264"/>
            <a:ext cx="5000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Аудитория контрольной кампании просмотрела больше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, чем тестовая. И хотя разница незначительна, но поскольку количество кликов на сайт в контрольной кампании было значительно ниже, выходит, что вовлечённость на сайте выше, чем в тестовой кампании.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14422"/>
            <a:ext cx="7400948" cy="1627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643050"/>
            <a:ext cx="2562229" cy="2016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2" y="2000240"/>
            <a:ext cx="2728918" cy="56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2928934"/>
            <a:ext cx="6788164" cy="27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3357562"/>
            <a:ext cx="4924439" cy="159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3714752"/>
            <a:ext cx="2719393" cy="212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357686" y="4286256"/>
            <a:ext cx="2733681" cy="51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357422" y="5143512"/>
            <a:ext cx="4714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Сумма, потраченная на тестовую кампанию, выше, чем на контрольную на 15%. Но, как мы видим, контрольная кампания привела к большему количеству просмотров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и товаров в корзине, поэтому на данном этапе анализа контрольная кампания более эффективна, чем тестовая.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6596566" cy="170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571612"/>
            <a:ext cx="3132154" cy="2295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928802"/>
            <a:ext cx="2333631" cy="587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142976" y="3071810"/>
            <a:ext cx="5572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Разница в покупках по обеим рекламным кампаниям составляет всего около 3%. Это при том, что контрольная кампания привела к такому объёму продаж при меньших затратах на маркетинг на 15%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Теперь рассмотрим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взаимосвязь между количеством кликов на сайт и просмотренным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контентом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 обеих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кампаниях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714488"/>
            <a:ext cx="7469194" cy="328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43306" y="5500702"/>
            <a:ext cx="4500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Число кликов на сайт выше в тестовой кампании, но вовлечённость от кликов на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веб-сайт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выше в контрольной кампании.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Теперь проанализируем взаимосвязь между количеством просмотренного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 количеством товаров, добавленных в корзину из обеих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кампаний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173917" cy="3126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29058" y="5286388"/>
            <a:ext cx="4286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Тут также видим, что у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контрольной кампании показатель лучше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000108"/>
            <a:ext cx="8229600" cy="4525963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Теперь давайте посмотрим на взаимосвязь между количеством товаров, добавленных в корзину, и количеством продаж по обеим кампаниям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Анализ данных в </a:t>
            </a:r>
            <a:r>
              <a:rPr lang="en-US" sz="4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74638"/>
            <a:ext cx="7940684" cy="35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86314" y="5500702"/>
            <a:ext cx="3429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Конверсия в покупку у тестовой кампании лучше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одержимое 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726"/>
                <a:gridCol w="3286148"/>
                <a:gridCol w="247172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Этап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Дата начала-окончания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Статус выполнения</a:t>
                      </a:r>
                      <a:endParaRPr lang="ru-RU" sz="20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Сбор и поиск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данных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1-3</a:t>
                      </a:r>
                      <a:r>
                        <a:rPr lang="ru-RU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Постановка цели и задачи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4-5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Определение метрик и инструментов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4-6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Предзащита идеи проекта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7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Подготовка и очистка данных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8-10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Анализ данных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11-20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Интерпретация результатов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21-27 июля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Визуальная презентация результатов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28 июля-3 августа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Выполнено</a:t>
                      </a:r>
                    </a:p>
                    <a:p>
                      <a:pPr algn="ctr"/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Защита проекта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4 августа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Подготовлено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Этапы и сроки реализации проекта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4525963"/>
          </a:xfrm>
        </p:spPr>
        <p:txBody>
          <a:bodyPr>
            <a:normAutofit/>
          </a:bodyPr>
          <a:lstStyle/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1. 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См в ноутбуке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Нулевая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гипотеза и альтернативная гипотеза (H0 и H1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Ошибка первого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рода «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» в размере 0,05 или 5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%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Сначала проведем A/B-тестирование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кликабельности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 (CTR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Далее по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аналогии проведем A/B-тесты для среднего Запросов, Просмотра 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, Добавления в корзину и Покупки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Подтверждается,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что нет статистических доказательств для любой из групп, что среднее значение тестовой группы больше, чем контрольной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200" b="1" dirty="0" smtClean="0"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Еще один вариант A/B-тестирование с помощью U-теста Манна-Уитни (не требует нормальности распределения)</a:t>
            </a:r>
          </a:p>
          <a:p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Код см в ноутбуке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A/B-</a:t>
            </a:r>
            <a:r>
              <a:rPr lang="ru-RU" sz="4000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тестирование</a:t>
            </a:r>
            <a:endParaRPr lang="ru-RU" sz="4000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3576687"/>
            <a:ext cx="5105411" cy="328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45259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/>
          <a:lstStyle/>
          <a:p>
            <a:pPr algn="ctr"/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Визуализация</a:t>
            </a: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5191140" cy="1909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70" y="2428868"/>
            <a:ext cx="6667430" cy="403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4572032" cy="367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642918"/>
            <a:ext cx="388695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8662" y="4357694"/>
            <a:ext cx="70723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</a:p>
          <a:p>
            <a:pPr algn="just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Тестовая кампания показала противоречивые результаты: при улучшении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кликабельности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(CTR +101%) произошло ухудшение по всем ключевым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бизнес-показателям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Основная проблема - низкое качество привлеченного трафика. Рекомендуется прекратить тест в текущем виде, сохранив успешные элементы для будущих оптимизаций.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357158" y="785794"/>
            <a:ext cx="8229600" cy="542928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Было создано 2 лэндинга с продуктом компании под 2 параллельные рекламные кампании</a:t>
            </a:r>
          </a:p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течение 30 дней шли эти 2 кампании и осуществлялся сбор данных</a:t>
            </a:r>
          </a:p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результате мы имеем два файла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с данными - «Тестовая группа» и «Контрольная группа»</a:t>
            </a:r>
          </a:p>
          <a:p>
            <a:pPr>
              <a:buFont typeface="Wingdings" pitchFamily="2" charset="2"/>
              <a:buChar char="q"/>
            </a:pP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В файлах представлены следующие показатели для анализа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Название кампании – Тестовая или Контрольная группа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Дата – период проведения кампаний (1-30 августа 2019)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Расходы – сумма, потраченная на рекламную кампанию, в долларах США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Показы - количество показов объявления в ходе кампании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Охват - количество уникальных людей, которые увидели рекламу кампании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Клики на сайте - количество пользователей, которые нажали на ссылку на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веб-сайт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в рекламе кампании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Запросы (Поиск?) - Количество пользователей, которые выполнили поиск на сайте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Просмотр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контента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- Количество пользователей, которые просмотрели информацию о продукте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Добавить в корзину - Количество пользователей, которые добавили продукт в корзину</a:t>
            </a:r>
          </a:p>
          <a:p>
            <a:pPr marL="452628" indent="-342900">
              <a:buFont typeface="+mj-lt"/>
              <a:buAutoNum type="arabicParenR"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Покупка - Количество пользователей, которые приобрели продукт</a:t>
            </a:r>
          </a:p>
          <a:p>
            <a:pPr marL="452628" indent="-342900">
              <a:buFont typeface="+mj-lt"/>
              <a:buAutoNum type="arabicParenR"/>
            </a:pP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Задача – провести анализ данных и А/В-тестирование этих 2 кампаний 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Желаемая цель – определить наилучшую маркетинговую стратегию для увеличения продаж продукта</a:t>
            </a:r>
          </a:p>
          <a:p>
            <a:pPr marL="452628" indent="-342900">
              <a:buFont typeface="+mj-lt"/>
              <a:buAutoNum type="arabicParenR"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143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Описание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вводных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данных: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71472" y="274638"/>
            <a:ext cx="8115328" cy="868346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Визуальная презентация 1 из </a:t>
            </a:r>
            <a:r>
              <a:rPr lang="ru-RU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датасетов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t="8333" r="29101" b="19791"/>
          <a:stretch>
            <a:fillRect/>
          </a:stretch>
        </p:blipFill>
        <p:spPr bwMode="auto">
          <a:xfrm>
            <a:off x="571472" y="1214422"/>
            <a:ext cx="7215238" cy="4114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1 – Проблема: какая из маркетинговых кампаний оказалась более эффективна и показала лучшие результаты? Нужно ли дорабатывать?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2 – Определить основные метрики, необходимые для анализа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3 – Провести сбор информации в необходимом объеме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4 – Провести очистку полученных данных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5 – Провести анализ полученных данных с вычислением нужных метрик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6 – Интерпретация полученных данных</a:t>
            </a:r>
          </a:p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7 – Презентация  и визуализация  полученных выводов и рекомендации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Этапы реализации задачи</a:t>
            </a:r>
            <a:endParaRPr lang="ru-RU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Кроме основных показателей, которые мы получили в ходе маркетинговых кампаний, для проведения А/В тестирования и анализа эффективности нам понадобится еще ряд метрик:</a:t>
            </a: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CTR (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Click-Through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Rate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Что показывает: Процент пользователей,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которые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кликнули на объявление из всех, кто его увидел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Формула: (Клики / Показы) × 100%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Норма: Обычно 1-5% для display-рекламы</a:t>
            </a: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Конверсия в покупку: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Что показывает: Процент покупателей из всех кликнувших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Формула: (Покупки / Клики) × 100%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Норма: Зависит от ниши, обычно 2-10%</a:t>
            </a: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Основные используемые метрики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8904" y="2285992"/>
            <a:ext cx="328359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4572008"/>
            <a:ext cx="3648084" cy="142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143536"/>
          </a:xfrm>
        </p:spPr>
        <p:txBody>
          <a:bodyPr>
            <a:normAutofit/>
          </a:bodyPr>
          <a:lstStyle/>
          <a:p>
            <a:endParaRPr lang="ru-RU" sz="15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CPC (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Click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Что показывает: Средняя стоимость одного клика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Формула: Бюджет / Клики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Важно: Чем ниже, тем эффективнее</a:t>
            </a:r>
          </a:p>
          <a:p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CPA 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Acquisition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Что показывает: Стоимость одной покупки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Формула: Бюджет / Покупки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Ключевая метрика: 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Показывает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реальную стоимость результата</a:t>
            </a: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ROAS (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Ad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  <a:cs typeface="Times New Roman" pitchFamily="18" charset="0"/>
              </a:rPr>
              <a:t>Spend</a:t>
            </a:r>
            <a:r>
              <a:rPr lang="ru-RU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Что показывает: Окупаемость рекламных вложений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Формула: (Доход от рекламы / Затраты) × 100%</a:t>
            </a:r>
          </a:p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Цель: &gt;100% (прибыльность)</a:t>
            </a:r>
          </a:p>
          <a:p>
            <a:endParaRPr lang="ru-RU" sz="1500" dirty="0" smtClean="0"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714356"/>
            <a:ext cx="3765001" cy="1419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2357430"/>
            <a:ext cx="3790960" cy="1618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4429132"/>
            <a:ext cx="3519497" cy="1463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48068"/>
          </a:xfrm>
        </p:spPr>
        <p:txBody>
          <a:bodyPr>
            <a:normAutofit/>
          </a:bodyPr>
          <a:lstStyle/>
          <a:p>
            <a:pPr marL="452628" indent="-342900">
              <a:buClr>
                <a:schemeClr val="tx1"/>
              </a:buCl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Показатели по 2 рекламным кампаниям выгружены в 2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csv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-файла</a:t>
            </a:r>
          </a:p>
          <a:p>
            <a:pPr marL="452628" indent="-342900">
              <a:buClr>
                <a:schemeClr val="tx1"/>
              </a:buCl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Загружаем необходимые библиотеки в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и далее оба файла, сразу меняя названия колонок</a:t>
            </a:r>
          </a:p>
          <a:p>
            <a:pPr marL="452628" indent="-342900">
              <a:buClr>
                <a:schemeClr val="tx1"/>
              </a:buCl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		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946404" lvl="2" indent="-342900">
              <a:buClr>
                <a:schemeClr val="tx1"/>
              </a:buClr>
              <a:buNone/>
            </a:pPr>
            <a:endParaRPr lang="ru-RU" sz="1400" dirty="0" smtClean="0">
              <a:latin typeface="Arial" pitchFamily="34" charset="0"/>
              <a:cs typeface="Arial" pitchFamily="34" charset="0"/>
            </a:endParaRPr>
          </a:p>
          <a:p>
            <a:pPr marL="946404" lvl="2" indent="-342900">
              <a:buClr>
                <a:schemeClr val="tx1"/>
              </a:buClr>
              <a:buNone/>
            </a:pPr>
            <a:endParaRPr lang="ru-RU" sz="1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Сбор, обработка и очистка данных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000240"/>
            <a:ext cx="5715040" cy="249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4500570"/>
            <a:ext cx="5726108" cy="204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2628" indent="-342900">
              <a:buClr>
                <a:schemeClr val="tx1"/>
              </a:buClr>
              <a:buNone/>
            </a:pP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Проверяем данные на нулевые значения и удаляем 1строку с отсутствующими значениями из таблицы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 Добавляем идентификатор группы и объединяем таблицы</a:t>
            </a:r>
          </a:p>
          <a:p>
            <a:pPr marL="946404" lvl="2" indent="-342900">
              <a:buClr>
                <a:schemeClr val="tx1"/>
              </a:buClr>
              <a:buNone/>
            </a:pPr>
            <a:r>
              <a:rPr lang="ru-RU" sz="1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Сбор, обработка и очистка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000240"/>
            <a:ext cx="2519369" cy="2216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928802"/>
            <a:ext cx="2743194" cy="219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43636" y="3071810"/>
            <a:ext cx="2305531" cy="2452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2976" y="5000636"/>
            <a:ext cx="5276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</TotalTime>
  <Words>954</Words>
  <Application>Microsoft Office PowerPoint</Application>
  <PresentationFormat>Экран (4:3)</PresentationFormat>
  <Paragraphs>140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Открытая</vt:lpstr>
      <vt:lpstr>Анализ эффективности рекламных кампаний</vt:lpstr>
      <vt:lpstr>Этапы и сроки реализации проекта</vt:lpstr>
      <vt:lpstr>Описание вводных данных:</vt:lpstr>
      <vt:lpstr>Визуальная презентация 1 из датасетов</vt:lpstr>
      <vt:lpstr>Этапы реализации задачи</vt:lpstr>
      <vt:lpstr>Основные используемые метрики</vt:lpstr>
      <vt:lpstr>Слайд 7</vt:lpstr>
      <vt:lpstr>Сбор, обработка и очистка данных</vt:lpstr>
      <vt:lpstr>Сбор, обработка и очистка данных</vt:lpstr>
      <vt:lpstr>Сбор, обработка и очистка данных</vt:lpstr>
      <vt:lpstr>Сбор, обработка и очистка данных</vt:lpstr>
      <vt:lpstr>Анализ данных в Python</vt:lpstr>
      <vt:lpstr>Анализ данных в Python</vt:lpstr>
      <vt:lpstr>Анализ данных в Python</vt:lpstr>
      <vt:lpstr>Анализ данных в Python</vt:lpstr>
      <vt:lpstr>Анализ данных в Python</vt:lpstr>
      <vt:lpstr>Анализ данных в Python</vt:lpstr>
      <vt:lpstr>Анализ данных в Python</vt:lpstr>
      <vt:lpstr>Анализ данных в Python</vt:lpstr>
      <vt:lpstr>A/B-тестирование</vt:lpstr>
      <vt:lpstr>Визуализация</vt:lpstr>
      <vt:lpstr>Слайд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Комар</dc:creator>
  <cp:lastModifiedBy>Александр Комар</cp:lastModifiedBy>
  <cp:revision>101</cp:revision>
  <dcterms:created xsi:type="dcterms:W3CDTF">2025-07-07T08:18:32Z</dcterms:created>
  <dcterms:modified xsi:type="dcterms:W3CDTF">2025-07-29T20:05:10Z</dcterms:modified>
</cp:coreProperties>
</file>