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3acfa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3acfa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c1be06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c1be06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c1be06f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c1be06f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9c1be06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9c1be06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c1be06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c1be06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c1be06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c1be06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c1be0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c1be0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c1be06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c1be06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c1be06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c1be06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c1be06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c1be06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9c1be06f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9c1be06f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9c1be06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9c1be06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Grouping Customers to Maximize Campaign Effectiveness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 Data-Driven </a:t>
            </a:r>
            <a:r>
              <a:rPr lang="el"/>
              <a:t>Approach to Identifying the different customers profiles.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01250" y="3569700"/>
            <a:ext cx="671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3524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Presented by: Apostolis Karapatis, Nikos Marakis, Maria Kopsacheili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Did We Discover? Campaign Feetback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959100" y="1229875"/>
            <a:ext cx="187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Cluster 2 response rate is much higher.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445925" cy="31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8050" y="178275"/>
            <a:ext cx="8967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400"/>
              <a:t>Recommended Campaign Strategy - Cluster focused campaigns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65975" y="1182825"/>
            <a:ext cx="46545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3240">
                <a:solidFill>
                  <a:srgbClr val="FF0000"/>
                </a:solidFill>
              </a:rPr>
              <a:t>Current strategy</a:t>
            </a:r>
            <a:r>
              <a:rPr lang="el" sz="3240"/>
              <a:t>: Generic. Very low conversion.</a:t>
            </a:r>
            <a:endParaRPr sz="3240"/>
          </a:p>
          <a:p>
            <a:pPr indent="-3109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3240"/>
              <a:t>80% of our clients showed zero interest for our campaigns.</a:t>
            </a:r>
            <a:endParaRPr sz="32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3240">
                <a:solidFill>
                  <a:srgbClr val="93C47D"/>
                </a:solidFill>
              </a:rPr>
              <a:t>Refined strategy</a:t>
            </a:r>
            <a:r>
              <a:rPr lang="el" sz="3240"/>
              <a:t>: Cluster focused.</a:t>
            </a:r>
            <a:endParaRPr sz="3240"/>
          </a:p>
          <a:p>
            <a:pPr indent="-3109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3240"/>
              <a:t>Personalized campaigns depending on customer profile, to improve campaign response, increase loyalty and maximize revenue.</a:t>
            </a:r>
            <a:endParaRPr sz="324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375" y="885675"/>
            <a:ext cx="4001901" cy="32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Actions for Marketing: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Evaluate Cluster Performance of targeted marketing campaigns.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For Data Science Team: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Monitor campaign performance and refine segmentation.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Next Steps- From Insight to Action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6100"/>
              <a:t>Tha</a:t>
            </a:r>
            <a:r>
              <a:rPr lang="el" sz="5500"/>
              <a:t>nk you!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Why? 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marketing department has tasked our data science team with identifying groups of customers based on their characteristics and behaviors.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The goal is to determine the distinct characteristics of each customer segment,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enabling the marketing team to design a highly targeted campaign for each customer group.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Importance of Customer Segmentation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076200"/>
            <a:ext cx="85206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Understanding Our Customers</a:t>
            </a:r>
            <a:r>
              <a:rPr lang="el"/>
              <a:t>: To design effective marketing strategies, we need a clear picture of who our customers are.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Understand Customer Behavior</a:t>
            </a:r>
            <a:r>
              <a:rPr lang="el"/>
              <a:t>: Spot patterns in spending, preferences, and engagement.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Drive Personalization</a:t>
            </a:r>
            <a:r>
              <a:rPr lang="el"/>
              <a:t>: Create tailored campaigns for maximum impact.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3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How Did We Approach This?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789300"/>
            <a:ext cx="88815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Data Source: </a:t>
            </a:r>
            <a:r>
              <a:rPr lang="el" sz="1400"/>
              <a:t>Customer Personality Analysis dataset from 2012 to 2014 (given from marketing team).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2240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29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Steps Taken: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Data Cleaning: Removed missing values, handled outliers, normalized numerical features.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Exploratory Data Analysis (EDA):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l"/>
              <a:t>Investigated relationships between spending habits, demographics, and income levels.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l"/>
              <a:t>Visualized distributions and correlations.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l"/>
              <a:t>Feature selection.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56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</a:t>
            </a:r>
            <a:r>
              <a:rPr lang="el" sz="1400">
                <a:solidFill>
                  <a:schemeClr val="dk2"/>
                </a:solidFill>
              </a:rPr>
              <a:t> </a:t>
            </a:r>
            <a:r>
              <a:rPr lang="el"/>
              <a:t>Analysis Graphs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 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0" y="1017800"/>
            <a:ext cx="4937972" cy="38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000" y="1126500"/>
            <a:ext cx="4017775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</a:t>
            </a:r>
            <a:r>
              <a:rPr lang="el" sz="1400">
                <a:solidFill>
                  <a:schemeClr val="dk2"/>
                </a:solidFill>
              </a:rPr>
              <a:t> </a:t>
            </a:r>
            <a:r>
              <a:rPr lang="el"/>
              <a:t>Analysis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5" y="1312200"/>
            <a:ext cx="4606250" cy="3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How Did We Approach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68450" y="1229875"/>
            <a:ext cx="34938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Model based on the</a:t>
            </a:r>
            <a:r>
              <a:rPr lang="el"/>
              <a:t> attributes</a:t>
            </a:r>
            <a:r>
              <a:rPr lang="el"/>
              <a:t>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Income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Number of </a:t>
            </a:r>
            <a:r>
              <a:rPr b="1" lang="el"/>
              <a:t>Children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Age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Marital Status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Product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Engagement in campaigns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75" y="1111975"/>
            <a:ext cx="4262841" cy="3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70700" y="10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Choosing the Right Method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7050" y="793050"/>
            <a:ext cx="90699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l" sz="1700"/>
              <a:t>Since it is a clustering problem we tried lots of different methods (more than 10 different </a:t>
            </a:r>
            <a:r>
              <a:rPr lang="el" sz="1700"/>
              <a:t>algorithms, parameters and features combinations</a:t>
            </a:r>
            <a:r>
              <a:rPr lang="el" sz="1700"/>
              <a:t>) and concluded that </a:t>
            </a:r>
            <a:r>
              <a:rPr b="1" lang="el" sz="1700"/>
              <a:t>Kmeans </a:t>
            </a:r>
            <a:r>
              <a:rPr lang="el" sz="1700"/>
              <a:t>is our best option.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Scalability</a:t>
            </a:r>
            <a:r>
              <a:rPr lang="el"/>
              <a:t>: Efficient for large datasets like ours.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Simplicity</a:t>
            </a:r>
            <a:r>
              <a:rPr lang="el"/>
              <a:t>: Easy to interpret and deploy in future analyses.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l"/>
              <a:t>Performance</a:t>
            </a:r>
            <a:r>
              <a:rPr lang="el"/>
              <a:t>: Suitable for identifying well-defined groups.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How It Works: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Divides customers into k clusters based on similarities in features.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Each customer belongs to the group closest to their profile.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05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Did We Discover? Results of Clustering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3775" y="936475"/>
            <a:ext cx="47952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/>
              <a:t>Clusters profiles: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l"/>
              <a:t>Cluster 0:</a:t>
            </a:r>
            <a:r>
              <a:rPr lang="el"/>
              <a:t> </a:t>
            </a:r>
            <a:r>
              <a:rPr lang="el"/>
              <a:t>Low income, families with small children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/>
              <a:t>992 customers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l"/>
              <a:t>Cluster 1</a:t>
            </a:r>
            <a:r>
              <a:rPr lang="el"/>
              <a:t>: </a:t>
            </a:r>
            <a:r>
              <a:rPr lang="el"/>
              <a:t>Medium Income, families with teenagers</a:t>
            </a:r>
            <a:endParaRPr/>
          </a:p>
          <a:p>
            <a:pPr indent="-304164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/>
              <a:t>662 customers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l"/>
              <a:t>Cluster 2</a:t>
            </a:r>
            <a:r>
              <a:rPr lang="el"/>
              <a:t>: </a:t>
            </a:r>
            <a:r>
              <a:rPr lang="el"/>
              <a:t>No kids, High Spenders</a:t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04164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/>
              <a:t>551 customers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50" y="936475"/>
            <a:ext cx="4001525" cy="38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