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74" r:id="rId4"/>
    <p:sldId id="257" r:id="rId5"/>
    <p:sldId id="259" r:id="rId6"/>
    <p:sldId id="260" r:id="rId7"/>
    <p:sldId id="271" r:id="rId8"/>
    <p:sldId id="272" r:id="rId9"/>
    <p:sldId id="273" r:id="rId10"/>
    <p:sldId id="258" r:id="rId11"/>
    <p:sldId id="261" r:id="rId12"/>
    <p:sldId id="263" r:id="rId13"/>
    <p:sldId id="264" r:id="rId14"/>
    <p:sldId id="265" r:id="rId15"/>
    <p:sldId id="266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7"/>
    <p:restoredTop sz="94719"/>
  </p:normalViewPr>
  <p:slideViewPr>
    <p:cSldViewPr snapToGrid="0">
      <p:cViewPr varScale="1">
        <p:scale>
          <a:sx n="120" d="100"/>
          <a:sy n="120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6:59:48.3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1 555 24575,'0'-43'0,"0"-1"0,0-1 0,0 7 0,0 13 0,0 5 0,2 2 0,0-1 0,2 3 0,1 5 0,1 7 0,1-4 0,0-14 0,1-18 0,1-18 0,-2-4 0,-1 14 0,-2 20 0,0 23 0,10 25 0,-3-1 0,6 7 0,-6-12 0,-7-9 0,0-4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7:56:20.43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1 111 24575,'22'-28'0,"0"0"0,-2 7 0,-3 4 0,-4 7 0,-7 5 0,-3 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7:59:52.1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126 271 24575,'-3'-54'0,"-3"-6"0,3-2 0,0 12 0,1 18 0,2 20 0,0 14 0,-4 15 0,-4 18 0,-8 22 0,-5 17 0,0 3 0,3-9 0,8-16 0,6-16 0,4-11 0,0-8 0,0-5 0,0-4 0,0 0 0,0 2 0,0 6 0,0 6 0,0 5 0,0 2 0,0 1 0,0-3 0,0-3 0,-1-4 0,-1-6 0,0-7 0,0-3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7:59:55.6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24575,'0'45'0,"0"-1"0,0-2 0,0-3 0,0-8 0,0-5 0,0-4 0,0-4 0,1 0 0,3-2 0,3 0 0,3-1 0,3-2 0,0-5 0,1-3 0,0-4 0,0-1 0,-1-5 0,4-10 0,-2-8 0,3-11 0,4-16 0,0-6 0,2-5 0,-3 12 0,-8 18 0,-5 12 0,-5 11 0,-2 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18:06.87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1 237 24575,'28'0'0,"-4"-3"0,-19-3 0,-1-3 0,2-8 0,5-6 0,4-5 0,1 2 0,0 8 0,-2 6 0,-3 5 0,-4 0 0,-2 2 0,0-6 0,2 1 0,2-6 0,0 3 0,1 0 0,-5 5 0,-1 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18:09.27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1 375 24575,'0'-68'0,"0"9"0,1 23 0,2 16 0,2 13 0,4 2 0,-5-10 0,1-11 0,-5-9 0,0 0 0,0 5 0,0 9 0,0 9 0,0 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6:59:50.6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62 24575,'0'37'0,"0"4"0,0 0 0,0 7 0,0 1 0,1-5 0,1-5 0,3-12 0,0-4 0,1-4 0,0-3 0,-1-2 0,3-3 0,0-1 0,-1-2 0,2 0 0,1 0 0,3 0 0,3 3 0,1 0 0,1 2 0,0 3 0,2 0 0,3 2 0,3-1 0,2-3 0,-2-2 0,-3-5 0,-5-2 0,-6-6 0,-3-12 0,-5-20 0,-2-33 0,-1-34 0,-1 40 0,0-2 0,0 2 0,0 2 0,0-36 0,0 31 0,0 34 0,0 16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6:59:52.91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0 298 24575,'0'41'0,"0"-3"0,0-3 0,0-4 0,0-2 0,0 5 0,0-3 0,0-2 0,0-4 0,0-10 0,0-5 0,16-53 0,11-2 0,0-9 0,4-7 0,-1 8 0,-1 1 0,-1-1 0,-4 0 0,10-41 0,-23 36 0,-7 26 0,-4 15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6:59:50.6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62 24575,'0'37'0,"0"4"0,0 0 0,0 7 0,0 1 0,1-5 0,1-5 0,3-12 0,0-4 0,1-4 0,0-3 0,-1-2 0,3-3 0,0-1 0,-1-2 0,2 0 0,1 0 0,3 0 0,3 3 0,1 0 0,1 2 0,0 3 0,2 0 0,3 2 0,3-1 0,2-3 0,-2-2 0,-3-5 0,-5-2 0,-6-6 0,-3-12 0,-5-20 0,-2-33 0,-1-34 0,-1 40 0,0-2 0,0 2 0,0 2 0,0-36 0,0 31 0,0 34 0,0 16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7:56:08.73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24575,'48'0'0,"-5"0"0,-9 0 0,-9 0 0,-10 0 0,-8 0 0,-4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7:56:09.95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0 118 24575,'10'-33'0,"4"1"-246,5 5 0,-7 12 0,-3 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7:56:11.96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16 24575,'76'-7'0,"-40"5"0,10-5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7:56:15.88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1 243 24575,'28'-44'0,"0"-3"0,4 5 0,-2 3 0,-4 6 0,-5 12 0,-11 9 0,-4 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7:56:18.1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168 0 24575,'-33'1'0,"2"2"0,8 1 0,2 2 0,1-1 0,4-2 0,4-1 0,5-2 0,3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E79BAF-39AE-394E-141B-476B6C3A7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A8E725-FB2A-422A-B0F0-176AB04B8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1B44B4-6D12-FA8C-7290-8AA774B7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2CA9-7150-4847-A9C0-2E50B2BE537F}" type="datetimeFigureOut">
              <a:rPr lang="it-IT" smtClean="0"/>
              <a:t>15/12/23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515C0A-FCC7-6458-CE6B-60ACD0A00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9A71F9-E3EA-B0CE-2927-466335D5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67C4C-5792-3142-AF4D-F54EADE16E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628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157460-26B5-7709-2E23-001206AF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2DB5111-84FA-A8FE-90B7-EAF008770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B3B51B-4338-54B5-43AE-10B2E6BF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2CA9-7150-4847-A9C0-2E50B2BE537F}" type="datetimeFigureOut">
              <a:rPr lang="it-IT" smtClean="0"/>
              <a:t>15/12/23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1DD485-5CEC-4DC0-2172-BA8ED054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600F26-7571-F347-3F18-60FDC774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67C4C-5792-3142-AF4D-F54EADE16E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04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9467549-2025-4A1B-6AC3-731378463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F15D73-7F08-1955-C71C-4EC6903BF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17C3CB1-8271-41A5-E5D0-36E50D17D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2CA9-7150-4847-A9C0-2E50B2BE537F}" type="datetimeFigureOut">
              <a:rPr lang="it-IT" smtClean="0"/>
              <a:t>15/12/23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209469-9693-6EFA-3DF6-B324A652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73601D-E7E4-2FBA-01D2-F9A53FB35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67C4C-5792-3142-AF4D-F54EADE16E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383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40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03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44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71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01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245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133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3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259E8C-E671-BF24-F4ED-31F9DB46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C29412-41C6-5A26-E452-A0F8C09F9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DB15CFE-1CAE-6F58-911E-BC257E87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2CA9-7150-4847-A9C0-2E50B2BE537F}" type="datetimeFigureOut">
              <a:rPr lang="it-IT" smtClean="0"/>
              <a:t>15/12/23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CC603C-F26A-E901-F1F3-1A6D07F9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55E6ED-3C19-1673-A83E-54187B95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67C4C-5792-3142-AF4D-F54EADE16E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68841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346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428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4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FB1668-58C9-C411-2441-58A123BFB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C8DE0E8-004C-E8A2-D812-F5AEE2A87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E675D9-A385-8CD7-D164-A9D2A82F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2CA9-7150-4847-A9C0-2E50B2BE537F}" type="datetimeFigureOut">
              <a:rPr lang="it-IT" smtClean="0"/>
              <a:t>15/12/23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B81E07-5D66-36C4-B7A9-E37166E51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8CDA65-82C3-8847-3B45-3E53AE55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67C4C-5792-3142-AF4D-F54EADE16E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571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083D47-AC96-B0C2-F746-1930ABE9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701D85-9401-5DB7-112D-9FDC4B1BA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907F99D-6FFA-2831-6112-7049F4CF1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4E3474B-160D-7912-6C4C-AE436EEF6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2CA9-7150-4847-A9C0-2E50B2BE537F}" type="datetimeFigureOut">
              <a:rPr lang="it-IT" smtClean="0"/>
              <a:t>15/12/23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C9B4A15-11E6-E9F0-B5FA-484CF3295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C3F97ED-D9B4-DB93-157A-D26EECC3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67C4C-5792-3142-AF4D-F54EADE16E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72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44DF5B-975A-8BB9-E7A7-40125E14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DD8F44-9FD6-DAC0-771A-A664853B4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68A8A0-89FF-1565-3422-BAD4BBCBE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58CD342-46A4-6950-3234-746FE4B10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97A9CAA-3876-E5D3-2FF3-B6C635E5B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ECAF8FC-14C2-ECF8-B89F-0E4AF0A4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2CA9-7150-4847-A9C0-2E50B2BE537F}" type="datetimeFigureOut">
              <a:rPr lang="it-IT" smtClean="0"/>
              <a:t>15/12/23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AE254C1-37BC-21E5-35AD-4EBA30071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2F90221-FB05-EBD6-D4D1-6EE472705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67C4C-5792-3142-AF4D-F54EADE16E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340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573122-E6F5-79D7-4B1F-2ACFD8D2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5F61536-C540-161B-6D04-22D09C27D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2CA9-7150-4847-A9C0-2E50B2BE537F}" type="datetimeFigureOut">
              <a:rPr lang="it-IT" smtClean="0"/>
              <a:t>15/12/23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298EA6-EF53-D12F-1411-9C59D8BAC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0944721-1008-3FE4-6E2B-A6CA0D99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67C4C-5792-3142-AF4D-F54EADE16E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427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3549A7E-AEFC-5608-FC6B-96D7ADAC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2CA9-7150-4847-A9C0-2E50B2BE537F}" type="datetimeFigureOut">
              <a:rPr lang="it-IT" smtClean="0"/>
              <a:t>15/12/23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7BA1F20-45BA-039C-0FF9-81A2F162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519C4F4-C39E-9F36-591F-7662250B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67C4C-5792-3142-AF4D-F54EADE16E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139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F5CCB9-F364-CAF3-7FC4-D84405DA8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4C0F29-C0E8-697E-1087-FD58D2E4B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F901595-96AC-EE84-A722-A239D75BE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79508BD-A92D-159C-8626-00646174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2CA9-7150-4847-A9C0-2E50B2BE537F}" type="datetimeFigureOut">
              <a:rPr lang="it-IT" smtClean="0"/>
              <a:t>15/12/23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19352D6-B045-FC27-08DC-F593AC8A1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FE8EAE-A0FA-C322-5EDE-D37F58F0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67C4C-5792-3142-AF4D-F54EADE16E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35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4B74E-E20A-C88B-B1BD-39F2EC016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D5F11DC-7DE3-2083-7CEC-6FA9D0768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0217BA8-A8A4-803E-C100-5CEA2F47A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0562C5-6DE9-0B51-03CC-CF2FF4D2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2CA9-7150-4847-A9C0-2E50B2BE537F}" type="datetimeFigureOut">
              <a:rPr lang="it-IT" smtClean="0"/>
              <a:t>15/12/23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686B3F-0F26-511A-9DF3-F095A5FBA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019D296-3369-761B-8D9A-396098A80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67C4C-5792-3142-AF4D-F54EADE16E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343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F15A013-A34F-8D11-32AF-63E260C9C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B2B173-244E-8330-48D7-6C09C010E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C210E4-DC2D-BEE8-2CDE-E3D66140C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32CA9-7150-4847-A9C0-2E50B2BE537F}" type="datetimeFigureOut">
              <a:rPr lang="it-IT" smtClean="0"/>
              <a:t>15/12/23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AB8626-D7BF-8807-7193-68BF759C7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0D9BC6-5A31-C995-F9F1-2D8115B66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67C4C-5792-3142-AF4D-F54EADE16E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22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2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16.png"/><Relationship Id="rId3" Type="http://schemas.openxmlformats.org/officeDocument/2006/relationships/customXml" Target="../ink/ink4.xml"/><Relationship Id="rId7" Type="http://schemas.openxmlformats.org/officeDocument/2006/relationships/image" Target="../media/image13.png"/><Relationship Id="rId12" Type="http://schemas.openxmlformats.org/officeDocument/2006/relationships/customXml" Target="../ink/ink8.xml"/><Relationship Id="rId17" Type="http://schemas.openxmlformats.org/officeDocument/2006/relationships/image" Target="../media/image18.png"/><Relationship Id="rId2" Type="http://schemas.openxmlformats.org/officeDocument/2006/relationships/image" Target="../media/image10.png"/><Relationship Id="rId16" Type="http://schemas.openxmlformats.org/officeDocument/2006/relationships/customXml" Target="../ink/ink10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5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10" Type="http://schemas.openxmlformats.org/officeDocument/2006/relationships/customXml" Target="../ink/ink7.xml"/><Relationship Id="rId4" Type="http://schemas.openxmlformats.org/officeDocument/2006/relationships/image" Target="../media/image11.png"/><Relationship Id="rId9" Type="http://schemas.openxmlformats.org/officeDocument/2006/relationships/image" Target="../media/image14.png"/><Relationship Id="rId14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customXml" Target="../ink/ink12.xml"/><Relationship Id="rId12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customXml" Target="../ink/ink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4F049F8-87E1-403E-2A50-2F4544BF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 descr="3D neurons connecting">
            <a:extLst>
              <a:ext uri="{FF2B5EF4-FFF2-40B4-BE49-F238E27FC236}">
                <a16:creationId xmlns:a16="http://schemas.microsoft.com/office/drawing/2014/main" id="{78805453-5F92-9FE3-43B4-C4605A5AA7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13" b="761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29B6E1-6E86-A1A0-2491-E5B84B3AA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1035555" y="1445436"/>
            <a:ext cx="11191887" cy="5509960"/>
          </a:xfrm>
          <a:custGeom>
            <a:avLst/>
            <a:gdLst>
              <a:gd name="connsiteX0" fmla="*/ 75794 w 11191887"/>
              <a:gd name="connsiteY0" fmla="*/ 5509960 h 5509960"/>
              <a:gd name="connsiteX1" fmla="*/ 11191887 w 11191887"/>
              <a:gd name="connsiteY1" fmla="*/ 5315928 h 5509960"/>
              <a:gd name="connsiteX2" fmla="*/ 5163097 w 11191887"/>
              <a:gd name="connsiteY2" fmla="*/ 753031 h 5509960"/>
              <a:gd name="connsiteX3" fmla="*/ 5078820 w 11191887"/>
              <a:gd name="connsiteY3" fmla="*/ 692507 h 5509960"/>
              <a:gd name="connsiteX4" fmla="*/ 2926071 w 11191887"/>
              <a:gd name="connsiteY4" fmla="*/ 1150 h 5509960"/>
              <a:gd name="connsiteX5" fmla="*/ 2692814 w 11191887"/>
              <a:gd name="connsiteY5" fmla="*/ 2336 h 5509960"/>
              <a:gd name="connsiteX6" fmla="*/ 95718 w 11191887"/>
              <a:gd name="connsiteY6" fmla="*/ 1073885 h 5509960"/>
              <a:gd name="connsiteX7" fmla="*/ 0 w 11191887"/>
              <a:gd name="connsiteY7" fmla="*/ 1167726 h 550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87" h="5509960">
                <a:moveTo>
                  <a:pt x="75794" y="5509960"/>
                </a:moveTo>
                <a:lnTo>
                  <a:pt x="11191887" y="5315928"/>
                </a:lnTo>
                <a:lnTo>
                  <a:pt x="5163097" y="753031"/>
                </a:lnTo>
                <a:lnTo>
                  <a:pt x="5078820" y="692507"/>
                </a:lnTo>
                <a:cubicBezTo>
                  <a:pt x="4421358" y="245206"/>
                  <a:pt x="3672983" y="19009"/>
                  <a:pt x="2926071" y="1150"/>
                </a:cubicBezTo>
                <a:cubicBezTo>
                  <a:pt x="2848268" y="-711"/>
                  <a:pt x="2770480" y="-310"/>
                  <a:pt x="2692814" y="2336"/>
                </a:cubicBezTo>
                <a:cubicBezTo>
                  <a:pt x="1746244" y="34591"/>
                  <a:pt x="817542" y="400481"/>
                  <a:pt x="95718" y="1073885"/>
                </a:cubicBezTo>
                <a:lnTo>
                  <a:pt x="0" y="1167726"/>
                </a:lnTo>
                <a:close/>
              </a:path>
            </a:pathLst>
          </a:custGeom>
          <a:gradFill>
            <a:gsLst>
              <a:gs pos="23000">
                <a:schemeClr val="bg2">
                  <a:alpha val="68000"/>
                </a:schemeClr>
              </a:gs>
              <a:gs pos="100000">
                <a:schemeClr val="accent1">
                  <a:lumMod val="60000"/>
                  <a:lumOff val="40000"/>
                  <a:alpha val="78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B3D9795-9530-4044-3CFF-D8292C1ED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2446" y="3092651"/>
            <a:ext cx="5429290" cy="2142559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it-IT" sz="3700" dirty="0" err="1"/>
              <a:t>Spiking</a:t>
            </a:r>
            <a:r>
              <a:rPr lang="it-IT" sz="3700" dirty="0"/>
              <a:t> </a:t>
            </a:r>
            <a:r>
              <a:rPr lang="it-IT" sz="3700" dirty="0" err="1"/>
              <a:t>Neural</a:t>
            </a:r>
            <a:r>
              <a:rPr lang="it-IT" sz="3700" dirty="0"/>
              <a:t> Network (SNN) </a:t>
            </a:r>
            <a:r>
              <a:rPr lang="it-IT" sz="3700" dirty="0" err="1"/>
              <a:t>simulation</a:t>
            </a:r>
            <a:endParaRPr lang="it-IT" sz="37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A4D9D6D-8586-CBE3-9EB5-A7671A95E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9817" y="5409639"/>
            <a:ext cx="5481920" cy="908807"/>
          </a:xfrm>
        </p:spPr>
        <p:txBody>
          <a:bodyPr>
            <a:normAutofit/>
          </a:bodyPr>
          <a:lstStyle/>
          <a:p>
            <a:pPr algn="r"/>
            <a:r>
              <a:rPr lang="it-IT" b="0" i="0" dirty="0" err="1">
                <a:solidFill>
                  <a:srgbClr val="374151"/>
                </a:solidFill>
                <a:effectLst/>
                <a:latin typeface="Söhne"/>
              </a:rPr>
              <a:t>December</a:t>
            </a:r>
            <a:r>
              <a:rPr lang="it-IT" b="0" i="0" dirty="0">
                <a:solidFill>
                  <a:srgbClr val="374151"/>
                </a:solidFill>
                <a:effectLst/>
                <a:latin typeface="Söhne"/>
              </a:rPr>
              <a:t> 15, 2023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2962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8F14D4-EEBA-56FB-72F4-FAD45FFF0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3316"/>
            <a:ext cx="8886884" cy="953669"/>
          </a:xfrm>
        </p:spPr>
        <p:txBody>
          <a:bodyPr/>
          <a:lstStyle/>
          <a:p>
            <a:r>
              <a:rPr lang="it-IT" dirty="0"/>
              <a:t>Brunel network -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12794A1-CF19-EE79-3F7E-69895F2721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7" y="1626782"/>
                <a:ext cx="10338887" cy="41905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dirty="0" err="1"/>
                  <a:t>Represent</a:t>
                </a:r>
                <a:r>
                  <a:rPr lang="it-IT" dirty="0"/>
                  <a:t> a </a:t>
                </a:r>
                <a:r>
                  <a:rPr lang="it-IT" b="1" dirty="0" err="1"/>
                  <a:t>cortical</a:t>
                </a:r>
                <a:r>
                  <a:rPr lang="it-IT" b="1" dirty="0"/>
                  <a:t> </a:t>
                </a:r>
                <a:r>
                  <a:rPr lang="it-IT" b="1" dirty="0" err="1"/>
                  <a:t>neural</a:t>
                </a:r>
                <a:r>
                  <a:rPr lang="it-IT" b="1" dirty="0"/>
                  <a:t> network </a:t>
                </a:r>
                <a:r>
                  <a:rPr lang="it-IT" dirty="0">
                    <a:sym typeface="Wingdings" pitchFamily="2" charset="2"/>
                  </a:rPr>
                  <a:t> </a:t>
                </a:r>
                <a:r>
                  <a:rPr lang="it-IT" dirty="0" err="1">
                    <a:sym typeface="Wingdings" pitchFamily="2" charset="2"/>
                  </a:rPr>
                  <a:t>mimic</a:t>
                </a:r>
                <a:r>
                  <a:rPr lang="it-IT" dirty="0">
                    <a:sym typeface="Wingdings" pitchFamily="2" charset="2"/>
                  </a:rPr>
                  <a:t> the </a:t>
                </a:r>
                <a:r>
                  <a:rPr lang="it-IT" dirty="0" err="1">
                    <a:sym typeface="Wingdings" pitchFamily="2" charset="2"/>
                  </a:rPr>
                  <a:t>cortical</a:t>
                </a:r>
                <a:r>
                  <a:rPr lang="it-IT" dirty="0">
                    <a:sym typeface="Wingdings" pitchFamily="2" charset="2"/>
                  </a:rPr>
                  <a:t> ratio 80% </a:t>
                </a:r>
                <a:r>
                  <a:rPr lang="it-IT" dirty="0" err="1">
                    <a:sym typeface="Wingdings" pitchFamily="2" charset="2"/>
                  </a:rPr>
                  <a:t>excitatory</a:t>
                </a:r>
                <a:r>
                  <a:rPr lang="it-IT" dirty="0">
                    <a:sym typeface="Wingdings" pitchFamily="2" charset="2"/>
                  </a:rPr>
                  <a:t> </a:t>
                </a:r>
                <a:r>
                  <a:rPr lang="it-IT" dirty="0" err="1">
                    <a:sym typeface="Wingdings" pitchFamily="2" charset="2"/>
                  </a:rPr>
                  <a:t>neurons</a:t>
                </a:r>
                <a:r>
                  <a:rPr lang="it-IT" dirty="0">
                    <a:sym typeface="Wingdings" pitchFamily="2" charset="2"/>
                  </a:rPr>
                  <a:t> and 20% </a:t>
                </a:r>
                <a:r>
                  <a:rPr lang="it-IT" dirty="0" err="1">
                    <a:sym typeface="Wingdings" pitchFamily="2" charset="2"/>
                  </a:rPr>
                  <a:t>inhibitory</a:t>
                </a:r>
                <a:r>
                  <a:rPr lang="it-IT" dirty="0">
                    <a:sym typeface="Wingdings" pitchFamily="2" charset="2"/>
                  </a:rPr>
                  <a:t> </a:t>
                </a:r>
                <a:r>
                  <a:rPr lang="it-IT" dirty="0" err="1">
                    <a:sym typeface="Wingdings" pitchFamily="2" charset="2"/>
                  </a:rPr>
                  <a:t>neurons</a:t>
                </a:r>
                <a:endParaRPr lang="it-IT" dirty="0">
                  <a:sym typeface="Wingdings" pitchFamily="2" charset="2"/>
                </a:endParaRPr>
              </a:p>
              <a:p>
                <a:r>
                  <a:rPr lang="it-IT" b="1" dirty="0" err="1">
                    <a:sym typeface="Wingdings" pitchFamily="2" charset="2"/>
                  </a:rPr>
                  <a:t>Neural</a:t>
                </a:r>
                <a:r>
                  <a:rPr lang="it-IT" b="1" dirty="0">
                    <a:sym typeface="Wingdings" pitchFamily="2" charset="2"/>
                  </a:rPr>
                  <a:t> model: </a:t>
                </a:r>
                <a:r>
                  <a:rPr lang="it-IT" dirty="0">
                    <a:sym typeface="Wingdings" pitchFamily="2" charset="2"/>
                  </a:rPr>
                  <a:t>use a model of </a:t>
                </a:r>
                <a:r>
                  <a:rPr lang="it-IT" dirty="0" err="1">
                    <a:sym typeface="Wingdings" pitchFamily="2" charset="2"/>
                  </a:rPr>
                  <a:t>simple</a:t>
                </a:r>
                <a:r>
                  <a:rPr lang="it-IT" dirty="0">
                    <a:sym typeface="Wingdings" pitchFamily="2" charset="2"/>
                  </a:rPr>
                  <a:t> </a:t>
                </a:r>
                <a:r>
                  <a:rPr lang="it-IT" dirty="0" err="1">
                    <a:sym typeface="Wingdings" pitchFamily="2" charset="2"/>
                  </a:rPr>
                  <a:t>Leaky</a:t>
                </a:r>
                <a:r>
                  <a:rPr lang="it-IT" dirty="0">
                    <a:sym typeface="Wingdings" pitchFamily="2" charset="2"/>
                  </a:rPr>
                  <a:t> Integrate and </a:t>
                </a:r>
                <a:r>
                  <a:rPr lang="it-IT" dirty="0" err="1">
                    <a:sym typeface="Wingdings" pitchFamily="2" charset="2"/>
                  </a:rPr>
                  <a:t>Fire</a:t>
                </a:r>
                <a:r>
                  <a:rPr lang="it-IT" dirty="0">
                    <a:sym typeface="Wingdings" pitchFamily="2" charset="2"/>
                  </a:rPr>
                  <a:t> </a:t>
                </a:r>
                <a:r>
                  <a:rPr lang="it-IT" dirty="0" err="1">
                    <a:sym typeface="Wingdings" pitchFamily="2" charset="2"/>
                  </a:rPr>
                  <a:t>neuronal</a:t>
                </a:r>
                <a:r>
                  <a:rPr lang="it-IT" dirty="0">
                    <a:sym typeface="Wingdings" pitchFamily="2" charset="2"/>
                  </a:rPr>
                  <a:t> model for </a:t>
                </a:r>
                <a:r>
                  <a:rPr lang="it-IT" dirty="0" err="1">
                    <a:sym typeface="Wingdings" pitchFamily="2" charset="2"/>
                  </a:rPr>
                  <a:t>both</a:t>
                </a:r>
                <a:r>
                  <a:rPr lang="it-IT" dirty="0">
                    <a:sym typeface="Wingdings" pitchFamily="2" charset="2"/>
                  </a:rPr>
                  <a:t> </a:t>
                </a:r>
                <a:r>
                  <a:rPr lang="it-IT" dirty="0" err="1">
                    <a:sym typeface="Wingdings" pitchFamily="2" charset="2"/>
                  </a:rPr>
                  <a:t>populations</a:t>
                </a:r>
                <a:endParaRPr lang="it-IT" dirty="0">
                  <a:sym typeface="Wingdings" pitchFamily="2" charset="2"/>
                </a:endParaRPr>
              </a:p>
              <a:p>
                <a:r>
                  <a:rPr lang="it-IT" b="1" dirty="0"/>
                  <a:t>Connectivity: </a:t>
                </a:r>
                <a:r>
                  <a:rPr lang="it-IT" dirty="0"/>
                  <a:t>assume </a:t>
                </a:r>
                <a:r>
                  <a:rPr lang="it-IT" dirty="0" err="1"/>
                  <a:t>neurons</a:t>
                </a:r>
                <a:r>
                  <a:rPr lang="it-IT" dirty="0"/>
                  <a:t> </a:t>
                </a:r>
                <a:r>
                  <a:rPr lang="it-IT" dirty="0" err="1"/>
                  <a:t>mutually</a:t>
                </a:r>
                <a:r>
                  <a:rPr lang="it-IT" dirty="0"/>
                  <a:t> </a:t>
                </a:r>
                <a:r>
                  <a:rPr lang="it-IT" dirty="0" err="1"/>
                  <a:t>connected</a:t>
                </a:r>
                <a:r>
                  <a:rPr lang="it-IT" dirty="0"/>
                  <a:t> with a </a:t>
                </a:r>
                <a:r>
                  <a:rPr lang="it-IT" dirty="0" err="1"/>
                  <a:t>probability</a:t>
                </a:r>
                <a:r>
                  <a:rPr lang="it-IT" dirty="0"/>
                  <a:t> of 10% (must be low to </a:t>
                </a:r>
                <a:r>
                  <a:rPr lang="it-IT" dirty="0" err="1"/>
                  <a:t>ensure</a:t>
                </a:r>
                <a:r>
                  <a:rPr lang="it-IT" dirty="0"/>
                  <a:t> </a:t>
                </a:r>
                <a:r>
                  <a:rPr lang="it-IT" dirty="0" err="1"/>
                  <a:t>sparsely</a:t>
                </a:r>
                <a:r>
                  <a:rPr lang="it-IT" dirty="0"/>
                  <a:t> </a:t>
                </a:r>
                <a:r>
                  <a:rPr lang="it-IT" dirty="0" err="1"/>
                  <a:t>connected</a:t>
                </a:r>
                <a:r>
                  <a:rPr lang="it-IT" dirty="0"/>
                  <a:t> </a:t>
                </a:r>
                <a:r>
                  <a:rPr lang="it-IT" dirty="0" err="1"/>
                  <a:t>condition</a:t>
                </a:r>
                <a:r>
                  <a:rPr lang="it-IT" dirty="0"/>
                  <a:t>)</a:t>
                </a:r>
                <a:r>
                  <a:rPr lang="it-IT" dirty="0">
                    <a:sym typeface="Wingdings" pitchFamily="2" charset="2"/>
                  </a:rPr>
                  <a:t> </a:t>
                </a:r>
                <a:r>
                  <a:rPr lang="it-IT" dirty="0" err="1">
                    <a:sym typeface="Wingdings" pitchFamily="2" charset="2"/>
                  </a:rPr>
                  <a:t>each</a:t>
                </a:r>
                <a:r>
                  <a:rPr lang="it-IT" dirty="0">
                    <a:sym typeface="Wingdings" pitchFamily="2" charset="2"/>
                  </a:rPr>
                  <a:t> </a:t>
                </a:r>
                <a:r>
                  <a:rPr lang="it-IT" dirty="0" err="1">
                    <a:sym typeface="Wingdings" pitchFamily="2" charset="2"/>
                  </a:rPr>
                  <a:t>neuron</a:t>
                </a:r>
                <a:r>
                  <a:rPr lang="it-IT" dirty="0">
                    <a:sym typeface="Wingdings" pitchFamily="2" charset="2"/>
                  </a:rPr>
                  <a:t> </a:t>
                </a:r>
                <a:r>
                  <a:rPr lang="it-IT" dirty="0" err="1">
                    <a:sym typeface="Wingdings" pitchFamily="2" charset="2"/>
                  </a:rPr>
                  <a:t>receives</a:t>
                </a:r>
                <a:r>
                  <a:rPr lang="it-IT" dirty="0">
                    <a:sym typeface="Wingdings" pitchFamily="2" charset="2"/>
                  </a:rPr>
                  <a:t> input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E</m:t>
                        </m:r>
                      </m:sub>
                    </m:sSub>
                  </m:oMath>
                </a14:m>
                <a:r>
                  <a:rPr lang="it-IT" dirty="0">
                    <a:sym typeface="Wingdings" pitchFamily="2" charset="2"/>
                  </a:rPr>
                  <a:t>= 0.1 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E</m:t>
                        </m:r>
                      </m:sub>
                    </m:sSub>
                  </m:oMath>
                </a14:m>
                <a:r>
                  <a:rPr lang="it-IT" dirty="0">
                    <a:sym typeface="Wingdings" pitchFamily="2" charset="2"/>
                  </a:rPr>
                  <a:t> </a:t>
                </a:r>
                <a:r>
                  <a:rPr lang="it-IT" dirty="0" err="1">
                    <a:sym typeface="Wingdings" pitchFamily="2" charset="2"/>
                  </a:rPr>
                  <a:t>excitatory</a:t>
                </a:r>
                <a:r>
                  <a:rPr lang="it-IT" dirty="0">
                    <a:sym typeface="Wingdings" pitchFamily="2" charset="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it-IT" dirty="0">
                    <a:sym typeface="Wingdings" pitchFamily="2" charset="2"/>
                  </a:rPr>
                  <a:t> = 0.1 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it-IT" dirty="0">
                    <a:sym typeface="Wingdings" pitchFamily="2" charset="2"/>
                  </a:rPr>
                  <a:t> </a:t>
                </a:r>
                <a:r>
                  <a:rPr lang="it-IT" dirty="0" err="1">
                    <a:sym typeface="Wingdings" pitchFamily="2" charset="2"/>
                  </a:rPr>
                  <a:t>inhibitory</a:t>
                </a:r>
                <a:r>
                  <a:rPr lang="it-IT" dirty="0">
                    <a:sym typeface="Wingdings" pitchFamily="2" charset="2"/>
                  </a:rPr>
                  <a:t> </a:t>
                </a:r>
                <a:r>
                  <a:rPr lang="it-IT" dirty="0" err="1">
                    <a:sym typeface="Wingdings" pitchFamily="2" charset="2"/>
                  </a:rPr>
                  <a:t>neurons</a:t>
                </a:r>
                <a:r>
                  <a:rPr lang="it-IT" dirty="0">
                    <a:sym typeface="Wingdings" pitchFamily="2" charset="2"/>
                  </a:rPr>
                  <a:t>.</a:t>
                </a:r>
              </a:p>
              <a:p>
                <a:r>
                  <a:rPr lang="it-IT" b="1" dirty="0">
                    <a:sym typeface="Wingdings" pitchFamily="2" charset="2"/>
                  </a:rPr>
                  <a:t>Sparse </a:t>
                </a:r>
                <a:r>
                  <a:rPr lang="it-IT" b="1" dirty="0" err="1">
                    <a:sym typeface="Wingdings" pitchFamily="2" charset="2"/>
                  </a:rPr>
                  <a:t>recurrent</a:t>
                </a:r>
                <a:r>
                  <a:rPr lang="it-IT" b="1" dirty="0">
                    <a:sym typeface="Wingdings" pitchFamily="2" charset="2"/>
                  </a:rPr>
                  <a:t> inputs </a:t>
                </a:r>
                <a:r>
                  <a:rPr lang="it-IT" dirty="0">
                    <a:sym typeface="Wingdings" pitchFamily="2" charset="2"/>
                  </a:rPr>
                  <a:t>from </a:t>
                </a:r>
                <a:r>
                  <a:rPr lang="it-IT" dirty="0" err="1">
                    <a:sym typeface="Wingdings" pitchFamily="2" charset="2"/>
                  </a:rPr>
                  <a:t>within</a:t>
                </a:r>
                <a:r>
                  <a:rPr lang="it-IT" dirty="0">
                    <a:sym typeface="Wingdings" pitchFamily="2" charset="2"/>
                  </a:rPr>
                  <a:t> the </a:t>
                </a:r>
                <a:r>
                  <a:rPr lang="it-IT" dirty="0" err="1">
                    <a:sym typeface="Wingdings" pitchFamily="2" charset="2"/>
                  </a:rPr>
                  <a:t>local</a:t>
                </a:r>
                <a:r>
                  <a:rPr lang="it-IT" dirty="0">
                    <a:sym typeface="Wingdings" pitchFamily="2" charset="2"/>
                  </a:rPr>
                  <a:t> network, </a:t>
                </a:r>
              </a:p>
              <a:p>
                <a:r>
                  <a:rPr lang="it-IT" b="1" dirty="0" err="1">
                    <a:sym typeface="Wingdings" pitchFamily="2" charset="2"/>
                  </a:rPr>
                  <a:t>External</a:t>
                </a:r>
                <a:r>
                  <a:rPr lang="it-IT" b="1" dirty="0">
                    <a:sym typeface="Wingdings" pitchFamily="2" charset="2"/>
                  </a:rPr>
                  <a:t> </a:t>
                </a:r>
                <a:r>
                  <a:rPr lang="it-IT" b="1" dirty="0" err="1">
                    <a:sym typeface="Wingdings" pitchFamily="2" charset="2"/>
                  </a:rPr>
                  <a:t>excitatory</a:t>
                </a:r>
                <a:r>
                  <a:rPr lang="it-IT" b="1" dirty="0">
                    <a:sym typeface="Wingdings" pitchFamily="2" charset="2"/>
                  </a:rPr>
                  <a:t> input: </a:t>
                </a:r>
                <a:r>
                  <a:rPr lang="it-IT" dirty="0" err="1">
                    <a:sym typeface="Wingdings" pitchFamily="2" charset="2"/>
                  </a:rPr>
                  <a:t>connect</a:t>
                </a:r>
                <a:r>
                  <a:rPr lang="it-IT" dirty="0">
                    <a:sym typeface="Wingdings" pitchFamily="2" charset="2"/>
                  </a:rPr>
                  <a:t> a </a:t>
                </a:r>
                <a:r>
                  <a:rPr lang="it-IT" dirty="0" err="1">
                    <a:sym typeface="Wingdings" pitchFamily="2" charset="2"/>
                  </a:rPr>
                  <a:t>population</a:t>
                </a:r>
                <a:r>
                  <a:rPr lang="it-IT" dirty="0">
                    <a:sym typeface="Wingdings" pitchFamily="2" charset="2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E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it-IT" dirty="0">
                    <a:sym typeface="Wingdings" pitchFamily="2" charset="2"/>
                  </a:rPr>
                  <a:t> randomly </a:t>
                </a:r>
                <a:r>
                  <a:rPr lang="it-IT" dirty="0" err="1">
                    <a:sym typeface="Wingdings" pitchFamily="2" charset="2"/>
                  </a:rPr>
                  <a:t>firing</a:t>
                </a:r>
                <a:r>
                  <a:rPr lang="it-IT" dirty="0">
                    <a:sym typeface="Wingdings" pitchFamily="2" charset="2"/>
                  </a:rPr>
                  <a:t> </a:t>
                </a:r>
                <a:r>
                  <a:rPr lang="it-IT" dirty="0" err="1">
                    <a:sym typeface="Wingdings" pitchFamily="2" charset="2"/>
                  </a:rPr>
                  <a:t>neurons</a:t>
                </a:r>
                <a:r>
                  <a:rPr lang="it-IT" dirty="0">
                    <a:sym typeface="Wingdings" pitchFamily="2" charset="2"/>
                  </a:rPr>
                  <a:t> (</a:t>
                </a:r>
                <a:r>
                  <a:rPr lang="it-IT" dirty="0" err="1">
                    <a:sym typeface="Wingdings" pitchFamily="2" charset="2"/>
                  </a:rPr>
                  <a:t>mimicking</a:t>
                </a:r>
                <a:r>
                  <a:rPr lang="it-IT" dirty="0">
                    <a:sym typeface="Wingdings" pitchFamily="2" charset="2"/>
                  </a:rPr>
                  <a:t> the input from the </a:t>
                </a:r>
                <a:r>
                  <a:rPr lang="it-IT" dirty="0" err="1">
                    <a:sym typeface="Wingdings" pitchFamily="2" charset="2"/>
                  </a:rPr>
                  <a:t>rest</a:t>
                </a:r>
                <a:r>
                  <a:rPr lang="it-IT" dirty="0">
                    <a:sym typeface="Wingdings" pitchFamily="2" charset="2"/>
                  </a:rPr>
                  <a:t> of </a:t>
                </a:r>
                <a:r>
                  <a:rPr lang="it-IT" dirty="0" err="1">
                    <a:sym typeface="Wingdings" pitchFamily="2" charset="2"/>
                  </a:rPr>
                  <a:t>cortex</a:t>
                </a:r>
                <a:r>
                  <a:rPr lang="it-IT" dirty="0">
                    <a:sym typeface="Wingdings" pitchFamily="2" charset="2"/>
                  </a:rPr>
                  <a:t>). The </a:t>
                </a:r>
                <a:r>
                  <a:rPr lang="it-IT" dirty="0" err="1">
                    <a:sym typeface="Wingdings" pitchFamily="2" charset="2"/>
                  </a:rPr>
                  <a:t>randomly</a:t>
                </a:r>
                <a:r>
                  <a:rPr lang="it-IT" dirty="0">
                    <a:sym typeface="Wingdings" pitchFamily="2" charset="2"/>
                  </a:rPr>
                  <a:t> </a:t>
                </a:r>
                <a:r>
                  <a:rPr lang="it-IT" dirty="0" err="1">
                    <a:sym typeface="Wingdings" pitchFamily="2" charset="2"/>
                  </a:rPr>
                  <a:t>firing</a:t>
                </a:r>
                <a:r>
                  <a:rPr lang="it-IT" dirty="0">
                    <a:sym typeface="Wingdings" pitchFamily="2" charset="2"/>
                  </a:rPr>
                  <a:t> </a:t>
                </a:r>
                <a:r>
                  <a:rPr lang="it-IT" dirty="0" err="1">
                    <a:sym typeface="Wingdings" pitchFamily="2" charset="2"/>
                  </a:rPr>
                  <a:t>population</a:t>
                </a:r>
                <a:r>
                  <a:rPr lang="it-IT" dirty="0">
                    <a:sym typeface="Wingdings" pitchFamily="2" charset="2"/>
                  </a:rPr>
                  <a:t> </a:t>
                </a:r>
                <a:r>
                  <a:rPr lang="it-IT" dirty="0" err="1">
                    <a:sym typeface="Wingdings" pitchFamily="2" charset="2"/>
                  </a:rPr>
                  <a:t>is</a:t>
                </a:r>
                <a:r>
                  <a:rPr lang="it-IT" dirty="0">
                    <a:sym typeface="Wingdings" pitchFamily="2" charset="2"/>
                  </a:rPr>
                  <a:t> </a:t>
                </a:r>
                <a:r>
                  <a:rPr lang="it-IT" dirty="0" err="1">
                    <a:sym typeface="Wingdings" pitchFamily="2" charset="2"/>
                  </a:rPr>
                  <a:t>modeled</a:t>
                </a:r>
                <a:r>
                  <a:rPr lang="it-IT" dirty="0">
                    <a:sym typeface="Wingdings" pitchFamily="2" charset="2"/>
                  </a:rPr>
                  <a:t> </a:t>
                </a:r>
                <a:r>
                  <a:rPr lang="it-IT" dirty="0" err="1">
                    <a:sym typeface="Wingdings" pitchFamily="2" charset="2"/>
                  </a:rPr>
                  <a:t>as</a:t>
                </a:r>
                <a:r>
                  <a:rPr lang="it-IT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latin typeface="Cambria Math" panose="02040503050406030204" pitchFamily="18" charset="0"/>
                            <a:sym typeface="Wingdings" pitchFamily="2" charset="2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latin typeface="Cambria Math" panose="02040503050406030204" pitchFamily="18" charset="0"/>
                            <a:sym typeface="Wingdings" pitchFamily="2" charset="2"/>
                          </a:rPr>
                          <m:t>E</m:t>
                        </m:r>
                      </m:sub>
                    </m:sSub>
                  </m:oMath>
                </a14:m>
                <a:r>
                  <a:rPr lang="it-IT" dirty="0">
                    <a:sym typeface="Wingdings" pitchFamily="2" charset="2"/>
                  </a:rPr>
                  <a:t> </a:t>
                </a:r>
                <a:r>
                  <a:rPr lang="it-IT" dirty="0" err="1">
                    <a:sym typeface="Wingdings" pitchFamily="2" charset="2"/>
                  </a:rPr>
                  <a:t>independent</a:t>
                </a:r>
                <a:r>
                  <a:rPr lang="it-IT" dirty="0">
                    <a:sym typeface="Wingdings" pitchFamily="2" charset="2"/>
                  </a:rPr>
                  <a:t> and </a:t>
                </a:r>
                <a:r>
                  <a:rPr lang="it-IT" dirty="0" err="1">
                    <a:sym typeface="Wingdings" pitchFamily="2" charset="2"/>
                  </a:rPr>
                  <a:t>identically</a:t>
                </a:r>
                <a:r>
                  <a:rPr lang="it-IT" dirty="0">
                    <a:sym typeface="Wingdings" pitchFamily="2" charset="2"/>
                  </a:rPr>
                  <a:t> </a:t>
                </a:r>
                <a:r>
                  <a:rPr lang="it-IT" dirty="0" err="1">
                    <a:sym typeface="Wingdings" pitchFamily="2" charset="2"/>
                  </a:rPr>
                  <a:t>distributed</a:t>
                </a:r>
                <a:r>
                  <a:rPr lang="it-IT" dirty="0">
                    <a:sym typeface="Wingdings" pitchFamily="2" charset="2"/>
                  </a:rPr>
                  <a:t> Poisson </a:t>
                </a:r>
                <a:r>
                  <a:rPr lang="it-IT" dirty="0" err="1">
                    <a:sym typeface="Wingdings" pitchFamily="2" charset="2"/>
                  </a:rPr>
                  <a:t>processes</a:t>
                </a:r>
                <a:r>
                  <a:rPr lang="it-IT" dirty="0">
                    <a:sym typeface="Wingdings" pitchFamily="2" charset="2"/>
                  </a:rPr>
                  <a:t> with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>
                            <a:sym typeface="Wingdings" pitchFamily="2" charset="2"/>
                          </a:rPr>
                          <m:t>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ext</m:t>
                        </m:r>
                      </m:sub>
                    </m:sSub>
                  </m:oMath>
                </a14:m>
                <a:r>
                  <a:rPr lang="it-IT" dirty="0">
                    <a:sym typeface="Wingdings" pitchFamily="2" charset="2"/>
                  </a:rPr>
                  <a:t> .</a:t>
                </a:r>
              </a:p>
              <a:p>
                <a:endParaRPr lang="it-IT" dirty="0">
                  <a:sym typeface="Wingdings" pitchFamily="2" charset="2"/>
                </a:endParaRPr>
              </a:p>
              <a:p>
                <a:endParaRPr lang="it-IT" dirty="0">
                  <a:sym typeface="Wingdings" pitchFamily="2" charset="2"/>
                </a:endParaRPr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12794A1-CF19-EE79-3F7E-69895F2721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7" y="1626782"/>
                <a:ext cx="10338887" cy="4190598"/>
              </a:xfrm>
              <a:blipFill>
                <a:blip r:embed="rId2"/>
                <a:stretch>
                  <a:fillRect l="-368" t="-606" r="-4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587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CC4194ED-64A0-00EB-4E26-41FD8290850E}"/>
              </a:ext>
            </a:extLst>
          </p:cNvPr>
          <p:cNvSpPr txBox="1">
            <a:spLocks/>
          </p:cNvSpPr>
          <p:nvPr/>
        </p:nvSpPr>
        <p:spPr>
          <a:xfrm>
            <a:off x="544219" y="451365"/>
            <a:ext cx="9190589" cy="9475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Brunel network - </a:t>
            </a:r>
            <a:r>
              <a:rPr lang="it-IT" dirty="0" err="1"/>
              <a:t>Summary</a:t>
            </a:r>
            <a:endParaRPr lang="it-IT" dirty="0"/>
          </a:p>
        </p:txBody>
      </p:sp>
      <p:pic>
        <p:nvPicPr>
          <p:cNvPr id="7" name="Immagine 6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627AEE10-891E-5D6A-E6BE-87C9E44F1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-20380" r="-2" b="-10513"/>
          <a:stretch/>
        </p:blipFill>
        <p:spPr>
          <a:xfrm>
            <a:off x="6858001" y="320133"/>
            <a:ext cx="5135525" cy="6217733"/>
          </a:xfrm>
          <a:prstGeom prst="rect">
            <a:avLst/>
          </a:prstGeom>
          <a:noFill/>
        </p:spPr>
      </p:pic>
      <p:pic>
        <p:nvPicPr>
          <p:cNvPr id="8" name="Segnaposto contenuto 4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DE97B074-6A7D-CF91-1673-EEAEECA318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71" r="1053"/>
          <a:stretch/>
        </p:blipFill>
        <p:spPr>
          <a:xfrm>
            <a:off x="332582" y="1530183"/>
            <a:ext cx="6525419" cy="40102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7712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481877-29FF-EA06-9254-59B56520A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395" y="426478"/>
            <a:ext cx="8886884" cy="953669"/>
          </a:xfrm>
        </p:spPr>
        <p:txBody>
          <a:bodyPr>
            <a:normAutofit fontScale="90000"/>
          </a:bodyPr>
          <a:lstStyle/>
          <a:p>
            <a:r>
              <a:rPr lang="it-IT" dirty="0"/>
              <a:t>Brunel network - </a:t>
            </a:r>
            <a:r>
              <a:rPr lang="it-IT" dirty="0" err="1"/>
              <a:t>Summary</a:t>
            </a:r>
            <a:br>
              <a:rPr lang="it-IT" dirty="0"/>
            </a:br>
            <a:endParaRPr lang="it-IT" dirty="0"/>
          </a:p>
        </p:txBody>
      </p:sp>
      <p:pic>
        <p:nvPicPr>
          <p:cNvPr id="6" name="Immagine 5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AFE3DB84-223C-3175-7FC4-BF3213093C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4"/>
          <a:stretch/>
        </p:blipFill>
        <p:spPr>
          <a:xfrm>
            <a:off x="2519916" y="1602466"/>
            <a:ext cx="6614226" cy="448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60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725675-F7AE-C62A-02C1-C174E4C22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03" y="284271"/>
            <a:ext cx="8886884" cy="953669"/>
          </a:xfrm>
        </p:spPr>
        <p:txBody>
          <a:bodyPr/>
          <a:lstStyle/>
          <a:p>
            <a:r>
              <a:rPr lang="it-IT" dirty="0"/>
              <a:t>Brunel network - States</a:t>
            </a:r>
          </a:p>
        </p:txBody>
      </p:sp>
      <p:pic>
        <p:nvPicPr>
          <p:cNvPr id="5" name="Segnaposto contenuto 4" descr="Immagine che contiene schizzo, testo, monocromatico, comb&#10;&#10;Descrizione generata automaticamente">
            <a:extLst>
              <a:ext uri="{FF2B5EF4-FFF2-40B4-BE49-F238E27FC236}">
                <a16:creationId xmlns:a16="http://schemas.microsoft.com/office/drawing/2014/main" id="{33B976AA-80DB-F33E-6CD5-A6DF6E5DA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80732"/>
            <a:ext cx="7724480" cy="4494766"/>
          </a:xfrm>
        </p:spPr>
      </p:pic>
      <p:sp>
        <p:nvSpPr>
          <p:cNvPr id="6" name="Cornice 5">
            <a:extLst>
              <a:ext uri="{FF2B5EF4-FFF2-40B4-BE49-F238E27FC236}">
                <a16:creationId xmlns:a16="http://schemas.microsoft.com/office/drawing/2014/main" id="{F48668CE-8CEE-0B22-3AEE-9CDB7241D031}"/>
              </a:ext>
            </a:extLst>
          </p:cNvPr>
          <p:cNvSpPr/>
          <p:nvPr/>
        </p:nvSpPr>
        <p:spPr>
          <a:xfrm>
            <a:off x="425302" y="1435396"/>
            <a:ext cx="3668232" cy="4540102"/>
          </a:xfrm>
          <a:prstGeom prst="frame">
            <a:avLst>
              <a:gd name="adj1" fmla="val 89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63B927C-AE3A-1B04-ACF8-8796FFBDE34B}"/>
                  </a:ext>
                </a:extLst>
              </p:cNvPr>
              <p:cNvSpPr txBox="1"/>
              <p:nvPr/>
            </p:nvSpPr>
            <p:spPr>
              <a:xfrm>
                <a:off x="7495954" y="1818167"/>
                <a:ext cx="4270744" cy="1616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AutoNum type="arabicPeriod"/>
                </a:pPr>
                <a:r>
                  <a:rPr lang="it-IT" b="1" dirty="0"/>
                  <a:t>Strongly </a:t>
                </a:r>
                <a:r>
                  <a:rPr lang="it-IT" b="1" dirty="0" err="1"/>
                  <a:t>synchronized</a:t>
                </a:r>
                <a:r>
                  <a:rPr lang="it-IT" b="1" dirty="0"/>
                  <a:t> state: </a:t>
                </a:r>
                <a:r>
                  <a:rPr lang="it-IT" dirty="0" err="1"/>
                  <a:t>regularly</a:t>
                </a:r>
                <a:r>
                  <a:rPr lang="it-IT" dirty="0"/>
                  <a:t> </a:t>
                </a:r>
                <a:r>
                  <a:rPr lang="it-IT" dirty="0" err="1"/>
                  <a:t>firing</a:t>
                </a:r>
                <a:r>
                  <a:rPr lang="it-IT" dirty="0"/>
                  <a:t> </a:t>
                </a:r>
                <a:r>
                  <a:rPr lang="it-IT" dirty="0" err="1"/>
                  <a:t>neurons</a:t>
                </a:r>
                <a:r>
                  <a:rPr lang="it-IT" dirty="0"/>
                  <a:t> (</a:t>
                </a:r>
                <a:r>
                  <a:rPr lang="it-IT" dirty="0" err="1"/>
                  <a:t>upper</a:t>
                </a:r>
                <a:r>
                  <a:rPr lang="it-IT" dirty="0"/>
                  <a:t> </a:t>
                </a:r>
                <a:r>
                  <a:rPr lang="it-IT" dirty="0" err="1"/>
                  <a:t>left</a:t>
                </a:r>
                <a:r>
                  <a:rPr lang="it-IT" dirty="0"/>
                  <a:t>), </a:t>
                </a:r>
                <a:r>
                  <a:rPr lang="it-IT" dirty="0" err="1"/>
                  <a:t>when</a:t>
                </a:r>
                <a:r>
                  <a:rPr lang="it-IT" dirty="0"/>
                  <a:t> </a:t>
                </a:r>
                <a:r>
                  <a:rPr lang="it-IT" dirty="0" err="1"/>
                  <a:t>excitation</a:t>
                </a:r>
                <a:r>
                  <a:rPr lang="it-IT" dirty="0"/>
                  <a:t> </a:t>
                </a:r>
                <a:r>
                  <a:rPr lang="it-IT" dirty="0" err="1"/>
                  <a:t>dominates</a:t>
                </a:r>
                <a:r>
                  <a:rPr lang="it-IT" dirty="0"/>
                  <a:t> </a:t>
                </a:r>
                <a:r>
                  <a:rPr lang="it-IT" dirty="0" err="1"/>
                  <a:t>inhibition</a:t>
                </a:r>
                <a:r>
                  <a:rPr lang="it-IT" dirty="0"/>
                  <a:t> (</a:t>
                </a:r>
                <a:r>
                  <a:rPr lang="it-IT" sz="1800" i="1" dirty="0">
                    <a:effectLst/>
                    <a:latin typeface="Times"/>
                  </a:rPr>
                  <a:t>g </a:t>
                </a:r>
                <a:r>
                  <a:rPr lang="it-IT" sz="1800" dirty="0">
                    <a:effectLst/>
                    <a:latin typeface="MTSY"/>
                  </a:rPr>
                  <a:t>= </a:t>
                </a:r>
                <a:r>
                  <a:rPr lang="it-IT" sz="1800" dirty="0">
                    <a:effectLst/>
                    <a:latin typeface="Times"/>
                  </a:rPr>
                  <a:t>3,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8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sz="18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sz="18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sz="18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𝑡h𝑟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l-GR" sz="1800" dirty="0">
                    <a:effectLst/>
                    <a:latin typeface="MTSY"/>
                  </a:rPr>
                  <a:t>= </a:t>
                </a:r>
                <a:r>
                  <a:rPr lang="el-GR" sz="1800" dirty="0">
                    <a:effectLst/>
                    <a:latin typeface="Times"/>
                  </a:rPr>
                  <a:t>2</a:t>
                </a:r>
                <a:r>
                  <a:rPr lang="it-IT" dirty="0"/>
                  <a:t>)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63B927C-AE3A-1B04-ACF8-8796FFBDE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954" y="1818167"/>
                <a:ext cx="4270744" cy="1616533"/>
              </a:xfrm>
              <a:prstGeom prst="rect">
                <a:avLst/>
              </a:prstGeom>
              <a:blipFill>
                <a:blip r:embed="rId3"/>
                <a:stretch>
                  <a:fillRect l="-1484" t="-3125" r="-2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076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725675-F7AE-C62A-02C1-C174E4C22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03" y="284271"/>
            <a:ext cx="8886884" cy="953669"/>
          </a:xfrm>
        </p:spPr>
        <p:txBody>
          <a:bodyPr/>
          <a:lstStyle/>
          <a:p>
            <a:r>
              <a:rPr lang="it-IT" dirty="0"/>
              <a:t>Brunel network - States</a:t>
            </a:r>
          </a:p>
        </p:txBody>
      </p:sp>
      <p:pic>
        <p:nvPicPr>
          <p:cNvPr id="5" name="Segnaposto contenuto 4" descr="Immagine che contiene schizzo, testo, monocromatico, comb&#10;&#10;Descrizione generata automaticamente">
            <a:extLst>
              <a:ext uri="{FF2B5EF4-FFF2-40B4-BE49-F238E27FC236}">
                <a16:creationId xmlns:a16="http://schemas.microsoft.com/office/drawing/2014/main" id="{33B976AA-80DB-F33E-6CD5-A6DF6E5DA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80732"/>
            <a:ext cx="7724480" cy="4494766"/>
          </a:xfrm>
        </p:spPr>
      </p:pic>
      <p:sp>
        <p:nvSpPr>
          <p:cNvPr id="6" name="Cornice 5">
            <a:extLst>
              <a:ext uri="{FF2B5EF4-FFF2-40B4-BE49-F238E27FC236}">
                <a16:creationId xmlns:a16="http://schemas.microsoft.com/office/drawing/2014/main" id="{F48668CE-8CEE-0B22-3AEE-9CDB7241D031}"/>
              </a:ext>
            </a:extLst>
          </p:cNvPr>
          <p:cNvSpPr/>
          <p:nvPr/>
        </p:nvSpPr>
        <p:spPr>
          <a:xfrm>
            <a:off x="3774558" y="1432008"/>
            <a:ext cx="3476847" cy="4540102"/>
          </a:xfrm>
          <a:prstGeom prst="frame">
            <a:avLst>
              <a:gd name="adj1" fmla="val 89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63B927C-AE3A-1B04-ACF8-8796FFBDE34B}"/>
                  </a:ext>
                </a:extLst>
              </p:cNvPr>
              <p:cNvSpPr txBox="1"/>
              <p:nvPr/>
            </p:nvSpPr>
            <p:spPr>
              <a:xfrm>
                <a:off x="7495954" y="1818167"/>
                <a:ext cx="4270744" cy="2714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2</a:t>
                </a:r>
                <a:r>
                  <a:rPr lang="it-IT" dirty="0"/>
                  <a:t>. </a:t>
                </a:r>
                <a:r>
                  <a:rPr lang="it-IT" b="1" dirty="0"/>
                  <a:t>Fast </a:t>
                </a:r>
                <a:r>
                  <a:rPr lang="it-IT" b="1" dirty="0" err="1"/>
                  <a:t>oscillation</a:t>
                </a:r>
                <a:r>
                  <a:rPr lang="it-IT" b="1" dirty="0"/>
                  <a:t> of the global activity:  </a:t>
                </a:r>
                <a:r>
                  <a:rPr lang="it-IT" dirty="0" err="1"/>
                  <a:t>neurons</a:t>
                </a:r>
                <a:r>
                  <a:rPr lang="it-IT" dirty="0"/>
                  <a:t> </a:t>
                </a:r>
                <a:r>
                  <a:rPr lang="it-IT" dirty="0" err="1"/>
                  <a:t>firing</a:t>
                </a:r>
                <a:r>
                  <a:rPr lang="it-IT" dirty="0"/>
                  <a:t> </a:t>
                </a:r>
                <a:r>
                  <a:rPr lang="it-IT" dirty="0" err="1"/>
                  <a:t>irregularly</a:t>
                </a:r>
                <a:r>
                  <a:rPr lang="it-IT" dirty="0"/>
                  <a:t> </a:t>
                </a:r>
                <a:r>
                  <a:rPr lang="it-IT" dirty="0" err="1"/>
                  <a:t>at</a:t>
                </a:r>
                <a:r>
                  <a:rPr lang="it-IT" dirty="0"/>
                  <a:t> a rate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lower</a:t>
                </a:r>
                <a:r>
                  <a:rPr lang="it-IT" dirty="0"/>
                  <a:t> </a:t>
                </a:r>
                <a:r>
                  <a:rPr lang="it-IT" dirty="0" err="1"/>
                  <a:t>than</a:t>
                </a:r>
                <a:r>
                  <a:rPr lang="it-IT" dirty="0"/>
                  <a:t> the global frequency. </a:t>
                </a:r>
                <a:r>
                  <a:rPr lang="it-IT" dirty="0" err="1"/>
                  <a:t>when</a:t>
                </a:r>
                <a:r>
                  <a:rPr lang="it-IT" dirty="0"/>
                  <a:t> </a:t>
                </a:r>
                <a:r>
                  <a:rPr lang="it-IT" dirty="0" err="1"/>
                  <a:t>inhibition</a:t>
                </a:r>
                <a:r>
                  <a:rPr lang="it-IT" dirty="0"/>
                  <a:t> </a:t>
                </a:r>
                <a:r>
                  <a:rPr lang="it-IT" dirty="0" err="1"/>
                  <a:t>dominates</a:t>
                </a:r>
                <a:r>
                  <a:rPr lang="it-IT" dirty="0"/>
                  <a:t>, and the </a:t>
                </a:r>
                <a:r>
                  <a:rPr lang="it-IT" dirty="0" err="1"/>
                  <a:t>external</a:t>
                </a:r>
                <a:r>
                  <a:rPr lang="it-IT" dirty="0"/>
                  <a:t> frequency </a:t>
                </a:r>
                <a:r>
                  <a:rPr lang="it-IT" dirty="0" err="1"/>
                  <a:t>is</a:t>
                </a:r>
                <a:r>
                  <a:rPr lang="it-IT" dirty="0"/>
                  <a:t> high (</a:t>
                </a:r>
                <a:r>
                  <a:rPr lang="it-IT" sz="1800" i="1" dirty="0">
                    <a:effectLst/>
                    <a:latin typeface="Times"/>
                  </a:rPr>
                  <a:t>g </a:t>
                </a:r>
                <a:r>
                  <a:rPr lang="it-IT" sz="1800" dirty="0">
                    <a:effectLst/>
                    <a:latin typeface="MTSY"/>
                  </a:rPr>
                  <a:t>= </a:t>
                </a:r>
                <a:r>
                  <a:rPr lang="it-IT" dirty="0">
                    <a:latin typeface="Times"/>
                  </a:rPr>
                  <a:t>6</a:t>
                </a:r>
                <a:r>
                  <a:rPr lang="it-IT" sz="1800" dirty="0">
                    <a:effectLst/>
                    <a:latin typeface="Times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8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sz="18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sz="18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sz="18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𝑡h𝑟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l-GR" sz="1800" dirty="0">
                    <a:effectLst/>
                    <a:latin typeface="MTSY"/>
                  </a:rPr>
                  <a:t>= </a:t>
                </a:r>
                <a:r>
                  <a:rPr lang="it-IT" dirty="0">
                    <a:latin typeface="Times"/>
                  </a:rPr>
                  <a:t>4</a:t>
                </a:r>
                <a:r>
                  <a:rPr lang="it-IT" dirty="0"/>
                  <a:t>).</a:t>
                </a:r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63B927C-AE3A-1B04-ACF8-8796FFBDE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954" y="1818167"/>
                <a:ext cx="4270744" cy="2714076"/>
              </a:xfrm>
              <a:prstGeom prst="rect">
                <a:avLst/>
              </a:prstGeom>
              <a:blipFill>
                <a:blip r:embed="rId3"/>
                <a:stretch>
                  <a:fillRect l="-1187" t="-935" r="-8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1828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725675-F7AE-C62A-02C1-C174E4C22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03" y="284271"/>
            <a:ext cx="8886884" cy="953669"/>
          </a:xfrm>
        </p:spPr>
        <p:txBody>
          <a:bodyPr/>
          <a:lstStyle/>
          <a:p>
            <a:r>
              <a:rPr lang="it-IT" dirty="0"/>
              <a:t>Brunel network -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63B927C-AE3A-1B04-ACF8-8796FFBDE34B}"/>
                  </a:ext>
                </a:extLst>
              </p:cNvPr>
              <p:cNvSpPr txBox="1"/>
              <p:nvPr/>
            </p:nvSpPr>
            <p:spPr>
              <a:xfrm>
                <a:off x="7495954" y="1818167"/>
                <a:ext cx="4270744" cy="3545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3</a:t>
                </a:r>
                <a:r>
                  <a:rPr lang="it-IT" dirty="0"/>
                  <a:t>. </a:t>
                </a:r>
                <a:r>
                  <a:rPr lang="it-IT" b="1" dirty="0" err="1"/>
                  <a:t>Stationary</a:t>
                </a:r>
                <a:r>
                  <a:rPr lang="it-IT" b="1" dirty="0"/>
                  <a:t> global activity with </a:t>
                </a:r>
                <a:r>
                  <a:rPr lang="it-IT" b="1" dirty="0" err="1"/>
                  <a:t>irregularly</a:t>
                </a:r>
                <a:r>
                  <a:rPr lang="it-IT" b="1" dirty="0"/>
                  <a:t> </a:t>
                </a:r>
                <a:r>
                  <a:rPr lang="it-IT" b="1" dirty="0" err="1"/>
                  <a:t>firing</a:t>
                </a:r>
                <a:r>
                  <a:rPr lang="it-IT" b="1" dirty="0"/>
                  <a:t> </a:t>
                </a:r>
                <a:r>
                  <a:rPr lang="it-IT" b="1" dirty="0" err="1"/>
                  <a:t>neurons</a:t>
                </a:r>
                <a:r>
                  <a:rPr lang="it-IT" b="1" dirty="0"/>
                  <a:t>: </a:t>
                </a:r>
                <a:r>
                  <a:rPr lang="it-IT" dirty="0"/>
                  <a:t>the global activity </a:t>
                </a:r>
                <a:r>
                  <a:rPr lang="it-IT" dirty="0" err="1"/>
                  <a:t>exhibit</a:t>
                </a:r>
                <a:r>
                  <a:rPr lang="it-IT" dirty="0"/>
                  <a:t> </a:t>
                </a:r>
                <a:r>
                  <a:rPr lang="it-IT" dirty="0" err="1"/>
                  <a:t>strongly</a:t>
                </a:r>
                <a:r>
                  <a:rPr lang="it-IT" dirty="0"/>
                  <a:t> </a:t>
                </a:r>
                <a:r>
                  <a:rPr lang="it-IT" dirty="0" err="1"/>
                  <a:t>damped</a:t>
                </a:r>
                <a:r>
                  <a:rPr lang="it-IT" dirty="0"/>
                  <a:t> </a:t>
                </a:r>
                <a:r>
                  <a:rPr lang="it-IT" dirty="0" err="1"/>
                  <a:t>oscillations</a:t>
                </a:r>
                <a:r>
                  <a:rPr lang="it-IT" dirty="0"/>
                  <a:t>, and </a:t>
                </a:r>
                <a:r>
                  <a:rPr lang="it-IT" dirty="0" err="1"/>
                  <a:t>neurons</a:t>
                </a:r>
                <a:r>
                  <a:rPr lang="it-IT" dirty="0"/>
                  <a:t> </a:t>
                </a:r>
                <a:r>
                  <a:rPr lang="it-IT" dirty="0" err="1"/>
                  <a:t>fire</a:t>
                </a:r>
                <a:r>
                  <a:rPr lang="it-IT" dirty="0"/>
                  <a:t> </a:t>
                </a:r>
                <a:r>
                  <a:rPr lang="it-IT" dirty="0" err="1"/>
                  <a:t>irregularly</a:t>
                </a:r>
                <a:r>
                  <a:rPr lang="it-IT" dirty="0"/>
                  <a:t>, </a:t>
                </a:r>
                <a:r>
                  <a:rPr lang="it-IT" dirty="0" err="1"/>
                  <a:t>when</a:t>
                </a:r>
                <a:r>
                  <a:rPr lang="it-IT" dirty="0"/>
                  <a:t> </a:t>
                </a:r>
                <a:r>
                  <a:rPr lang="it-IT" dirty="0" err="1"/>
                  <a:t>inhibition</a:t>
                </a:r>
                <a:r>
                  <a:rPr lang="it-IT" dirty="0"/>
                  <a:t> </a:t>
                </a:r>
                <a:r>
                  <a:rPr lang="it-IT" dirty="0" err="1"/>
                  <a:t>dominates</a:t>
                </a:r>
                <a:r>
                  <a:rPr lang="it-IT" dirty="0"/>
                  <a:t>, and the </a:t>
                </a:r>
                <a:r>
                  <a:rPr lang="it-IT" dirty="0" err="1"/>
                  <a:t>external</a:t>
                </a:r>
                <a:r>
                  <a:rPr lang="it-IT" dirty="0"/>
                  <a:t> frequency </a:t>
                </a:r>
                <a:r>
                  <a:rPr lang="it-IT" dirty="0" err="1"/>
                  <a:t>is</a:t>
                </a:r>
                <a:r>
                  <a:rPr lang="it-IT" dirty="0"/>
                  <a:t> moderate (</a:t>
                </a:r>
                <a:r>
                  <a:rPr lang="it-IT" sz="1800" i="1" dirty="0">
                    <a:effectLst/>
                    <a:latin typeface="Times"/>
                  </a:rPr>
                  <a:t>g </a:t>
                </a:r>
                <a:r>
                  <a:rPr lang="it-IT" sz="1800" dirty="0">
                    <a:effectLst/>
                    <a:latin typeface="MTSY"/>
                  </a:rPr>
                  <a:t>= </a:t>
                </a:r>
                <a:r>
                  <a:rPr lang="it-IT" dirty="0">
                    <a:latin typeface="Times"/>
                  </a:rPr>
                  <a:t>5</a:t>
                </a:r>
                <a:r>
                  <a:rPr lang="it-IT" sz="1800" dirty="0">
                    <a:effectLst/>
                    <a:latin typeface="Times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8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sz="18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sz="18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sz="18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𝑡h𝑟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l-GR" sz="1800" dirty="0">
                    <a:effectLst/>
                    <a:latin typeface="MTSY"/>
                  </a:rPr>
                  <a:t>= </a:t>
                </a:r>
                <a:r>
                  <a:rPr lang="it-IT" dirty="0">
                    <a:latin typeface="Times"/>
                  </a:rPr>
                  <a:t>2</a:t>
                </a:r>
                <a:r>
                  <a:rPr lang="it-IT" dirty="0"/>
                  <a:t>).</a:t>
                </a:r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63B927C-AE3A-1B04-ACF8-8796FFBDE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954" y="1818167"/>
                <a:ext cx="4270744" cy="3545073"/>
              </a:xfrm>
              <a:prstGeom prst="rect">
                <a:avLst/>
              </a:prstGeom>
              <a:blipFill>
                <a:blip r:embed="rId2"/>
                <a:stretch>
                  <a:fillRect l="-1187" t="-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Segnaposto contenuto 8" descr="Immagine che contiene diagramma, linea, schizzo, Diagramma&#10;&#10;Descrizione generata automaticamente">
            <a:extLst>
              <a:ext uri="{FF2B5EF4-FFF2-40B4-BE49-F238E27FC236}">
                <a16:creationId xmlns:a16="http://schemas.microsoft.com/office/drawing/2014/main" id="{C15C845A-9666-FD03-6C0B-6CF87992E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494" r="2583"/>
          <a:stretch/>
        </p:blipFill>
        <p:spPr>
          <a:xfrm>
            <a:off x="-1850" y="1607584"/>
            <a:ext cx="7063717" cy="4686890"/>
          </a:xfrm>
        </p:spPr>
      </p:pic>
      <p:sp>
        <p:nvSpPr>
          <p:cNvPr id="6" name="Cornice 5">
            <a:extLst>
              <a:ext uri="{FF2B5EF4-FFF2-40B4-BE49-F238E27FC236}">
                <a16:creationId xmlns:a16="http://schemas.microsoft.com/office/drawing/2014/main" id="{F48668CE-8CEE-0B22-3AEE-9CDB7241D031}"/>
              </a:ext>
            </a:extLst>
          </p:cNvPr>
          <p:cNvSpPr/>
          <p:nvPr/>
        </p:nvSpPr>
        <p:spPr>
          <a:xfrm>
            <a:off x="95692" y="1460518"/>
            <a:ext cx="3508746" cy="4809303"/>
          </a:xfrm>
          <a:prstGeom prst="frame">
            <a:avLst>
              <a:gd name="adj1" fmla="val 89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675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725675-F7AE-C62A-02C1-C174E4C22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03" y="284271"/>
            <a:ext cx="8886884" cy="953669"/>
          </a:xfrm>
        </p:spPr>
        <p:txBody>
          <a:bodyPr/>
          <a:lstStyle/>
          <a:p>
            <a:r>
              <a:rPr lang="it-IT" dirty="0"/>
              <a:t>Brunel network -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63B927C-AE3A-1B04-ACF8-8796FFBDE34B}"/>
                  </a:ext>
                </a:extLst>
              </p:cNvPr>
              <p:cNvSpPr txBox="1"/>
              <p:nvPr/>
            </p:nvSpPr>
            <p:spPr>
              <a:xfrm>
                <a:off x="7495954" y="1818167"/>
                <a:ext cx="4270744" cy="3822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4. Slow </a:t>
                </a:r>
                <a:r>
                  <a:rPr lang="it-IT" b="1" dirty="0" err="1"/>
                  <a:t>oscillation</a:t>
                </a:r>
                <a:r>
                  <a:rPr lang="it-IT" b="1" dirty="0"/>
                  <a:t> of the global activity: </a:t>
                </a:r>
                <a:r>
                  <a:rPr lang="it-IT" dirty="0"/>
                  <a:t> </a:t>
                </a:r>
                <a:r>
                  <a:rPr lang="it-IT" dirty="0" err="1"/>
                  <a:t>neurons</a:t>
                </a:r>
                <a:r>
                  <a:rPr lang="it-IT" dirty="0"/>
                  <a:t> </a:t>
                </a:r>
                <a:r>
                  <a:rPr lang="it-IT" dirty="0" err="1"/>
                  <a:t>firing</a:t>
                </a:r>
                <a:r>
                  <a:rPr lang="it-IT" dirty="0"/>
                  <a:t> </a:t>
                </a:r>
                <a:r>
                  <a:rPr lang="it-IT" dirty="0" err="1"/>
                  <a:t>irregularly</a:t>
                </a:r>
                <a:r>
                  <a:rPr lang="it-IT" dirty="0"/>
                  <a:t> </a:t>
                </a:r>
                <a:r>
                  <a:rPr lang="it-IT" dirty="0" err="1"/>
                  <a:t>at</a:t>
                </a:r>
                <a:r>
                  <a:rPr lang="it-IT" dirty="0"/>
                  <a:t> </a:t>
                </a:r>
                <a:r>
                  <a:rPr lang="it-IT" dirty="0" err="1"/>
                  <a:t>very</a:t>
                </a:r>
                <a:r>
                  <a:rPr lang="it-IT" dirty="0"/>
                  <a:t> low rates . </a:t>
                </a:r>
                <a:r>
                  <a:rPr lang="it-IT" dirty="0" err="1"/>
                  <a:t>When</a:t>
                </a:r>
                <a:r>
                  <a:rPr lang="it-IT" dirty="0"/>
                  <a:t> </a:t>
                </a:r>
                <a:r>
                  <a:rPr lang="it-IT" dirty="0" err="1"/>
                  <a:t>inhibition</a:t>
                </a:r>
                <a:r>
                  <a:rPr lang="it-IT" dirty="0"/>
                  <a:t> </a:t>
                </a:r>
                <a:r>
                  <a:rPr lang="it-IT" dirty="0" err="1"/>
                  <a:t>dominates</a:t>
                </a:r>
                <a:r>
                  <a:rPr lang="it-IT" dirty="0"/>
                  <a:t>, and the </a:t>
                </a:r>
                <a:r>
                  <a:rPr lang="it-IT" dirty="0" err="1"/>
                  <a:t>external</a:t>
                </a:r>
                <a:r>
                  <a:rPr lang="it-IT" dirty="0"/>
                  <a:t> frequency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below</a:t>
                </a:r>
                <a:r>
                  <a:rPr lang="it-IT" dirty="0"/>
                  <a:t> </a:t>
                </a:r>
                <a:r>
                  <a:rPr lang="it-IT" dirty="0" err="1"/>
                  <a:t>but</a:t>
                </a:r>
                <a:r>
                  <a:rPr lang="it-IT" dirty="0"/>
                  <a:t> close to </a:t>
                </a:r>
                <a:r>
                  <a:rPr lang="it-IT" dirty="0" err="1"/>
                  <a:t>threshold</a:t>
                </a:r>
                <a:r>
                  <a:rPr lang="it-IT" dirty="0"/>
                  <a:t> (</a:t>
                </a:r>
                <a:r>
                  <a:rPr lang="it-IT" sz="1800" i="1" dirty="0">
                    <a:effectLst/>
                    <a:latin typeface="Times"/>
                  </a:rPr>
                  <a:t>g </a:t>
                </a:r>
                <a:r>
                  <a:rPr lang="it-IT" sz="1800" dirty="0">
                    <a:effectLst/>
                    <a:latin typeface="MTSY"/>
                  </a:rPr>
                  <a:t>= 4.</a:t>
                </a:r>
                <a:r>
                  <a:rPr lang="it-IT" dirty="0">
                    <a:latin typeface="Times"/>
                  </a:rPr>
                  <a:t>5</a:t>
                </a:r>
                <a:r>
                  <a:rPr lang="it-IT" sz="1800" dirty="0">
                    <a:effectLst/>
                    <a:latin typeface="Times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8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sz="18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sz="18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sz="18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𝑡h𝑟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l-GR" sz="1800" dirty="0">
                    <a:effectLst/>
                    <a:latin typeface="MTSY"/>
                  </a:rPr>
                  <a:t>= </a:t>
                </a:r>
                <a:r>
                  <a:rPr lang="it-IT" dirty="0">
                    <a:latin typeface="Times"/>
                  </a:rPr>
                  <a:t>0.9</a:t>
                </a:r>
                <a:r>
                  <a:rPr lang="it-IT" dirty="0"/>
                  <a:t>).</a:t>
                </a:r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63B927C-AE3A-1B04-ACF8-8796FFBDE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954" y="1818167"/>
                <a:ext cx="4270744" cy="3822072"/>
              </a:xfrm>
              <a:prstGeom prst="rect">
                <a:avLst/>
              </a:prstGeom>
              <a:blipFill>
                <a:blip r:embed="rId2"/>
                <a:stretch>
                  <a:fillRect l="-1187" t="-662" r="-2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Segnaposto contenuto 8" descr="Immagine che contiene diagramma, linea, schizzo, Diagramma&#10;&#10;Descrizione generata automaticamente">
            <a:extLst>
              <a:ext uri="{FF2B5EF4-FFF2-40B4-BE49-F238E27FC236}">
                <a16:creationId xmlns:a16="http://schemas.microsoft.com/office/drawing/2014/main" id="{C15C845A-9666-FD03-6C0B-6CF87992E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494" r="2583"/>
          <a:stretch/>
        </p:blipFill>
        <p:spPr>
          <a:xfrm>
            <a:off x="-1850" y="1607584"/>
            <a:ext cx="7063717" cy="4686890"/>
          </a:xfrm>
        </p:spPr>
      </p:pic>
      <p:sp>
        <p:nvSpPr>
          <p:cNvPr id="6" name="Cornice 5">
            <a:extLst>
              <a:ext uri="{FF2B5EF4-FFF2-40B4-BE49-F238E27FC236}">
                <a16:creationId xmlns:a16="http://schemas.microsoft.com/office/drawing/2014/main" id="{F48668CE-8CEE-0B22-3AEE-9CDB7241D031}"/>
              </a:ext>
            </a:extLst>
          </p:cNvPr>
          <p:cNvSpPr/>
          <p:nvPr/>
        </p:nvSpPr>
        <p:spPr>
          <a:xfrm>
            <a:off x="3553121" y="1403499"/>
            <a:ext cx="3508746" cy="4890976"/>
          </a:xfrm>
          <a:prstGeom prst="frame">
            <a:avLst>
              <a:gd name="adj1" fmla="val 89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253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8AF8BE-70B9-8997-B54F-6DFDA6A73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58" y="2709247"/>
            <a:ext cx="8886884" cy="953669"/>
          </a:xfrm>
        </p:spPr>
        <p:txBody>
          <a:bodyPr>
            <a:normAutofit/>
          </a:bodyPr>
          <a:lstStyle/>
          <a:p>
            <a:r>
              <a:rPr lang="it-IT" sz="4400" dirty="0">
                <a:solidFill>
                  <a:srgbClr val="C00000"/>
                </a:solidFill>
              </a:rPr>
              <a:t>TRY WITH </a:t>
            </a:r>
            <a:r>
              <a:rPr lang="it-IT" sz="4400">
                <a:solidFill>
                  <a:srgbClr val="C00000"/>
                </a:solidFill>
              </a:rPr>
              <a:t>THE TUTORIALS </a:t>
            </a:r>
            <a:r>
              <a:rPr lang="it-IT" sz="4400" dirty="0">
                <a:solidFill>
                  <a:srgbClr val="C00000"/>
                </a:solidFill>
                <a:sym typeface="Wingdings" pitchFamily="2" charset="2"/>
              </a:rPr>
              <a:t></a:t>
            </a:r>
            <a:endParaRPr lang="it-IT" sz="4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48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6299D9-8D33-7FC1-B6E7-EEECB0E5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Tutorials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B2FCDE-2ED7-7234-1CB3-952A6F04A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it-IT" dirty="0" err="1"/>
              <a:t>Introduction</a:t>
            </a:r>
            <a:r>
              <a:rPr lang="it-IT" dirty="0"/>
              <a:t> to NEST Simulator </a:t>
            </a: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functions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Focus on </a:t>
            </a:r>
            <a:r>
              <a:rPr lang="it-IT" dirty="0" err="1"/>
              <a:t>connectivity</a:t>
            </a:r>
            <a:r>
              <a:rPr lang="it-IT" dirty="0"/>
              <a:t> and </a:t>
            </a:r>
            <a:r>
              <a:rPr lang="it-IT" dirty="0" err="1"/>
              <a:t>synapse</a:t>
            </a:r>
            <a:r>
              <a:rPr lang="it-IT" dirty="0"/>
              <a:t> models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Short-</a:t>
            </a:r>
            <a:r>
              <a:rPr lang="it-IT" dirty="0" err="1"/>
              <a:t>term</a:t>
            </a:r>
            <a:r>
              <a:rPr lang="it-IT" dirty="0"/>
              <a:t> </a:t>
            </a:r>
            <a:r>
              <a:rPr lang="it-IT" dirty="0" err="1"/>
              <a:t>synaptic</a:t>
            </a:r>
            <a:r>
              <a:rPr lang="it-IT" dirty="0"/>
              <a:t> </a:t>
            </a:r>
            <a:r>
              <a:rPr lang="it-IT" dirty="0" err="1"/>
              <a:t>plasticity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Brunel Network </a:t>
            </a:r>
            <a:r>
              <a:rPr lang="it-IT" dirty="0" err="1"/>
              <a:t>simulation</a:t>
            </a:r>
            <a:endParaRPr lang="it-IT" dirty="0"/>
          </a:p>
        </p:txBody>
      </p:sp>
      <p:pic>
        <p:nvPicPr>
          <p:cNvPr id="3074" name="Picture 2" descr="Neural Simulation Technology Initiative · GitHub">
            <a:extLst>
              <a:ext uri="{FF2B5EF4-FFF2-40B4-BE49-F238E27FC236}">
                <a16:creationId xmlns:a16="http://schemas.microsoft.com/office/drawing/2014/main" id="{66889BDB-B0ED-7F46-D06B-964EA5A62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944" y="3604591"/>
            <a:ext cx="4185479" cy="418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02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F89A53-2ABB-89D9-9259-885BB0092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3786"/>
            <a:ext cx="8886884" cy="953669"/>
          </a:xfrm>
        </p:spPr>
        <p:txBody>
          <a:bodyPr/>
          <a:lstStyle/>
          <a:p>
            <a:r>
              <a:rPr lang="it-IT" dirty="0"/>
              <a:t>NEST simulator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2A44EA-4A8D-6A4D-F41D-8BD3F714C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3272"/>
            <a:ext cx="8883836" cy="3677683"/>
          </a:xfrm>
        </p:spPr>
        <p:txBody>
          <a:bodyPr/>
          <a:lstStyle/>
          <a:p>
            <a:r>
              <a:rPr lang="it-IT" dirty="0" err="1"/>
              <a:t>Computational</a:t>
            </a:r>
            <a:r>
              <a:rPr lang="it-IT" dirty="0"/>
              <a:t> </a:t>
            </a:r>
            <a:r>
              <a:rPr lang="it-IT" dirty="0" err="1"/>
              <a:t>neuroscience</a:t>
            </a:r>
            <a:r>
              <a:rPr lang="it-IT" dirty="0"/>
              <a:t> tool to model </a:t>
            </a:r>
            <a:r>
              <a:rPr lang="it-IT" b="1" dirty="0"/>
              <a:t>large </a:t>
            </a:r>
            <a:r>
              <a:rPr lang="it-IT" b="1" dirty="0" err="1"/>
              <a:t>neural</a:t>
            </a:r>
            <a:r>
              <a:rPr lang="it-IT" b="1" dirty="0"/>
              <a:t> networks </a:t>
            </a:r>
            <a:r>
              <a:rPr lang="it-IT" dirty="0"/>
              <a:t>of point </a:t>
            </a:r>
            <a:r>
              <a:rPr lang="it-IT" dirty="0" err="1"/>
              <a:t>neurons</a:t>
            </a:r>
            <a:r>
              <a:rPr lang="it-IT" dirty="0"/>
              <a:t>. </a:t>
            </a:r>
          </a:p>
          <a:p>
            <a:r>
              <a:rPr lang="it-IT" dirty="0"/>
              <a:t>The models </a:t>
            </a:r>
            <a:r>
              <a:rPr lang="it-IT" dirty="0" err="1"/>
              <a:t>describe</a:t>
            </a:r>
            <a:r>
              <a:rPr lang="it-IT" dirty="0"/>
              <a:t> </a:t>
            </a:r>
            <a:r>
              <a:rPr lang="it-IT" b="1" dirty="0"/>
              <a:t>single </a:t>
            </a:r>
            <a:r>
              <a:rPr lang="it-IT" b="1" dirty="0" err="1"/>
              <a:t>neuron</a:t>
            </a:r>
            <a:r>
              <a:rPr lang="it-IT" b="1" dirty="0"/>
              <a:t> </a:t>
            </a:r>
            <a:r>
              <a:rPr lang="it-IT" dirty="0"/>
              <a:t>and </a:t>
            </a:r>
            <a:r>
              <a:rPr lang="it-IT" b="1" dirty="0" err="1"/>
              <a:t>synapse</a:t>
            </a:r>
            <a:r>
              <a:rPr lang="it-IT" dirty="0"/>
              <a:t> </a:t>
            </a:r>
            <a:r>
              <a:rPr lang="it-IT" dirty="0" err="1"/>
              <a:t>behavior</a:t>
            </a:r>
            <a:r>
              <a:rPr lang="it-IT" dirty="0"/>
              <a:t> and </a:t>
            </a:r>
            <a:r>
              <a:rPr lang="it-IT" dirty="0" err="1"/>
              <a:t>their</a:t>
            </a:r>
            <a:r>
              <a:rPr lang="it-IT" dirty="0"/>
              <a:t> connections. </a:t>
            </a:r>
          </a:p>
          <a:p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mechanisms</a:t>
            </a:r>
            <a:r>
              <a:rPr lang="it-IT" dirty="0"/>
              <a:t> of </a:t>
            </a:r>
            <a:r>
              <a:rPr lang="it-IT" b="1" dirty="0" err="1"/>
              <a:t>plasticity</a:t>
            </a:r>
            <a:r>
              <a:rPr lang="it-IT" dirty="0"/>
              <a:t> can be </a:t>
            </a:r>
            <a:r>
              <a:rPr lang="it-IT" dirty="0" err="1"/>
              <a:t>used</a:t>
            </a:r>
            <a:r>
              <a:rPr lang="it-IT" dirty="0"/>
              <a:t> to investigate </a:t>
            </a:r>
            <a:r>
              <a:rPr lang="it-IT" dirty="0" err="1"/>
              <a:t>artificial</a:t>
            </a:r>
            <a:r>
              <a:rPr lang="it-IT" dirty="0"/>
              <a:t> learning and help to shed light on the </a:t>
            </a:r>
            <a:r>
              <a:rPr lang="it-IT" dirty="0" err="1"/>
              <a:t>fundamental</a:t>
            </a:r>
            <a:r>
              <a:rPr lang="it-IT" dirty="0"/>
              <a:t> </a:t>
            </a:r>
            <a:r>
              <a:rPr lang="it-IT" dirty="0" err="1"/>
              <a:t>principles</a:t>
            </a:r>
            <a:r>
              <a:rPr lang="it-IT" dirty="0"/>
              <a:t> of </a:t>
            </a:r>
            <a:r>
              <a:rPr lang="it-IT" dirty="0" err="1"/>
              <a:t>how</a:t>
            </a:r>
            <a:r>
              <a:rPr lang="it-IT" dirty="0"/>
              <a:t> the brain works.</a:t>
            </a:r>
          </a:p>
        </p:txBody>
      </p:sp>
      <p:pic>
        <p:nvPicPr>
          <p:cNvPr id="1026" name="Picture 2" descr="NEST Simulator">
            <a:extLst>
              <a:ext uri="{FF2B5EF4-FFF2-40B4-BE49-F238E27FC236}">
                <a16:creationId xmlns:a16="http://schemas.microsoft.com/office/drawing/2014/main" id="{D64718D1-F7AB-84B8-54A5-1CD5DD259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15" y="4800675"/>
            <a:ext cx="30226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ockholm University joins EBRAINS - Stockholm University">
            <a:extLst>
              <a:ext uri="{FF2B5EF4-FFF2-40B4-BE49-F238E27FC236}">
                <a16:creationId xmlns:a16="http://schemas.microsoft.com/office/drawing/2014/main" id="{FAD1E22C-7305-A6C9-EEC4-3A8CEF68F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817" y="4680674"/>
            <a:ext cx="3475152" cy="168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96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DB0C66-BBA0-CBE8-8CCA-472745743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4581"/>
            <a:ext cx="8886884" cy="953669"/>
          </a:xfrm>
        </p:spPr>
        <p:txBody>
          <a:bodyPr/>
          <a:lstStyle/>
          <a:p>
            <a:r>
              <a:rPr lang="it-IT" dirty="0"/>
              <a:t>Using NEST on EBRAINS </a:t>
            </a:r>
            <a:r>
              <a:rPr lang="it-IT" dirty="0" err="1"/>
              <a:t>platform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E5E002-1B9B-098D-5A55-7360EA498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18432"/>
            <a:ext cx="8883836" cy="367768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Create an </a:t>
            </a:r>
            <a:r>
              <a:rPr lang="it-IT" dirty="0" err="1"/>
              <a:t>accont</a:t>
            </a:r>
            <a:r>
              <a:rPr lang="it-IT" dirty="0"/>
              <a:t> on EBRAINS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Sign</a:t>
            </a:r>
            <a:r>
              <a:rPr lang="it-IT" dirty="0"/>
              <a:t> in 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Open </a:t>
            </a:r>
            <a:r>
              <a:rPr lang="it-IT" dirty="0" err="1"/>
              <a:t>Ebrains</a:t>
            </a:r>
            <a:r>
              <a:rPr lang="it-IT" dirty="0"/>
              <a:t> Lab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Enter</a:t>
            </a:r>
            <a:r>
              <a:rPr lang="it-IT" dirty="0"/>
              <a:t> in </a:t>
            </a:r>
            <a:r>
              <a:rPr lang="it-IT" b="1" dirty="0"/>
              <a:t>drive/My Libraries/La mia Libreria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Copy the tutorial repository </a:t>
            </a:r>
            <a:r>
              <a:rPr lang="it-IT" b="1" i="1" dirty="0" err="1"/>
              <a:t>nest_intro</a:t>
            </a:r>
            <a:endParaRPr lang="it-IT" b="1" i="1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Open tutorial notebooks 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Select the kernel </a:t>
            </a:r>
            <a:r>
              <a:rPr lang="it-IT" b="1" i="1" dirty="0"/>
              <a:t>EBRAINS-23.06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7995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schermata, testo, software&#10;&#10;Descrizione generata automaticamente">
            <a:extLst>
              <a:ext uri="{FF2B5EF4-FFF2-40B4-BE49-F238E27FC236}">
                <a16:creationId xmlns:a16="http://schemas.microsoft.com/office/drawing/2014/main" id="{279508D3-A782-AC12-1427-5C3FC1E82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53" y="184671"/>
            <a:ext cx="10154093" cy="63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59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7BA03-AB6E-A345-48B7-8AD98BD73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488328"/>
            <a:ext cx="5938727" cy="953669"/>
          </a:xfrm>
        </p:spPr>
        <p:txBody>
          <a:bodyPr>
            <a:normAutofit fontScale="90000"/>
          </a:bodyPr>
          <a:lstStyle/>
          <a:p>
            <a:pPr algn="l" fontAlgn="base"/>
            <a:r>
              <a:rPr lang="it-IT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Short-</a:t>
            </a:r>
            <a:r>
              <a:rPr lang="it-IT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term</a:t>
            </a:r>
            <a:r>
              <a:rPr lang="it-IT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it-IT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synaptic</a:t>
            </a:r>
            <a:r>
              <a:rPr lang="it-IT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it-IT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plasticity</a:t>
            </a:r>
            <a:endParaRPr lang="it-IT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F8F63B-73B5-2A7A-D20E-859A77949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0" y="2271145"/>
            <a:ext cx="5570982" cy="3952003"/>
          </a:xfrm>
        </p:spPr>
        <p:txBody>
          <a:bodyPr/>
          <a:lstStyle/>
          <a:p>
            <a:r>
              <a:rPr lang="it-IT" b="1" dirty="0" err="1"/>
              <a:t>Tsodyks</a:t>
            </a:r>
            <a:r>
              <a:rPr lang="it-IT" b="1" dirty="0"/>
              <a:t> &amp; </a:t>
            </a:r>
            <a:r>
              <a:rPr lang="it-IT" b="1" dirty="0" err="1"/>
              <a:t>Markram</a:t>
            </a:r>
            <a:r>
              <a:rPr lang="it-IT" b="1" dirty="0"/>
              <a:t> model: </a:t>
            </a:r>
          </a:p>
          <a:p>
            <a:pPr marL="0" indent="0">
              <a:buNone/>
            </a:pPr>
            <a:endParaRPr lang="it-IT" b="1" dirty="0"/>
          </a:p>
          <a:p>
            <a:pPr lvl="1"/>
            <a:r>
              <a:rPr lang="it-IT" sz="1800" b="1" dirty="0"/>
              <a:t>STD </a:t>
            </a:r>
            <a:r>
              <a:rPr lang="it-IT" sz="1800" b="1" dirty="0" err="1"/>
              <a:t>effect</a:t>
            </a:r>
            <a:r>
              <a:rPr lang="it-IT" sz="1800" b="1" dirty="0"/>
              <a:t>: </a:t>
            </a:r>
            <a:r>
              <a:rPr lang="it-IT" sz="1800" dirty="0" err="1"/>
              <a:t>variable</a:t>
            </a:r>
            <a:r>
              <a:rPr lang="it-IT" sz="1800" dirty="0"/>
              <a:t> x (0≤x≤1) </a:t>
            </a:r>
            <a:r>
              <a:rPr lang="it-IT" sz="1800" dirty="0">
                <a:sym typeface="Wingdings" pitchFamily="2" charset="2"/>
              </a:rPr>
              <a:t> </a:t>
            </a:r>
            <a:r>
              <a:rPr lang="it-IT" sz="1800" dirty="0" err="1"/>
              <a:t>fraction</a:t>
            </a:r>
            <a:r>
              <a:rPr lang="it-IT" sz="1800" dirty="0"/>
              <a:t> of </a:t>
            </a:r>
            <a:r>
              <a:rPr lang="it-IT" sz="1800" dirty="0" err="1"/>
              <a:t>resources</a:t>
            </a:r>
            <a:r>
              <a:rPr lang="it-IT" sz="1800" dirty="0"/>
              <a:t> </a:t>
            </a:r>
            <a:r>
              <a:rPr lang="it-IT" sz="1800" dirty="0" err="1"/>
              <a:t>that</a:t>
            </a:r>
            <a:r>
              <a:rPr lang="it-IT" sz="1800" dirty="0"/>
              <a:t> </a:t>
            </a:r>
            <a:r>
              <a:rPr lang="it-IT" sz="1800" dirty="0" err="1"/>
              <a:t>remain</a:t>
            </a:r>
            <a:r>
              <a:rPr lang="it-IT" sz="1800" dirty="0"/>
              <a:t> </a:t>
            </a:r>
            <a:r>
              <a:rPr lang="it-IT" sz="1800" dirty="0" err="1"/>
              <a:t>available</a:t>
            </a:r>
            <a:r>
              <a:rPr lang="it-IT" sz="1800" dirty="0"/>
              <a:t> after </a:t>
            </a:r>
            <a:r>
              <a:rPr lang="it-IT" sz="1800" dirty="0" err="1"/>
              <a:t>neurotransmitter</a:t>
            </a:r>
            <a:r>
              <a:rPr lang="it-IT" sz="1800" dirty="0"/>
              <a:t> </a:t>
            </a:r>
            <a:r>
              <a:rPr lang="it-IT" sz="1800" dirty="0" err="1"/>
              <a:t>depletion</a:t>
            </a:r>
            <a:r>
              <a:rPr lang="it-IT" sz="1800" dirty="0"/>
              <a:t>. </a:t>
            </a:r>
          </a:p>
          <a:p>
            <a:pPr lvl="1"/>
            <a:r>
              <a:rPr lang="it-IT" sz="1800" b="1" dirty="0"/>
              <a:t>STF </a:t>
            </a:r>
            <a:r>
              <a:rPr lang="it-IT" sz="1800" b="1" dirty="0" err="1"/>
              <a:t>effect</a:t>
            </a:r>
            <a:r>
              <a:rPr lang="it-IT" sz="1800" b="1" dirty="0"/>
              <a:t>: </a:t>
            </a:r>
            <a:r>
              <a:rPr lang="it-IT" sz="1800" dirty="0" err="1"/>
              <a:t>variable</a:t>
            </a:r>
            <a:r>
              <a:rPr lang="it-IT" sz="1800" dirty="0"/>
              <a:t> u </a:t>
            </a:r>
            <a:r>
              <a:rPr lang="it-IT" sz="1800" dirty="0">
                <a:sym typeface="Wingdings" pitchFamily="2" charset="2"/>
              </a:rPr>
              <a:t> </a:t>
            </a:r>
            <a:r>
              <a:rPr lang="it-IT" sz="1800" dirty="0" err="1"/>
              <a:t>fraction</a:t>
            </a:r>
            <a:r>
              <a:rPr lang="it-IT" sz="1800" dirty="0"/>
              <a:t> of </a:t>
            </a:r>
            <a:r>
              <a:rPr lang="it-IT" sz="1800" dirty="0" err="1"/>
              <a:t>available</a:t>
            </a:r>
            <a:r>
              <a:rPr lang="it-IT" sz="1800" dirty="0"/>
              <a:t> </a:t>
            </a:r>
            <a:r>
              <a:rPr lang="it-IT" sz="1800" dirty="0" err="1"/>
              <a:t>resources</a:t>
            </a:r>
            <a:r>
              <a:rPr lang="it-IT" sz="1800" dirty="0"/>
              <a:t> ready for use (</a:t>
            </a:r>
            <a:r>
              <a:rPr lang="it-IT" sz="1800" i="1" dirty="0"/>
              <a:t>release </a:t>
            </a:r>
            <a:r>
              <a:rPr lang="it-IT" sz="1800" i="1" dirty="0" err="1"/>
              <a:t>probability</a:t>
            </a:r>
            <a:r>
              <a:rPr lang="it-IT" sz="1800" dirty="0"/>
              <a:t>). </a:t>
            </a:r>
          </a:p>
        </p:txBody>
      </p:sp>
      <p:pic>
        <p:nvPicPr>
          <p:cNvPr id="1026" name="Picture 2" descr="Short-term synaptic plasticity in the deterministic Tsodyks–Markram model  leads to unpredictable network dynamics | PNAS">
            <a:extLst>
              <a:ext uri="{FF2B5EF4-FFF2-40B4-BE49-F238E27FC236}">
                <a16:creationId xmlns:a16="http://schemas.microsoft.com/office/drawing/2014/main" id="{194D23BF-5C4A-8784-DFBB-81A104F37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857" y="407302"/>
            <a:ext cx="4683632" cy="604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2D70E562-765F-8AD5-147A-4A51E3276E3C}"/>
                  </a:ext>
                </a:extLst>
              </p14:cNvPr>
              <p14:cNvContentPartPr/>
              <p14:nvPr/>
            </p14:nvContentPartPr>
            <p14:xfrm>
              <a:off x="7292784" y="388248"/>
              <a:ext cx="47880" cy="200160"/>
            </p14:xfrm>
          </p:contentPart>
        </mc:Choice>
        <mc:Fallback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2D70E562-765F-8AD5-147A-4A51E3276E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0144" y="325608"/>
                <a:ext cx="17352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E9CF6A03-464D-9B7F-0F7A-A39545094847}"/>
                  </a:ext>
                </a:extLst>
              </p14:cNvPr>
              <p14:cNvContentPartPr/>
              <p14:nvPr/>
            </p14:nvContentPartPr>
            <p14:xfrm>
              <a:off x="7224384" y="2469048"/>
              <a:ext cx="124560" cy="235080"/>
            </p14:xfrm>
          </p:contentPart>
        </mc:Choice>
        <mc:Fallback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E9CF6A03-464D-9B7F-0F7A-A3954509484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61384" y="2406408"/>
                <a:ext cx="25020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07980630-E9C5-FAD6-A55E-2E75A3ADCE99}"/>
                  </a:ext>
                </a:extLst>
              </p14:cNvPr>
              <p14:cNvContentPartPr/>
              <p14:nvPr/>
            </p14:nvContentPartPr>
            <p14:xfrm>
              <a:off x="7324464" y="5568288"/>
              <a:ext cx="93960" cy="221760"/>
            </p14:xfrm>
          </p:contentPart>
        </mc:Choice>
        <mc:Fallback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07980630-E9C5-FAD6-A55E-2E75A3ADCE9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61464" y="5505648"/>
                <a:ext cx="219600" cy="34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993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7BA03-AB6E-A345-48B7-8AD98BD73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433" y="11493"/>
            <a:ext cx="10016278" cy="953669"/>
          </a:xfrm>
        </p:spPr>
        <p:txBody>
          <a:bodyPr>
            <a:normAutofit/>
          </a:bodyPr>
          <a:lstStyle/>
          <a:p>
            <a:pPr algn="l" fontAlgn="base"/>
            <a:r>
              <a:rPr lang="it-IT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Short-</a:t>
            </a:r>
            <a:r>
              <a:rPr lang="it-IT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term</a:t>
            </a:r>
            <a:r>
              <a:rPr lang="it-IT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it-IT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synaptic</a:t>
            </a:r>
            <a:r>
              <a:rPr lang="it-IT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it-IT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plasticity</a:t>
            </a:r>
            <a:endParaRPr lang="it-IT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5F8F63B-73B5-2A7A-D20E-859A77949B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1050" y="3913310"/>
                <a:ext cx="10930678" cy="237484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b="1" dirty="0"/>
                  <a:t>Tsodyks &amp; </a:t>
                </a:r>
                <a:r>
                  <a:rPr lang="it-IT" b="1" dirty="0" err="1"/>
                  <a:t>Markram</a:t>
                </a:r>
                <a:r>
                  <a:rPr lang="it-IT" b="1" dirty="0"/>
                  <a:t> model: </a:t>
                </a:r>
              </a:p>
              <a:p>
                <a:pPr lvl="1"/>
                <a:r>
                  <a:rPr lang="it-IT" sz="1800" b="1" dirty="0"/>
                  <a:t>After a spike:</a:t>
                </a:r>
              </a:p>
              <a:p>
                <a:pPr marL="891540" lvl="2" indent="-342900">
                  <a:buFont typeface="+mj-lt"/>
                  <a:buAutoNum type="arabicPeriod"/>
                </a:pPr>
                <a:r>
                  <a:rPr lang="it-IT" sz="1800" dirty="0"/>
                  <a:t>u </a:t>
                </a:r>
                <a:r>
                  <a:rPr lang="it-IT" sz="1800" dirty="0" err="1"/>
                  <a:t>increases</a:t>
                </a:r>
                <a:r>
                  <a:rPr lang="it-IT" sz="1800" dirty="0"/>
                  <a:t> by U (spike-</a:t>
                </a:r>
                <a:r>
                  <a:rPr lang="it-IT" sz="1800" dirty="0" err="1"/>
                  <a:t>induced</a:t>
                </a:r>
                <a:r>
                  <a:rPr lang="it-IT" sz="1800" dirty="0"/>
                  <a:t> </a:t>
                </a:r>
                <a:r>
                  <a:rPr lang="it-IT" sz="1800" dirty="0" err="1"/>
                  <a:t>calcium</a:t>
                </a:r>
                <a:r>
                  <a:rPr lang="it-IT" sz="1800" dirty="0"/>
                  <a:t> </a:t>
                </a:r>
                <a:r>
                  <a:rPr lang="it-IT" sz="1800" dirty="0" err="1"/>
                  <a:t>influx</a:t>
                </a:r>
                <a:r>
                  <a:rPr lang="it-IT" sz="1800" dirty="0"/>
                  <a:t> to the </a:t>
                </a:r>
                <a:r>
                  <a:rPr lang="it-IT" sz="1800" dirty="0" err="1"/>
                  <a:t>presynaptic</a:t>
                </a:r>
                <a:r>
                  <a:rPr lang="it-IT" sz="1800" dirty="0"/>
                  <a:t> terminal)</a:t>
                </a:r>
              </a:p>
              <a:p>
                <a:pPr marL="891540" lvl="2" indent="-342900">
                  <a:buFont typeface="+mj-lt"/>
                  <a:buAutoNum type="arabicPeriod"/>
                </a:pPr>
                <a:r>
                  <a:rPr lang="it-IT" sz="1800" dirty="0"/>
                  <a:t>A </a:t>
                </a:r>
                <a:r>
                  <a:rPr lang="it-IT" sz="1800" dirty="0" err="1"/>
                  <a:t>fraction</a:t>
                </a:r>
                <a:r>
                  <a:rPr lang="it-IT" sz="1800" dirty="0"/>
                  <a:t> u of </a:t>
                </a:r>
                <a:r>
                  <a:rPr lang="it-IT" sz="1800" dirty="0" err="1"/>
                  <a:t>available</a:t>
                </a:r>
                <a:r>
                  <a:rPr lang="it-IT" sz="1800" dirty="0"/>
                  <a:t> </a:t>
                </a:r>
                <a:r>
                  <a:rPr lang="it-IT" sz="1800" dirty="0" err="1"/>
                  <a:t>resources</a:t>
                </a:r>
                <a:r>
                  <a:rPr lang="it-IT" sz="1800" dirty="0"/>
                  <a:t> </a:t>
                </a:r>
                <a:r>
                  <a:rPr lang="it-IT" sz="1800" dirty="0" err="1"/>
                  <a:t>is</a:t>
                </a:r>
                <a:r>
                  <a:rPr lang="it-IT" sz="1800" dirty="0"/>
                  <a:t> </a:t>
                </a:r>
                <a:r>
                  <a:rPr lang="it-IT" sz="1800" dirty="0" err="1"/>
                  <a:t>consumed</a:t>
                </a:r>
                <a:r>
                  <a:rPr lang="it-IT" sz="1800" dirty="0"/>
                  <a:t> to produce the post-</a:t>
                </a:r>
                <a:r>
                  <a:rPr lang="it-IT" sz="1800" dirty="0" err="1"/>
                  <a:t>synaptic</a:t>
                </a:r>
                <a:r>
                  <a:rPr lang="it-IT" sz="1800" dirty="0"/>
                  <a:t> </a:t>
                </a:r>
                <a:r>
                  <a:rPr lang="it-IT" sz="1800" dirty="0" err="1"/>
                  <a:t>current</a:t>
                </a:r>
                <a:r>
                  <a:rPr lang="it-IT" sz="1800" dirty="0"/>
                  <a:t>.</a:t>
                </a:r>
              </a:p>
              <a:p>
                <a:pPr marL="320040" lvl="1" indent="0">
                  <a:buNone/>
                </a:pPr>
                <a:r>
                  <a:rPr lang="it-IT" sz="2000" dirty="0"/>
                  <a:t>- </a:t>
                </a:r>
                <a:r>
                  <a:rPr lang="it-IT" sz="1800" b="1" dirty="0" err="1"/>
                  <a:t>Between</a:t>
                </a:r>
                <a:r>
                  <a:rPr lang="it-IT" sz="1800" b="1" dirty="0"/>
                  <a:t> spikes:</a:t>
                </a:r>
                <a:r>
                  <a:rPr lang="it-IT" sz="2400" b="0" i="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</a:rPr>
                  <a:t> </a:t>
                </a:r>
                <a:r>
                  <a:rPr lang="it-IT" sz="1800" dirty="0"/>
                  <a:t>u </a:t>
                </a:r>
                <a:r>
                  <a:rPr lang="it-IT" sz="1800" dirty="0" err="1"/>
                  <a:t>decays</a:t>
                </a:r>
                <a:r>
                  <a:rPr lang="it-IT" sz="1800" dirty="0"/>
                  <a:t> back to zero with time </a:t>
                </a:r>
                <a:r>
                  <a:rPr lang="it-IT" sz="1800" dirty="0" err="1"/>
                  <a:t>constant</a:t>
                </a:r>
                <a:r>
                  <a:rPr lang="it-IT" sz="20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000" dirty="0">
                            <a:solidFill>
                              <a:srgbClr val="000000"/>
                            </a:solidFill>
                            <a:latin typeface="STIXGeneral-Italic"/>
                          </a:rPr>
                          <m:t>τ</m:t>
                        </m:r>
                      </m:e>
                      <m:sub>
                        <m:r>
                          <a:rPr lang="it-IT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it-IT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800" dirty="0"/>
                  <a:t>and x </a:t>
                </a:r>
                <a:r>
                  <a:rPr lang="it-IT" sz="1800" dirty="0" err="1"/>
                  <a:t>recovers</a:t>
                </a:r>
                <a:r>
                  <a:rPr lang="it-IT" sz="1800" dirty="0"/>
                  <a:t> to 1 with time </a:t>
                </a:r>
                <a:r>
                  <a:rPr lang="it-IT" sz="1800" dirty="0" err="1"/>
                  <a:t>constant</a:t>
                </a:r>
                <a:r>
                  <a:rPr lang="it-IT" sz="1800" dirty="0"/>
                  <a:t> </a:t>
                </a:r>
                <a:r>
                  <a:rPr lang="it-IT" sz="1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1800" dirty="0">
                            <a:solidFill>
                              <a:srgbClr val="000000"/>
                            </a:solidFill>
                            <a:latin typeface="STIXGeneral-Italic"/>
                          </a:rPr>
                          <m:t>τ</m:t>
                        </m:r>
                      </m:e>
                      <m:sub>
                        <m:r>
                          <a:rPr lang="it-IT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it-IT" sz="1800" dirty="0"/>
                  <a:t>.</a:t>
                </a:r>
              </a:p>
              <a:p>
                <a:pPr marL="891540" lvl="2" indent="-342900">
                  <a:buFont typeface="+mj-lt"/>
                  <a:buAutoNum type="arabicPeriod"/>
                </a:pPr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5F8F63B-73B5-2A7A-D20E-859A77949B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1050" y="3913310"/>
                <a:ext cx="10930678" cy="2374840"/>
              </a:xfrm>
              <a:blipFill>
                <a:blip r:embed="rId2"/>
                <a:stretch>
                  <a:fillRect l="-348" t="-5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E9CF6A03-464D-9B7F-0F7A-A39545094847}"/>
                  </a:ext>
                </a:extLst>
              </p14:cNvPr>
              <p14:cNvContentPartPr/>
              <p14:nvPr/>
            </p14:nvContentPartPr>
            <p14:xfrm>
              <a:off x="7224384" y="2469048"/>
              <a:ext cx="124560" cy="235080"/>
            </p14:xfrm>
          </p:contentPart>
        </mc:Choice>
        <mc:Fallback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E9CF6A03-464D-9B7F-0F7A-A395450948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61566" y="2406048"/>
                <a:ext cx="249838" cy="36072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Immagine 7" descr="Immagine che contiene testo, Carattere, schermata, numero&#10;&#10;Descrizione generata automaticamente">
            <a:extLst>
              <a:ext uri="{FF2B5EF4-FFF2-40B4-BE49-F238E27FC236}">
                <a16:creationId xmlns:a16="http://schemas.microsoft.com/office/drawing/2014/main" id="{075BD78C-832C-BC2E-8811-42D89F4A0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2178" y="1153112"/>
            <a:ext cx="5164426" cy="2631871"/>
          </a:xfrm>
          <a:prstGeom prst="rect">
            <a:avLst/>
          </a:prstGeom>
        </p:spPr>
      </p:pic>
      <p:grpSp>
        <p:nvGrpSpPr>
          <p:cNvPr id="13" name="Gruppo 12">
            <a:extLst>
              <a:ext uri="{FF2B5EF4-FFF2-40B4-BE49-F238E27FC236}">
                <a16:creationId xmlns:a16="http://schemas.microsoft.com/office/drawing/2014/main" id="{75B6706A-1188-5CAD-975B-DF78F582872F}"/>
              </a:ext>
            </a:extLst>
          </p:cNvPr>
          <p:cNvGrpSpPr/>
          <p:nvPr/>
        </p:nvGrpSpPr>
        <p:grpSpPr>
          <a:xfrm>
            <a:off x="7759549" y="1780451"/>
            <a:ext cx="108000" cy="61200"/>
            <a:chOff x="7759549" y="1780451"/>
            <a:chExt cx="108000" cy="6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1B70C440-2257-A3E0-D661-D304E239B8F3}"/>
                    </a:ext>
                  </a:extLst>
                </p14:cNvPr>
                <p14:cNvContentPartPr/>
                <p14:nvPr/>
              </p14:nvContentPartPr>
              <p14:xfrm>
                <a:off x="7804189" y="1841291"/>
                <a:ext cx="63360" cy="360"/>
              </p14:xfrm>
            </p:contentPart>
          </mc:Choice>
          <mc:Fallback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1B70C440-2257-A3E0-D661-D304E239B8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41549" y="1778291"/>
                  <a:ext cx="189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6665DB6A-A1F1-CCE7-9417-AF78A25946C8}"/>
                    </a:ext>
                  </a:extLst>
                </p14:cNvPr>
                <p14:cNvContentPartPr/>
                <p14:nvPr/>
              </p14:nvContentPartPr>
              <p14:xfrm>
                <a:off x="7813549" y="1780451"/>
                <a:ext cx="23400" cy="42840"/>
              </p14:xfrm>
            </p:contentPart>
          </mc:Choice>
          <mc:Fallback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6665DB6A-A1F1-CCE7-9417-AF78A25946C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50549" y="1717451"/>
                  <a:ext cx="1490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C0DC27ED-DBC0-2AE5-CC0C-BE42E656281A}"/>
                    </a:ext>
                  </a:extLst>
                </p14:cNvPr>
                <p14:cNvContentPartPr/>
                <p14:nvPr/>
              </p14:nvContentPartPr>
              <p14:xfrm>
                <a:off x="7759549" y="1815371"/>
                <a:ext cx="57240" cy="6120"/>
              </p14:xfrm>
            </p:contentPart>
          </mc:Choice>
          <mc:Fallback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C0DC27ED-DBC0-2AE5-CC0C-BE42E656281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96549" y="1752371"/>
                  <a:ext cx="182880" cy="1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61290D8A-6F9D-6DCA-8C2F-66F94DCE181C}"/>
              </a:ext>
            </a:extLst>
          </p:cNvPr>
          <p:cNvGrpSpPr/>
          <p:nvPr/>
        </p:nvGrpSpPr>
        <p:grpSpPr>
          <a:xfrm>
            <a:off x="7769989" y="2489291"/>
            <a:ext cx="110520" cy="106920"/>
            <a:chOff x="7769989" y="2489291"/>
            <a:chExt cx="110520" cy="10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36D0BEF9-5692-80BF-5083-9FC7E47E7C95}"/>
                    </a:ext>
                  </a:extLst>
                </p14:cNvPr>
                <p14:cNvContentPartPr/>
                <p14:nvPr/>
              </p14:nvContentPartPr>
              <p14:xfrm>
                <a:off x="7814989" y="2489291"/>
                <a:ext cx="65520" cy="87840"/>
              </p14:xfrm>
            </p:contentPart>
          </mc:Choice>
          <mc:Fallback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36D0BEF9-5692-80BF-5083-9FC7E47E7C9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52349" y="2426291"/>
                  <a:ext cx="1911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AE652D30-50F4-4116-804D-249A0D3CEDEF}"/>
                    </a:ext>
                  </a:extLst>
                </p14:cNvPr>
                <p14:cNvContentPartPr/>
                <p14:nvPr/>
              </p14:nvContentPartPr>
              <p14:xfrm>
                <a:off x="7769989" y="2587571"/>
                <a:ext cx="60480" cy="8640"/>
              </p14:xfrm>
            </p:contentPart>
          </mc:Choice>
          <mc:Fallback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AE652D30-50F4-4116-804D-249A0D3CEDE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07349" y="2524571"/>
                  <a:ext cx="186120" cy="13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4FCA67B6-5D41-09AB-46ED-00A685D28F09}"/>
                  </a:ext>
                </a:extLst>
              </p14:cNvPr>
              <p14:cNvContentPartPr/>
              <p14:nvPr/>
            </p14:nvContentPartPr>
            <p14:xfrm>
              <a:off x="7781149" y="3311531"/>
              <a:ext cx="37440" cy="39960"/>
            </p14:xfrm>
          </p:contentPart>
        </mc:Choice>
        <mc:Fallback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4FCA67B6-5D41-09AB-46ED-00A685D28F0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18509" y="3248891"/>
                <a:ext cx="163080" cy="16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4282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56DC0C-6A3C-28E8-258B-78CC641C3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07" y="0"/>
            <a:ext cx="8886884" cy="953669"/>
          </a:xfrm>
        </p:spPr>
        <p:txBody>
          <a:bodyPr/>
          <a:lstStyle/>
          <a:p>
            <a:r>
              <a:rPr lang="it-IT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Short-</a:t>
            </a:r>
            <a:r>
              <a:rPr lang="it-IT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term</a:t>
            </a:r>
            <a:r>
              <a:rPr lang="it-IT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it-IT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synaptic</a:t>
            </a:r>
            <a:r>
              <a:rPr lang="it-IT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it-IT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plasticity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319CA24-F183-9B07-C01B-94C9CE7E6B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3907" y="1182350"/>
                <a:ext cx="11114273" cy="3677683"/>
              </a:xfrm>
            </p:spPr>
            <p:txBody>
              <a:bodyPr/>
              <a:lstStyle/>
              <a:p>
                <a:r>
                  <a:rPr lang="it-IT" b="1" dirty="0"/>
                  <a:t>STD-</a:t>
                </a:r>
                <a:r>
                  <a:rPr lang="it-IT" b="1" dirty="0" err="1"/>
                  <a:t>dominated</a:t>
                </a:r>
                <a:r>
                  <a:rPr lang="it-IT" b="1" dirty="0"/>
                  <a:t> (</a:t>
                </a:r>
                <a:r>
                  <a:rPr lang="it-IT" b="1" dirty="0" err="1"/>
                  <a:t>depression</a:t>
                </a:r>
                <a:r>
                  <a:rPr lang="it-IT" b="1" dirty="0"/>
                  <a:t>):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>
                            <a:solidFill>
                              <a:srgbClr val="000000"/>
                            </a:solidFill>
                            <a:latin typeface="STIXGeneral-Italic"/>
                          </a:rPr>
                          <m:t>τ</m:t>
                        </m:r>
                      </m:e>
                      <m:sub>
                        <m:r>
                          <a:rPr lang="it-IT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it-IT" b="0" i="0" u="none" strike="noStrike" dirty="0">
                    <a:solidFill>
                      <a:srgbClr val="000000"/>
                    </a:solidFill>
                    <a:effectLst/>
                    <a:latin typeface="STIXGeneral-Regular"/>
                  </a:rPr>
                  <a:t>≫</a:t>
                </a:r>
                <a:r>
                  <a:rPr lang="it-IT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>
                            <a:solidFill>
                              <a:srgbClr val="000000"/>
                            </a:solidFill>
                            <a:latin typeface="STIXGeneral-Italic"/>
                          </a:rPr>
                          <m:t>τ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it-I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b="0" i="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</a:rPr>
                  <a:t> and large </a:t>
                </a:r>
                <a:r>
                  <a:rPr lang="it-IT" b="0" i="0" u="none" strike="noStrike" dirty="0">
                    <a:solidFill>
                      <a:srgbClr val="000000"/>
                    </a:solidFill>
                    <a:effectLst/>
                    <a:latin typeface="STIXGeneral-Italic"/>
                  </a:rPr>
                  <a:t>U</a:t>
                </a:r>
                <a:r>
                  <a:rPr lang="it-IT" dirty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it-IT" dirty="0">
                    <a:solidFill>
                      <a:srgbClr val="000000"/>
                    </a:solidFill>
                    <a:latin typeface="Georgia" panose="02040502050405020303" pitchFamily="18" charset="0"/>
                    <a:sym typeface="Wingdings" pitchFamily="2" charset="2"/>
                  </a:rPr>
                  <a:t> </a:t>
                </a:r>
                <a:r>
                  <a:rPr lang="it-IT" b="0" i="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</a:rPr>
                  <a:t> an </a:t>
                </a:r>
                <a:r>
                  <a:rPr lang="it-IT" b="0" i="0" dirty="0" err="1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</a:rPr>
                  <a:t>initial</a:t>
                </a:r>
                <a:r>
                  <a:rPr lang="it-IT" b="0" i="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</a:rPr>
                  <a:t> spike </a:t>
                </a:r>
                <a:r>
                  <a:rPr lang="it-IT" b="0" i="0" dirty="0" err="1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</a:rPr>
                  <a:t>incurs</a:t>
                </a:r>
                <a:r>
                  <a:rPr lang="it-IT" b="0" i="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</a:rPr>
                  <a:t> a large drop in </a:t>
                </a:r>
                <a:r>
                  <a:rPr lang="it-IT" b="0" i="0" u="none" strike="noStrike" dirty="0">
                    <a:solidFill>
                      <a:srgbClr val="000000"/>
                    </a:solidFill>
                    <a:effectLst/>
                    <a:latin typeface="STIXGeneral-Italic"/>
                  </a:rPr>
                  <a:t>x</a:t>
                </a:r>
                <a:r>
                  <a:rPr lang="it-IT" b="0" i="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</a:rPr>
                  <a:t> </a:t>
                </a:r>
                <a:r>
                  <a:rPr lang="it-IT" b="0" i="0" dirty="0" err="1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</a:rPr>
                  <a:t>that</a:t>
                </a:r>
                <a:r>
                  <a:rPr lang="it-IT" b="0" i="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</a:rPr>
                  <a:t> takes a long time to </a:t>
                </a:r>
                <a:r>
                  <a:rPr lang="it-IT" b="0" i="0" dirty="0" err="1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</a:rPr>
                  <a:t>recover</a:t>
                </a:r>
                <a:endParaRPr lang="it-IT" b="1" dirty="0"/>
              </a:p>
              <a:p>
                <a:r>
                  <a:rPr lang="it-IT" b="1" dirty="0"/>
                  <a:t>STF-</a:t>
                </a:r>
                <a:r>
                  <a:rPr lang="it-IT" b="1" dirty="0" err="1"/>
                  <a:t>dominated</a:t>
                </a:r>
                <a:r>
                  <a:rPr lang="it-IT" b="1" dirty="0"/>
                  <a:t> (</a:t>
                </a:r>
                <a:r>
                  <a:rPr lang="it-IT" b="1" dirty="0" err="1"/>
                  <a:t>potentation</a:t>
                </a:r>
                <a:r>
                  <a:rPr lang="it-IT" b="1" dirty="0"/>
                  <a:t>): </a:t>
                </a:r>
                <a:r>
                  <a:rPr lang="el-GR" b="0" i="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</a:rPr>
                  <a:t> </a:t>
                </a:r>
                <a:r>
                  <a:rPr lang="it-IT" b="0" u="none" strike="noStrike" dirty="0">
                    <a:solidFill>
                      <a:srgbClr val="000000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>
                            <a:solidFill>
                              <a:srgbClr val="000000"/>
                            </a:solidFill>
                            <a:latin typeface="STIXGeneral-Italic"/>
                          </a:rPr>
                          <m:t>τ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it-IT" b="0" i="0" u="none" strike="noStrike" dirty="0">
                    <a:solidFill>
                      <a:srgbClr val="000000"/>
                    </a:solidFill>
                    <a:effectLst/>
                    <a:latin typeface="STIXGeneral-Regular"/>
                  </a:rPr>
                  <a:t>≫</a:t>
                </a:r>
                <a:r>
                  <a:rPr lang="it-IT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>
                            <a:solidFill>
                              <a:srgbClr val="000000"/>
                            </a:solidFill>
                            <a:latin typeface="STIXGeneral-Italic"/>
                          </a:rPr>
                          <m:t>τ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b="0" i="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</a:rPr>
                  <a:t>and small </a:t>
                </a:r>
                <a:r>
                  <a:rPr lang="it-IT" b="0" i="0" u="none" strike="noStrike" dirty="0">
                    <a:solidFill>
                      <a:srgbClr val="000000"/>
                    </a:solidFill>
                    <a:effectLst/>
                    <a:latin typeface="STIXGeneral-Italic"/>
                  </a:rPr>
                  <a:t>U</a:t>
                </a:r>
                <a:r>
                  <a:rPr lang="it-IT" b="0" i="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</a:rPr>
                  <a:t>, the </a:t>
                </a:r>
                <a:r>
                  <a:rPr lang="it-IT" b="0" i="0" dirty="0" err="1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</a:rPr>
                  <a:t>synaptic</a:t>
                </a:r>
                <a:r>
                  <a:rPr lang="it-IT" b="0" i="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</a:rPr>
                  <a:t> </a:t>
                </a:r>
                <a:r>
                  <a:rPr lang="it-IT" b="0" i="0" dirty="0" err="1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</a:rPr>
                  <a:t>efficacy</a:t>
                </a:r>
                <a:r>
                  <a:rPr lang="it-IT" b="0" i="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</a:rPr>
                  <a:t> </a:t>
                </a:r>
                <a:r>
                  <a:rPr lang="it-IT" b="0" i="0" dirty="0" err="1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</a:rPr>
                  <a:t>is</a:t>
                </a:r>
                <a:r>
                  <a:rPr lang="it-IT" b="0" i="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</a:rPr>
                  <a:t> </a:t>
                </a:r>
                <a:r>
                  <a:rPr lang="it-IT" b="0" i="0" dirty="0" err="1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</a:rPr>
                  <a:t>increased</a:t>
                </a:r>
                <a:r>
                  <a:rPr lang="it-IT" b="0" i="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</a:rPr>
                  <a:t> </a:t>
                </a:r>
                <a:r>
                  <a:rPr lang="it-IT" b="0" i="0" dirty="0" err="1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</a:rPr>
                  <a:t>gradually</a:t>
                </a:r>
                <a:r>
                  <a:rPr lang="it-IT" b="0" i="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</a:rPr>
                  <a:t> by spikes</a:t>
                </a:r>
                <a:endParaRPr lang="it-IT" b="1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319CA24-F183-9B07-C01B-94C9CE7E6B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3907" y="1182350"/>
                <a:ext cx="11114273" cy="3677683"/>
              </a:xfrm>
              <a:blipFill>
                <a:blip r:embed="rId2"/>
                <a:stretch>
                  <a:fillRect l="-3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diagramma, linea, Diagramma, testo&#10;&#10;Descrizione generata automaticamente">
            <a:extLst>
              <a:ext uri="{FF2B5EF4-FFF2-40B4-BE49-F238E27FC236}">
                <a16:creationId xmlns:a16="http://schemas.microsoft.com/office/drawing/2014/main" id="{C58D679B-C079-1956-E1EA-CF0721E4A7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76"/>
          <a:stretch/>
        </p:blipFill>
        <p:spPr>
          <a:xfrm>
            <a:off x="1789814" y="3211986"/>
            <a:ext cx="4558806" cy="3297937"/>
          </a:xfrm>
          <a:prstGeom prst="rect">
            <a:avLst/>
          </a:prstGeom>
        </p:spPr>
      </p:pic>
      <p:pic>
        <p:nvPicPr>
          <p:cNvPr id="7" name="Immagine 6" descr="Immagine che contiene diagramma, linea, testo, Diagramma&#10;&#10;Descrizione generata automaticamente">
            <a:extLst>
              <a:ext uri="{FF2B5EF4-FFF2-40B4-BE49-F238E27FC236}">
                <a16:creationId xmlns:a16="http://schemas.microsoft.com/office/drawing/2014/main" id="{4ED5C111-6B5F-5AD1-92B1-FEDDF3AC4D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69"/>
          <a:stretch/>
        </p:blipFill>
        <p:spPr>
          <a:xfrm>
            <a:off x="6815470" y="3211986"/>
            <a:ext cx="4449134" cy="329609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F0630867-AAA5-C8C5-DF1A-DC9ADF4DB8CF}"/>
                  </a:ext>
                </a:extLst>
              </p14:cNvPr>
              <p14:cNvContentPartPr/>
              <p14:nvPr/>
            </p14:nvContentPartPr>
            <p14:xfrm>
              <a:off x="1130525" y="3211986"/>
              <a:ext cx="45719" cy="259068"/>
            </p14:xfrm>
          </p:contentPart>
        </mc:Choice>
        <mc:Fallback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F0630867-AAA5-C8C5-DF1A-DC9ADF4DB8C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7526" y="3149291"/>
                <a:ext cx="171356" cy="384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A93752DA-201F-5951-63C9-406973651E02}"/>
                  </a:ext>
                </a:extLst>
              </p14:cNvPr>
              <p14:cNvContentPartPr/>
              <p14:nvPr/>
            </p14:nvContentPartPr>
            <p14:xfrm>
              <a:off x="1154641" y="6595714"/>
              <a:ext cx="96484" cy="129380"/>
            </p14:xfrm>
          </p:contentPart>
        </mc:Choice>
        <mc:Fallback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A93752DA-201F-5951-63C9-406973651E0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91998" y="6532821"/>
                <a:ext cx="222129" cy="2548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54FC844F-EDF5-3AAD-ACED-886E901442D6}"/>
                  </a:ext>
                </a:extLst>
              </p14:cNvPr>
              <p14:cNvContentPartPr/>
              <p14:nvPr/>
            </p14:nvContentPartPr>
            <p14:xfrm>
              <a:off x="2067589" y="3209291"/>
              <a:ext cx="76320" cy="85680"/>
            </p14:xfrm>
          </p:contentPart>
        </mc:Choice>
        <mc:Fallback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54FC844F-EDF5-3AAD-ACED-886E901442D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04949" y="3146291"/>
                <a:ext cx="20196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C7C6D85E-9A34-6E5D-30F4-D0F8174B03BE}"/>
                  </a:ext>
                </a:extLst>
              </p14:cNvPr>
              <p14:cNvContentPartPr/>
              <p14:nvPr/>
            </p14:nvContentPartPr>
            <p14:xfrm>
              <a:off x="7067629" y="3301091"/>
              <a:ext cx="10440" cy="135000"/>
            </p14:xfrm>
          </p:contentPart>
        </mc:Choice>
        <mc:Fallback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C7C6D85E-9A34-6E5D-30F4-D0F8174B03B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04989" y="3238451"/>
                <a:ext cx="136080" cy="26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588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FA685A-A619-B8E4-3E17-4B2F1693B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3" y="626304"/>
            <a:ext cx="11419368" cy="953669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Practical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 – Brunel network: a </a:t>
            </a:r>
            <a:r>
              <a:rPr lang="it-IT" dirty="0" err="1"/>
              <a:t>sparsely</a:t>
            </a:r>
            <a:r>
              <a:rPr lang="it-IT" dirty="0"/>
              <a:t> </a:t>
            </a:r>
            <a:r>
              <a:rPr lang="it-IT" dirty="0" err="1"/>
              <a:t>connected</a:t>
            </a:r>
            <a:r>
              <a:rPr lang="it-IT" dirty="0"/>
              <a:t> </a:t>
            </a:r>
            <a:r>
              <a:rPr lang="it-IT" dirty="0" err="1"/>
              <a:t>recurrent</a:t>
            </a:r>
            <a:r>
              <a:rPr lang="it-IT" dirty="0"/>
              <a:t> network </a:t>
            </a:r>
            <a:br>
              <a:rPr lang="it-IT" dirty="0"/>
            </a:br>
            <a:r>
              <a:rPr lang="it-IT" dirty="0"/>
              <a:t> </a:t>
            </a:r>
          </a:p>
        </p:txBody>
      </p:sp>
      <p:pic>
        <p:nvPicPr>
          <p:cNvPr id="5" name="Segnaposto contenuto 4" descr="Immagine che contiene testo, schermata, Carattere, documento&#10;&#10;Descrizione generata automaticamente">
            <a:extLst>
              <a:ext uri="{FF2B5EF4-FFF2-40B4-BE49-F238E27FC236}">
                <a16:creationId xmlns:a16="http://schemas.microsoft.com/office/drawing/2014/main" id="{AF8C6ACB-9838-F232-C945-3BD404783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268" r="7085"/>
          <a:stretch/>
        </p:blipFill>
        <p:spPr>
          <a:xfrm>
            <a:off x="356694" y="1395016"/>
            <a:ext cx="7102549" cy="4910661"/>
          </a:xfr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E1512D6-5F4D-0C3D-CF2A-5FA1D9EC05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60"/>
          <a:stretch/>
        </p:blipFill>
        <p:spPr bwMode="auto">
          <a:xfrm>
            <a:off x="7758017" y="1771650"/>
            <a:ext cx="3774646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nello 6">
            <a:extLst>
              <a:ext uri="{FF2B5EF4-FFF2-40B4-BE49-F238E27FC236}">
                <a16:creationId xmlns:a16="http://schemas.microsoft.com/office/drawing/2014/main" id="{0F5C3204-8526-2322-481A-D464BBDF1ACC}"/>
              </a:ext>
            </a:extLst>
          </p:cNvPr>
          <p:cNvSpPr/>
          <p:nvPr/>
        </p:nvSpPr>
        <p:spPr>
          <a:xfrm>
            <a:off x="7758017" y="4040372"/>
            <a:ext cx="950048" cy="1045978"/>
          </a:xfrm>
          <a:prstGeom prst="donut">
            <a:avLst>
              <a:gd name="adj" fmla="val 148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8" name="Anello 7">
            <a:extLst>
              <a:ext uri="{FF2B5EF4-FFF2-40B4-BE49-F238E27FC236}">
                <a16:creationId xmlns:a16="http://schemas.microsoft.com/office/drawing/2014/main" id="{5BFA38E8-0543-BC51-C8C6-3410706F3EAA}"/>
              </a:ext>
            </a:extLst>
          </p:cNvPr>
          <p:cNvSpPr/>
          <p:nvPr/>
        </p:nvSpPr>
        <p:spPr>
          <a:xfrm>
            <a:off x="10735133" y="4040372"/>
            <a:ext cx="950048" cy="1045978"/>
          </a:xfrm>
          <a:prstGeom prst="donut">
            <a:avLst>
              <a:gd name="adj" fmla="val 148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4EC8A7C-4CDB-8DE2-66EA-9270A80A6D46}"/>
              </a:ext>
            </a:extLst>
          </p:cNvPr>
          <p:cNvSpPr txBox="1"/>
          <p:nvPr/>
        </p:nvSpPr>
        <p:spPr>
          <a:xfrm>
            <a:off x="9027042" y="5278027"/>
            <a:ext cx="148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C00000"/>
                </a:solidFill>
              </a:rPr>
              <a:t>Recurrency</a:t>
            </a:r>
            <a:endParaRPr lang="it-IT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06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wellVTI">
  <a:themeElements>
    <a:clrScheme name="AnalogousFromLightSeedLeftStep">
      <a:dk1>
        <a:srgbClr val="000000"/>
      </a:dk1>
      <a:lt1>
        <a:srgbClr val="FFFFFF"/>
      </a:lt1>
      <a:dk2>
        <a:srgbClr val="3E2441"/>
      </a:dk2>
      <a:lt2>
        <a:srgbClr val="E5E2E8"/>
      </a:lt2>
      <a:accent1>
        <a:srgbClr val="87A96B"/>
      </a:accent1>
      <a:accent2>
        <a:srgbClr val="9BA557"/>
      </a:accent2>
      <a:accent3>
        <a:srgbClr val="B69F68"/>
      </a:accent3>
      <a:accent4>
        <a:srgbClr val="CC886C"/>
      </a:accent4>
      <a:accent5>
        <a:srgbClr val="D68791"/>
      </a:accent5>
      <a:accent6>
        <a:srgbClr val="CC6CA0"/>
      </a:accent6>
      <a:hlink>
        <a:srgbClr val="8F69AE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604</Words>
  <Application>Microsoft Macintosh PowerPoint</Application>
  <PresentationFormat>Widescreen</PresentationFormat>
  <Paragraphs>64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12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17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Georgia</vt:lpstr>
      <vt:lpstr>MTSY</vt:lpstr>
      <vt:lpstr>Neue Haas Grotesk Text Pro</vt:lpstr>
      <vt:lpstr>Söhne</vt:lpstr>
      <vt:lpstr>STIXGeneral-Italic</vt:lpstr>
      <vt:lpstr>STIXGeneral-Regular</vt:lpstr>
      <vt:lpstr>Times</vt:lpstr>
      <vt:lpstr>Wingdings</vt:lpstr>
      <vt:lpstr>Tema di Office</vt:lpstr>
      <vt:lpstr>SwellVTI</vt:lpstr>
      <vt:lpstr>Spiking Neural Network (SNN) simulation</vt:lpstr>
      <vt:lpstr>Tutorials</vt:lpstr>
      <vt:lpstr>NEST simulator</vt:lpstr>
      <vt:lpstr>Using NEST on EBRAINS platform</vt:lpstr>
      <vt:lpstr>Presentazione standard di PowerPoint</vt:lpstr>
      <vt:lpstr>Short-term synaptic plasticity</vt:lpstr>
      <vt:lpstr>Short-term synaptic plasticity</vt:lpstr>
      <vt:lpstr>Short-term synaptic plasticity</vt:lpstr>
      <vt:lpstr>Practical example – Brunel network: a sparsely connected recurrent network   </vt:lpstr>
      <vt:lpstr>Brunel network - model</vt:lpstr>
      <vt:lpstr>Presentazione standard di PowerPoint</vt:lpstr>
      <vt:lpstr>Brunel network - Summary </vt:lpstr>
      <vt:lpstr>Brunel network - States</vt:lpstr>
      <vt:lpstr>Brunel network - States</vt:lpstr>
      <vt:lpstr>Brunel network - States</vt:lpstr>
      <vt:lpstr>Brunel network - States</vt:lpstr>
      <vt:lpstr>TRY WITH THE TUTORIALS 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Spiking Neural Network (SNN) simulation</dc:title>
  <dc:creator>Marialaura De Grazia</dc:creator>
  <cp:lastModifiedBy>Marialaura De Grazia</cp:lastModifiedBy>
  <cp:revision>5</cp:revision>
  <dcterms:created xsi:type="dcterms:W3CDTF">2023-12-14T23:59:43Z</dcterms:created>
  <dcterms:modified xsi:type="dcterms:W3CDTF">2023-12-15T09:06:10Z</dcterms:modified>
</cp:coreProperties>
</file>