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73" r:id="rId5"/>
    <p:sldId id="262" r:id="rId6"/>
    <p:sldId id="263" r:id="rId7"/>
    <p:sldId id="266" r:id="rId8"/>
    <p:sldId id="274" r:id="rId9"/>
    <p:sldId id="265" r:id="rId10"/>
    <p:sldId id="272" r:id="rId11"/>
    <p:sldId id="269" r:id="rId12"/>
    <p:sldId id="271" r:id="rId13"/>
    <p:sldId id="270"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4DE08EB-0C0A-4270-BAF7-0F9D378F0803}">
          <p14:sldIdLst>
            <p14:sldId id="256"/>
            <p14:sldId id="257"/>
            <p14:sldId id="258"/>
            <p14:sldId id="273"/>
            <p14:sldId id="262"/>
            <p14:sldId id="263"/>
            <p14:sldId id="266"/>
            <p14:sldId id="274"/>
            <p14:sldId id="265"/>
            <p14:sldId id="272"/>
            <p14:sldId id="269"/>
            <p14:sldId id="271"/>
            <p14:sldId id="270"/>
            <p14:sldId id="268"/>
          </p14:sldIdLst>
        </p14:section>
        <p14:section name="Sección sin título" id="{19FF6D34-DD02-429E-A699-71FE6BFAF2D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2206" autoAdjust="0"/>
  </p:normalViewPr>
  <p:slideViewPr>
    <p:cSldViewPr>
      <p:cViewPr>
        <p:scale>
          <a:sx n="60" d="100"/>
          <a:sy n="6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40" d="100"/>
          <a:sy n="140" d="100"/>
        </p:scale>
        <p:origin x="-1026" y="5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AR" dirty="0" err="1" smtClean="0"/>
              <a:t>RMSDi</a:t>
            </a:r>
            <a:endParaRPr lang="es-AR" dirty="0"/>
          </a:p>
        </c:rich>
      </c:tx>
      <c:layout>
        <c:manualLayout>
          <c:xMode val="edge"/>
          <c:yMode val="edge"/>
          <c:x val="0.54936315771374866"/>
          <c:y val="2.9217423317008353E-2"/>
        </c:manualLayout>
      </c:layout>
      <c:overlay val="0"/>
    </c:title>
    <c:autoTitleDeleted val="0"/>
    <c:plotArea>
      <c:layout/>
      <c:barChart>
        <c:barDir val="col"/>
        <c:grouping val="clustered"/>
        <c:varyColors val="0"/>
        <c:ser>
          <c:idx val="0"/>
          <c:order val="0"/>
          <c:tx>
            <c:strRef>
              <c:f>'[correlaciones.xlsx]R^2'!$C$2</c:f>
              <c:strCache>
                <c:ptCount val="1"/>
                <c:pt idx="0">
                  <c:v>strong selection</c:v>
                </c:pt>
              </c:strCache>
            </c:strRef>
          </c:tx>
          <c:spPr>
            <a:solidFill>
              <a:srgbClr val="FF0000"/>
            </a:solidFill>
          </c:spPr>
          <c:invertIfNegative val="0"/>
          <c:cat>
            <c:strRef>
              <c:f>'[correlaciones.xlsx]R^2'!$D$1:$K$1</c:f>
              <c:strCache>
                <c:ptCount val="8"/>
                <c:pt idx="0">
                  <c:v>cys</c:v>
                </c:pt>
                <c:pt idx="1">
                  <c:v>fabp</c:v>
                </c:pt>
                <c:pt idx="2">
                  <c:v>glob</c:v>
                </c:pt>
                <c:pt idx="3">
                  <c:v>phoslip</c:v>
                </c:pt>
                <c:pt idx="4">
                  <c:v>rrm</c:v>
                </c:pt>
                <c:pt idx="5">
                  <c:v>sp</c:v>
                </c:pt>
                <c:pt idx="6">
                  <c:v>sh3</c:v>
                </c:pt>
                <c:pt idx="7">
                  <c:v>st</c:v>
                </c:pt>
              </c:strCache>
            </c:strRef>
          </c:cat>
          <c:val>
            <c:numRef>
              <c:f>'[correlaciones.xlsx]R^2'!$D$2:$K$2</c:f>
              <c:numCache>
                <c:formatCode>General</c:formatCode>
                <c:ptCount val="8"/>
                <c:pt idx="0">
                  <c:v>0.28999999999999998</c:v>
                </c:pt>
                <c:pt idx="1">
                  <c:v>0.81</c:v>
                </c:pt>
                <c:pt idx="2">
                  <c:v>0.76</c:v>
                </c:pt>
                <c:pt idx="3">
                  <c:v>0.56999999999999995</c:v>
                </c:pt>
                <c:pt idx="4">
                  <c:v>0.86</c:v>
                </c:pt>
                <c:pt idx="5">
                  <c:v>0.28000000000000003</c:v>
                </c:pt>
                <c:pt idx="6">
                  <c:v>0.49</c:v>
                </c:pt>
                <c:pt idx="7">
                  <c:v>0.74</c:v>
                </c:pt>
              </c:numCache>
            </c:numRef>
          </c:val>
        </c:ser>
        <c:ser>
          <c:idx val="3"/>
          <c:order val="1"/>
          <c:tx>
            <c:strRef>
              <c:f>'[correlaciones.xlsx]R^2'!$C$5</c:f>
              <c:strCache>
                <c:ptCount val="1"/>
                <c:pt idx="0">
                  <c:v>no selection</c:v>
                </c:pt>
              </c:strCache>
            </c:strRef>
          </c:tx>
          <c:spPr>
            <a:solidFill>
              <a:schemeClr val="accent3">
                <a:lumMod val="75000"/>
              </a:schemeClr>
            </a:solidFill>
          </c:spPr>
          <c:invertIfNegative val="0"/>
          <c:cat>
            <c:strRef>
              <c:f>'[correlaciones.xlsx]R^2'!$D$1:$K$1</c:f>
              <c:strCache>
                <c:ptCount val="8"/>
                <c:pt idx="0">
                  <c:v>cys</c:v>
                </c:pt>
                <c:pt idx="1">
                  <c:v>fabp</c:v>
                </c:pt>
                <c:pt idx="2">
                  <c:v>glob</c:v>
                </c:pt>
                <c:pt idx="3">
                  <c:v>phoslip</c:v>
                </c:pt>
                <c:pt idx="4">
                  <c:v>rrm</c:v>
                </c:pt>
                <c:pt idx="5">
                  <c:v>sp</c:v>
                </c:pt>
                <c:pt idx="6">
                  <c:v>sh3</c:v>
                </c:pt>
                <c:pt idx="7">
                  <c:v>st</c:v>
                </c:pt>
              </c:strCache>
            </c:strRef>
          </c:cat>
          <c:val>
            <c:numRef>
              <c:f>'[correlaciones.xlsx]R^2'!$D$5:$K$5</c:f>
              <c:numCache>
                <c:formatCode>General</c:formatCode>
                <c:ptCount val="8"/>
                <c:pt idx="0">
                  <c:v>0.28000000000000003</c:v>
                </c:pt>
                <c:pt idx="1">
                  <c:v>0.71</c:v>
                </c:pt>
                <c:pt idx="2">
                  <c:v>0.73</c:v>
                </c:pt>
                <c:pt idx="3">
                  <c:v>0.6</c:v>
                </c:pt>
                <c:pt idx="4">
                  <c:v>0.89</c:v>
                </c:pt>
                <c:pt idx="5">
                  <c:v>0.31</c:v>
                </c:pt>
                <c:pt idx="6">
                  <c:v>0.49</c:v>
                </c:pt>
                <c:pt idx="7">
                  <c:v>0.74</c:v>
                </c:pt>
              </c:numCache>
            </c:numRef>
          </c:val>
        </c:ser>
        <c:dLbls>
          <c:showLegendKey val="0"/>
          <c:showVal val="0"/>
          <c:showCatName val="0"/>
          <c:showSerName val="0"/>
          <c:showPercent val="0"/>
          <c:showBubbleSize val="0"/>
        </c:dLbls>
        <c:gapWidth val="150"/>
        <c:axId val="266641792"/>
        <c:axId val="266643328"/>
      </c:barChart>
      <c:catAx>
        <c:axId val="266641792"/>
        <c:scaling>
          <c:orientation val="minMax"/>
        </c:scaling>
        <c:delete val="0"/>
        <c:axPos val="b"/>
        <c:majorTickMark val="none"/>
        <c:minorTickMark val="none"/>
        <c:tickLblPos val="nextTo"/>
        <c:crossAx val="266643328"/>
        <c:crosses val="autoZero"/>
        <c:auto val="1"/>
        <c:lblAlgn val="ctr"/>
        <c:lblOffset val="100"/>
        <c:noMultiLvlLbl val="0"/>
      </c:catAx>
      <c:valAx>
        <c:axId val="266643328"/>
        <c:scaling>
          <c:orientation val="minMax"/>
        </c:scaling>
        <c:delete val="0"/>
        <c:axPos val="l"/>
        <c:majorGridlines/>
        <c:title>
          <c:tx>
            <c:rich>
              <a:bodyPr rot="-5400000" vert="horz"/>
              <a:lstStyle/>
              <a:p>
                <a:pPr>
                  <a:defRPr/>
                </a:pPr>
                <a:r>
                  <a:rPr lang="es-AR"/>
                  <a:t>Coeficiente de correlación de Pearson</a:t>
                </a:r>
              </a:p>
            </c:rich>
          </c:tx>
          <c:layout>
            <c:manualLayout>
              <c:xMode val="edge"/>
              <c:yMode val="edge"/>
              <c:x val="1.3816925734024179E-2"/>
              <c:y val="0.17632657619925168"/>
            </c:manualLayout>
          </c:layout>
          <c:overlay val="0"/>
        </c:title>
        <c:numFmt formatCode="General" sourceLinked="1"/>
        <c:majorTickMark val="none"/>
        <c:minorTickMark val="none"/>
        <c:tickLblPos val="nextTo"/>
        <c:crossAx val="266641792"/>
        <c:crosses val="autoZero"/>
        <c:crossBetween val="between"/>
      </c:valAx>
    </c:plotArea>
    <c:plotVisOnly val="1"/>
    <c:dispBlanksAs val="gap"/>
    <c:showDLblsOverMax val="0"/>
  </c:chart>
  <c:txPr>
    <a:bodyPr/>
    <a:lstStyle/>
    <a:p>
      <a:pPr>
        <a:defRPr sz="1800"/>
      </a:pPr>
      <a:endParaRPr lang="es-A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AR" dirty="0" smtClean="0"/>
              <a:t>&lt;</a:t>
            </a:r>
            <a:r>
              <a:rPr lang="es-AR" dirty="0" err="1" smtClean="0"/>
              <a:t>Pn</a:t>
            </a:r>
            <a:r>
              <a:rPr lang="es-AR" dirty="0" smtClean="0"/>
              <a:t>&gt;</a:t>
            </a:r>
            <a:endParaRPr lang="es-AR" dirty="0"/>
          </a:p>
        </c:rich>
      </c:tx>
      <c:layout>
        <c:manualLayout>
          <c:xMode val="edge"/>
          <c:yMode val="edge"/>
          <c:x val="0.42784091009288211"/>
          <c:y val="3.7434141932947619E-2"/>
        </c:manualLayout>
      </c:layout>
      <c:overlay val="0"/>
    </c:title>
    <c:autoTitleDeleted val="0"/>
    <c:plotArea>
      <c:layout/>
      <c:barChart>
        <c:barDir val="col"/>
        <c:grouping val="clustered"/>
        <c:varyColors val="0"/>
        <c:ser>
          <c:idx val="0"/>
          <c:order val="0"/>
          <c:tx>
            <c:strRef>
              <c:f>'[correlaciones.xlsx]R^2'!$C$7</c:f>
              <c:strCache>
                <c:ptCount val="1"/>
                <c:pt idx="0">
                  <c:v>strong selection</c:v>
                </c:pt>
              </c:strCache>
            </c:strRef>
          </c:tx>
          <c:spPr>
            <a:solidFill>
              <a:srgbClr val="FF0000"/>
            </a:solidFill>
          </c:spPr>
          <c:invertIfNegative val="0"/>
          <c:cat>
            <c:strRef>
              <c:f>'[correlaciones.xlsx]R^2'!$D$1:$K$1</c:f>
              <c:strCache>
                <c:ptCount val="8"/>
                <c:pt idx="0">
                  <c:v>cys</c:v>
                </c:pt>
                <c:pt idx="1">
                  <c:v>fabp</c:v>
                </c:pt>
                <c:pt idx="2">
                  <c:v>glob</c:v>
                </c:pt>
                <c:pt idx="3">
                  <c:v>phoslip</c:v>
                </c:pt>
                <c:pt idx="4">
                  <c:v>rrm</c:v>
                </c:pt>
                <c:pt idx="5">
                  <c:v>sp</c:v>
                </c:pt>
                <c:pt idx="6">
                  <c:v>sh3</c:v>
                </c:pt>
                <c:pt idx="7">
                  <c:v>st</c:v>
                </c:pt>
              </c:strCache>
            </c:strRef>
          </c:cat>
          <c:val>
            <c:numRef>
              <c:f>'[correlaciones.xlsx]R^2'!$D$7:$K$7</c:f>
              <c:numCache>
                <c:formatCode>General</c:formatCode>
                <c:ptCount val="8"/>
                <c:pt idx="0">
                  <c:v>0.45</c:v>
                </c:pt>
                <c:pt idx="1">
                  <c:v>0.86</c:v>
                </c:pt>
                <c:pt idx="2">
                  <c:v>0.72</c:v>
                </c:pt>
                <c:pt idx="3">
                  <c:v>0.64</c:v>
                </c:pt>
                <c:pt idx="4">
                  <c:v>0.92</c:v>
                </c:pt>
                <c:pt idx="5">
                  <c:v>0.73</c:v>
                </c:pt>
                <c:pt idx="6">
                  <c:v>0.6</c:v>
                </c:pt>
                <c:pt idx="7">
                  <c:v>0.83</c:v>
                </c:pt>
              </c:numCache>
            </c:numRef>
          </c:val>
        </c:ser>
        <c:ser>
          <c:idx val="3"/>
          <c:order val="1"/>
          <c:tx>
            <c:strRef>
              <c:f>'[correlaciones.xlsx]R^2'!$C$10</c:f>
              <c:strCache>
                <c:ptCount val="1"/>
                <c:pt idx="0">
                  <c:v>no selection</c:v>
                </c:pt>
              </c:strCache>
            </c:strRef>
          </c:tx>
          <c:spPr>
            <a:solidFill>
              <a:schemeClr val="accent3">
                <a:lumMod val="75000"/>
              </a:schemeClr>
            </a:solidFill>
          </c:spPr>
          <c:invertIfNegative val="0"/>
          <c:cat>
            <c:strRef>
              <c:f>'[correlaciones.xlsx]R^2'!$D$1:$K$1</c:f>
              <c:strCache>
                <c:ptCount val="8"/>
                <c:pt idx="0">
                  <c:v>cys</c:v>
                </c:pt>
                <c:pt idx="1">
                  <c:v>fabp</c:v>
                </c:pt>
                <c:pt idx="2">
                  <c:v>glob</c:v>
                </c:pt>
                <c:pt idx="3">
                  <c:v>phoslip</c:v>
                </c:pt>
                <c:pt idx="4">
                  <c:v>rrm</c:v>
                </c:pt>
                <c:pt idx="5">
                  <c:v>sp</c:v>
                </c:pt>
                <c:pt idx="6">
                  <c:v>sh3</c:v>
                </c:pt>
                <c:pt idx="7">
                  <c:v>st</c:v>
                </c:pt>
              </c:strCache>
            </c:strRef>
          </c:cat>
          <c:val>
            <c:numRef>
              <c:f>'[correlaciones.xlsx]R^2'!$D$10:$K$10</c:f>
              <c:numCache>
                <c:formatCode>General</c:formatCode>
                <c:ptCount val="8"/>
                <c:pt idx="0">
                  <c:v>0.46</c:v>
                </c:pt>
                <c:pt idx="1">
                  <c:v>0.83</c:v>
                </c:pt>
                <c:pt idx="2">
                  <c:v>0.73</c:v>
                </c:pt>
                <c:pt idx="3">
                  <c:v>0.62</c:v>
                </c:pt>
                <c:pt idx="4">
                  <c:v>0.92</c:v>
                </c:pt>
                <c:pt idx="5">
                  <c:v>0.75</c:v>
                </c:pt>
                <c:pt idx="6">
                  <c:v>0.63</c:v>
                </c:pt>
                <c:pt idx="7">
                  <c:v>0.84</c:v>
                </c:pt>
              </c:numCache>
            </c:numRef>
          </c:val>
        </c:ser>
        <c:dLbls>
          <c:showLegendKey val="0"/>
          <c:showVal val="0"/>
          <c:showCatName val="0"/>
          <c:showSerName val="0"/>
          <c:showPercent val="0"/>
          <c:showBubbleSize val="0"/>
        </c:dLbls>
        <c:gapWidth val="150"/>
        <c:axId val="266746496"/>
        <c:axId val="266748288"/>
      </c:barChart>
      <c:catAx>
        <c:axId val="266746496"/>
        <c:scaling>
          <c:orientation val="minMax"/>
        </c:scaling>
        <c:delete val="0"/>
        <c:axPos val="b"/>
        <c:majorTickMark val="none"/>
        <c:minorTickMark val="none"/>
        <c:tickLblPos val="nextTo"/>
        <c:crossAx val="266748288"/>
        <c:crosses val="autoZero"/>
        <c:auto val="1"/>
        <c:lblAlgn val="ctr"/>
        <c:lblOffset val="100"/>
        <c:noMultiLvlLbl val="0"/>
      </c:catAx>
      <c:valAx>
        <c:axId val="266748288"/>
        <c:scaling>
          <c:orientation val="minMax"/>
        </c:scaling>
        <c:delete val="0"/>
        <c:axPos val="l"/>
        <c:majorGridlines/>
        <c:numFmt formatCode="General" sourceLinked="1"/>
        <c:majorTickMark val="none"/>
        <c:minorTickMark val="none"/>
        <c:tickLblPos val="nextTo"/>
        <c:crossAx val="266746496"/>
        <c:crosses val="autoZero"/>
        <c:crossBetween val="between"/>
      </c:valAx>
    </c:plotArea>
    <c:plotVisOnly val="1"/>
    <c:dispBlanksAs val="gap"/>
    <c:showDLblsOverMax val="0"/>
  </c:chart>
  <c:txPr>
    <a:bodyPr/>
    <a:lstStyle/>
    <a:p>
      <a:pPr>
        <a:defRPr sz="1800"/>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CEF02-DD1E-4B69-9E10-2782EF03BC55}" type="datetimeFigureOut">
              <a:rPr lang="es-AR" smtClean="0"/>
              <a:t>21/8/2016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A0E99-5760-4B59-9F80-E10BD710410E}" type="slidenum">
              <a:rPr lang="es-AR" smtClean="0"/>
              <a:t>‹Nº›</a:t>
            </a:fld>
            <a:endParaRPr lang="es-AR"/>
          </a:p>
        </p:txBody>
      </p:sp>
    </p:spTree>
    <p:extLst>
      <p:ext uri="{BB962C8B-B14F-4D97-AF65-F5344CB8AC3E}">
        <p14:creationId xmlns:p14="http://schemas.microsoft.com/office/powerpoint/2010/main" val="60548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710952"/>
            <a:ext cx="4572000" cy="3429000"/>
          </a:xfrm>
        </p:spPr>
      </p:sp>
      <p:sp>
        <p:nvSpPr>
          <p:cNvPr id="3" name="2 Marcador de notas"/>
          <p:cNvSpPr>
            <a:spLocks noGrp="1"/>
          </p:cNvSpPr>
          <p:nvPr>
            <p:ph type="body" idx="1"/>
          </p:nvPr>
        </p:nvSpPr>
        <p:spPr/>
        <p:txBody>
          <a:bodyPr/>
          <a:lstStyle/>
          <a:p>
            <a:r>
              <a:rPr lang="es-AR" dirty="0" smtClean="0"/>
              <a:t>… y les voy a comentar mis avances del último año en </a:t>
            </a:r>
            <a:r>
              <a:rPr lang="es-AR" dirty="0" smtClean="0"/>
              <a:t>el estudio de la evolución </a:t>
            </a:r>
            <a:r>
              <a:rPr lang="es-AR" dirty="0" smtClean="0"/>
              <a:t>de secuencia, </a:t>
            </a:r>
            <a:r>
              <a:rPr lang="es-AR" dirty="0" smtClean="0"/>
              <a:t>estructura </a:t>
            </a:r>
            <a:r>
              <a:rPr lang="es-AR" dirty="0" smtClean="0"/>
              <a:t>y dinámica proteicas</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1</a:t>
            </a:fld>
            <a:endParaRPr lang="es-AR"/>
          </a:p>
        </p:txBody>
      </p:sp>
    </p:spTree>
    <p:extLst>
      <p:ext uri="{BB962C8B-B14F-4D97-AF65-F5344CB8AC3E}">
        <p14:creationId xmlns:p14="http://schemas.microsoft.com/office/powerpoint/2010/main" val="834855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A5CA0E99-5760-4B59-9F80-E10BD710410E}" type="slidenum">
              <a:rPr lang="es-AR" smtClean="0"/>
              <a:t>10</a:t>
            </a:fld>
            <a:endParaRPr lang="es-AR"/>
          </a:p>
        </p:txBody>
      </p:sp>
    </p:spTree>
    <p:extLst>
      <p:ext uri="{BB962C8B-B14F-4D97-AF65-F5344CB8AC3E}">
        <p14:creationId xmlns:p14="http://schemas.microsoft.com/office/powerpoint/2010/main" val="122360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Globinas</a:t>
            </a:r>
          </a:p>
          <a:p>
            <a:r>
              <a:rPr lang="es-AR" dirty="0" smtClean="0"/>
              <a:t>Sitio activo rayas</a:t>
            </a:r>
            <a:endParaRPr lang="es-AR" dirty="0" smtClean="0"/>
          </a:p>
          <a:p>
            <a:r>
              <a:rPr lang="es-AR" dirty="0" smtClean="0"/>
              <a:t>Coloreados y engrosados</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11</a:t>
            </a:fld>
            <a:endParaRPr lang="es-AR"/>
          </a:p>
        </p:txBody>
      </p:sp>
    </p:spTree>
    <p:extLst>
      <p:ext uri="{BB962C8B-B14F-4D97-AF65-F5344CB8AC3E}">
        <p14:creationId xmlns:p14="http://schemas.microsoft.com/office/powerpoint/2010/main" val="275159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A5CA0E99-5760-4B59-9F80-E10BD710410E}" type="slidenum">
              <a:rPr lang="es-AR" smtClean="0"/>
              <a:t>12</a:t>
            </a:fld>
            <a:endParaRPr lang="es-AR"/>
          </a:p>
        </p:txBody>
      </p:sp>
    </p:spTree>
    <p:extLst>
      <p:ext uri="{BB962C8B-B14F-4D97-AF65-F5344CB8AC3E}">
        <p14:creationId xmlns:p14="http://schemas.microsoft.com/office/powerpoint/2010/main" val="510076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Puntos: </a:t>
            </a:r>
            <a:r>
              <a:rPr lang="es-AR" dirty="0" err="1" smtClean="0"/>
              <a:t>Pn</a:t>
            </a:r>
            <a:r>
              <a:rPr lang="es-AR" dirty="0" smtClean="0"/>
              <a:t> mediana</a:t>
            </a:r>
          </a:p>
          <a:p>
            <a:r>
              <a:rPr lang="es-AR" dirty="0" err="1" smtClean="0"/>
              <a:t>Lineas</a:t>
            </a:r>
            <a:r>
              <a:rPr lang="es-AR" dirty="0" smtClean="0"/>
              <a:t>: mean(</a:t>
            </a:r>
            <a:r>
              <a:rPr lang="es-AR" dirty="0" err="1" smtClean="0"/>
              <a:t>Pn</a:t>
            </a:r>
            <a:r>
              <a:rPr lang="es-AR" dirty="0" smtClean="0"/>
              <a:t> </a:t>
            </a:r>
            <a:r>
              <a:rPr lang="es-AR" dirty="0" err="1" smtClean="0"/>
              <a:t>fiteado</a:t>
            </a:r>
            <a:r>
              <a:rPr lang="es-AR" dirty="0" smtClean="0"/>
              <a:t> con 1/energía) </a:t>
            </a:r>
            <a:r>
              <a:rPr lang="es-AR" dirty="0" err="1" smtClean="0"/>
              <a:t>rq</a:t>
            </a:r>
            <a:r>
              <a:rPr lang="es-AR" dirty="0" smtClean="0"/>
              <a:t> estima </a:t>
            </a:r>
            <a:r>
              <a:rPr lang="es-AR" dirty="0" err="1" smtClean="0"/>
              <a:t>cuantil</a:t>
            </a:r>
            <a:r>
              <a:rPr lang="es-AR" dirty="0" smtClean="0"/>
              <a:t> 0.5</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13</a:t>
            </a:fld>
            <a:endParaRPr lang="es-AR"/>
          </a:p>
        </p:txBody>
      </p:sp>
    </p:spTree>
    <p:extLst>
      <p:ext uri="{BB962C8B-B14F-4D97-AF65-F5344CB8AC3E}">
        <p14:creationId xmlns:p14="http://schemas.microsoft.com/office/powerpoint/2010/main" val="2601139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A5CA0E99-5760-4B59-9F80-E10BD710410E}" type="slidenum">
              <a:rPr lang="es-AR" smtClean="0"/>
              <a:t>14</a:t>
            </a:fld>
            <a:endParaRPr lang="es-AR"/>
          </a:p>
        </p:txBody>
      </p:sp>
      <p:sp>
        <p:nvSpPr>
          <p:cNvPr id="5" name="4 Marcador de notas"/>
          <p:cNvSpPr>
            <a:spLocks noGrp="1"/>
          </p:cNvSpPr>
          <p:nvPr>
            <p:ph type="body" idx="1"/>
          </p:nvPr>
        </p:nvSpPr>
        <p:spPr/>
        <p:txBody>
          <a:bodyPr/>
          <a:lstStyle/>
          <a:p>
            <a:r>
              <a:rPr lang="es-AR" dirty="0" smtClean="0"/>
              <a:t>Cursos:</a:t>
            </a:r>
          </a:p>
          <a:p>
            <a:r>
              <a:rPr lang="es-AR" dirty="0" smtClean="0"/>
              <a:t>Congreso FQ</a:t>
            </a:r>
          </a:p>
          <a:p>
            <a:r>
              <a:rPr lang="es-AR" dirty="0" smtClean="0"/>
              <a:t>Fisicoquímico </a:t>
            </a:r>
            <a:r>
              <a:rPr lang="es-AR" dirty="0" err="1" smtClean="0"/>
              <a:t>biomoléculas</a:t>
            </a:r>
            <a:endParaRPr lang="es-AR" dirty="0" smtClean="0"/>
          </a:p>
          <a:p>
            <a:r>
              <a:rPr lang="es-AR" dirty="0" smtClean="0"/>
              <a:t>-Análisis</a:t>
            </a:r>
            <a:r>
              <a:rPr lang="es-AR" baseline="0" dirty="0" smtClean="0"/>
              <a:t> de datos y transporte óptimo</a:t>
            </a:r>
          </a:p>
          <a:p>
            <a:r>
              <a:rPr lang="es-AR" baseline="0" dirty="0" smtClean="0"/>
              <a:t>-Biología computacional noviembre</a:t>
            </a:r>
          </a:p>
          <a:p>
            <a:r>
              <a:rPr lang="es-AR" baseline="0" dirty="0" smtClean="0"/>
              <a:t>-Escritura </a:t>
            </a:r>
            <a:r>
              <a:rPr lang="es-AR" baseline="0" dirty="0" err="1" smtClean="0"/>
              <a:t>paper</a:t>
            </a:r>
            <a:endParaRPr lang="es-AR" baseline="0" dirty="0" smtClean="0"/>
          </a:p>
          <a:p>
            <a:endParaRPr lang="es-AR" dirty="0"/>
          </a:p>
        </p:txBody>
      </p:sp>
    </p:spTree>
    <p:extLst>
      <p:ext uri="{BB962C8B-B14F-4D97-AF65-F5344CB8AC3E}">
        <p14:creationId xmlns:p14="http://schemas.microsoft.com/office/powerpoint/2010/main" val="28535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Bueno, para comenzar, </a:t>
            </a:r>
            <a:r>
              <a:rPr lang="es-AR" b="1" dirty="0" smtClean="0"/>
              <a:t>las proteínas divergen</a:t>
            </a:r>
            <a:r>
              <a:rPr lang="es-AR" dirty="0" smtClean="0"/>
              <a:t> durante el proceso de evolución biológica , </a:t>
            </a:r>
            <a:r>
              <a:rPr lang="es-AR" b="1" dirty="0" smtClean="0"/>
              <a:t>lo que implica que </a:t>
            </a:r>
            <a:r>
              <a:rPr lang="es-AR" dirty="0" smtClean="0"/>
              <a:t>a partir </a:t>
            </a:r>
            <a:r>
              <a:rPr lang="es-AR" dirty="0" smtClean="0"/>
              <a:t>de </a:t>
            </a:r>
            <a:r>
              <a:rPr lang="es-AR" dirty="0" smtClean="0"/>
              <a:t>una proteína ancestral surjan sucesivamente </a:t>
            </a:r>
            <a:r>
              <a:rPr lang="es-AR" dirty="0" smtClean="0"/>
              <a:t>diferentes </a:t>
            </a:r>
            <a:r>
              <a:rPr lang="es-AR" dirty="0" smtClean="0"/>
              <a:t>mutaciones que den origen </a:t>
            </a:r>
            <a:r>
              <a:rPr lang="es-AR" dirty="0" smtClean="0"/>
              <a:t>a otras proteínas, todas ellas conforman </a:t>
            </a:r>
            <a:r>
              <a:rPr lang="es-AR" dirty="0" smtClean="0"/>
              <a:t>una familia de proteínas, emparentadas, similares, pero con diferencias tanto en la secuencia y en la estructura y </a:t>
            </a:r>
            <a:r>
              <a:rPr lang="es-AR" dirty="0" smtClean="0"/>
              <a:t>dinámica.</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2</a:t>
            </a:fld>
            <a:endParaRPr lang="es-AR"/>
          </a:p>
        </p:txBody>
      </p:sp>
    </p:spTree>
    <p:extLst>
      <p:ext uri="{BB962C8B-B14F-4D97-AF65-F5344CB8AC3E}">
        <p14:creationId xmlns:p14="http://schemas.microsoft.com/office/powerpoint/2010/main" val="404821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En cuanto a la evolución de la secuencia proteica, diferentes sitios evolucionan a diferentes velocidades. Si las mutaciones fueran azarosas y no estuvieran sujetas a ninguna selección, </a:t>
            </a:r>
            <a:r>
              <a:rPr lang="es-AR" dirty="0" smtClean="0"/>
              <a:t>deberían </a:t>
            </a:r>
            <a:r>
              <a:rPr lang="es-AR" dirty="0" smtClean="0"/>
              <a:t>ser iguales, por que no es así? </a:t>
            </a:r>
            <a:r>
              <a:rPr lang="es-AR" dirty="0" smtClean="0"/>
              <a:t>Clara evidencia de selección </a:t>
            </a:r>
            <a:r>
              <a:rPr lang="es-AR" dirty="0" smtClean="0"/>
              <a:t>natural</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3</a:t>
            </a:fld>
            <a:endParaRPr lang="es-AR"/>
          </a:p>
        </p:txBody>
      </p:sp>
    </p:spTree>
    <p:extLst>
      <p:ext uri="{BB962C8B-B14F-4D97-AF65-F5344CB8AC3E}">
        <p14:creationId xmlns:p14="http://schemas.microsoft.com/office/powerpoint/2010/main" val="338909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Recientemente </a:t>
            </a:r>
            <a:r>
              <a:rPr lang="es-AR" dirty="0" smtClean="0"/>
              <a:t>propusimos un </a:t>
            </a:r>
            <a:r>
              <a:rPr lang="es-AR" dirty="0" smtClean="0"/>
              <a:t>modelo que explica la variación de la velocidad de evolución de la secuencia proteica. El modelo propone que la probabilidad de fijación de una mutación puntual depende del estrés que genera la mutación en la proteína. Este estrés lo entendemos como la variación en la energía del mutante en la posición de equilibrio con respecto a la energía del </a:t>
            </a:r>
            <a:r>
              <a:rPr lang="es-AR" dirty="0" err="1" smtClean="0"/>
              <a:t>wt</a:t>
            </a:r>
            <a:r>
              <a:rPr lang="es-AR" dirty="0" smtClean="0"/>
              <a:t> en el equilibrio.</a:t>
            </a:r>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4</a:t>
            </a:fld>
            <a:endParaRPr lang="es-AR"/>
          </a:p>
        </p:txBody>
      </p:sp>
    </p:spTree>
    <p:extLst>
      <p:ext uri="{BB962C8B-B14F-4D97-AF65-F5344CB8AC3E}">
        <p14:creationId xmlns:p14="http://schemas.microsoft.com/office/powerpoint/2010/main" val="295690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A5CA0E99-5760-4B59-9F80-E10BD710410E}" type="slidenum">
              <a:rPr lang="es-AR" smtClean="0"/>
              <a:t>5</a:t>
            </a:fld>
            <a:endParaRPr lang="es-AR"/>
          </a:p>
        </p:txBody>
      </p:sp>
    </p:spTree>
    <p:extLst>
      <p:ext uri="{BB962C8B-B14F-4D97-AF65-F5344CB8AC3E}">
        <p14:creationId xmlns:p14="http://schemas.microsoft.com/office/powerpoint/2010/main" val="142044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A5CA0E99-5760-4B59-9F80-E10BD710410E}" type="slidenum">
              <a:rPr lang="es-AR" smtClean="0"/>
              <a:t>6</a:t>
            </a:fld>
            <a:endParaRPr lang="es-AR"/>
          </a:p>
        </p:txBody>
      </p:sp>
    </p:spTree>
    <p:extLst>
      <p:ext uri="{BB962C8B-B14F-4D97-AF65-F5344CB8AC3E}">
        <p14:creationId xmlns:p14="http://schemas.microsoft.com/office/powerpoint/2010/main" val="189006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7</a:t>
            </a:fld>
            <a:endParaRPr lang="es-AR"/>
          </a:p>
        </p:txBody>
      </p:sp>
    </p:spTree>
    <p:extLst>
      <p:ext uri="{BB962C8B-B14F-4D97-AF65-F5344CB8AC3E}">
        <p14:creationId xmlns:p14="http://schemas.microsoft.com/office/powerpoint/2010/main" val="3657381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Como les comente, simulamos mutantes de múltiples sitios, para obtenerlas realizamos una secuencia de pasos evolutivos, para esto:</a:t>
            </a:r>
          </a:p>
          <a:p>
            <a:r>
              <a:rPr lang="es-AR" dirty="0" smtClean="0"/>
              <a:t>1)</a:t>
            </a:r>
          </a:p>
          <a:p>
            <a:r>
              <a:rPr lang="es-AR" dirty="0" smtClean="0"/>
              <a:t>2)</a:t>
            </a:r>
          </a:p>
          <a:p>
            <a:r>
              <a:rPr lang="es-AR" dirty="0" smtClean="0"/>
              <a:t>3)</a:t>
            </a:r>
          </a:p>
          <a:p>
            <a:r>
              <a:rPr lang="es-AR" dirty="0" smtClean="0"/>
              <a:t>Repetimos el ….</a:t>
            </a:r>
          </a:p>
          <a:p>
            <a:endParaRPr lang="es-AR" dirty="0"/>
          </a:p>
        </p:txBody>
      </p:sp>
      <p:sp>
        <p:nvSpPr>
          <p:cNvPr id="4" name="3 Marcador de número de diapositiva"/>
          <p:cNvSpPr>
            <a:spLocks noGrp="1"/>
          </p:cNvSpPr>
          <p:nvPr>
            <p:ph type="sldNum" sz="quarter" idx="10"/>
          </p:nvPr>
        </p:nvSpPr>
        <p:spPr/>
        <p:txBody>
          <a:bodyPr/>
          <a:lstStyle/>
          <a:p>
            <a:fld id="{A5CA0E99-5760-4B59-9F80-E10BD710410E}" type="slidenum">
              <a:rPr lang="es-AR" smtClean="0"/>
              <a:t>8</a:t>
            </a:fld>
            <a:endParaRPr lang="es-AR"/>
          </a:p>
        </p:txBody>
      </p:sp>
    </p:spTree>
    <p:extLst>
      <p:ext uri="{BB962C8B-B14F-4D97-AF65-F5344CB8AC3E}">
        <p14:creationId xmlns:p14="http://schemas.microsoft.com/office/powerpoint/2010/main" val="354742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61256" y="685800"/>
            <a:ext cx="4572000" cy="3429000"/>
          </a:xfrm>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A5CA0E99-5760-4B59-9F80-E10BD710410E}" type="slidenum">
              <a:rPr lang="es-AR" smtClean="0"/>
              <a:t>9</a:t>
            </a:fld>
            <a:endParaRPr lang="es-AR"/>
          </a:p>
        </p:txBody>
      </p:sp>
    </p:spTree>
    <p:extLst>
      <p:ext uri="{BB962C8B-B14F-4D97-AF65-F5344CB8AC3E}">
        <p14:creationId xmlns:p14="http://schemas.microsoft.com/office/powerpoint/2010/main" val="706455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363933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268238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39410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99707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342341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49091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76947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195068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224542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383535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7E752FD-A1FB-4593-8B93-A3863384622E}" type="datetimeFigureOut">
              <a:rPr lang="en-US" smtClean="0"/>
              <a:pPr/>
              <a:t>8/21/2016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6A94624E-62DE-46F4-ADDD-CEC91460FEE7}" type="slidenum">
              <a:rPr lang="en-US" smtClean="0"/>
              <a:pPr/>
              <a:t>‹Nº›</a:t>
            </a:fld>
            <a:endParaRPr lang="en-US"/>
          </a:p>
        </p:txBody>
      </p:sp>
    </p:spTree>
    <p:extLst>
      <p:ext uri="{BB962C8B-B14F-4D97-AF65-F5344CB8AC3E}">
        <p14:creationId xmlns:p14="http://schemas.microsoft.com/office/powerpoint/2010/main" val="343980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752FD-A1FB-4593-8B93-A3863384622E}" type="datetimeFigureOut">
              <a:rPr lang="en-US" smtClean="0"/>
              <a:pPr/>
              <a:t>8/21/2016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4624E-62DE-46F4-ADDD-CEC91460FEE7}" type="slidenum">
              <a:rPr lang="en-US" smtClean="0"/>
              <a:pPr/>
              <a:t>‹Nº›</a:t>
            </a:fld>
            <a:endParaRPr lang="en-US"/>
          </a:p>
        </p:txBody>
      </p:sp>
    </p:spTree>
    <p:extLst>
      <p:ext uri="{BB962C8B-B14F-4D97-AF65-F5344CB8AC3E}">
        <p14:creationId xmlns:p14="http://schemas.microsoft.com/office/powerpoint/2010/main" val="16913604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24936" cy="2160240"/>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s-AR" sz="5400" b="1" dirty="0" smtClean="0">
                <a:ln w="50800"/>
                <a:solidFill>
                  <a:schemeClr val="bg1"/>
                </a:solidFill>
              </a:rPr>
              <a:t>Evolución secuencia, estructura y dinámica proteica</a:t>
            </a:r>
            <a:endParaRPr lang="en-US" sz="5400" b="1" dirty="0">
              <a:ln w="50800"/>
              <a:solidFill>
                <a:schemeClr val="bg1"/>
              </a:solidFill>
            </a:endParaRPr>
          </a:p>
        </p:txBody>
      </p:sp>
      <p:sp>
        <p:nvSpPr>
          <p:cNvPr id="3" name="2 Subtítulo"/>
          <p:cNvSpPr>
            <a:spLocks noGrp="1"/>
          </p:cNvSpPr>
          <p:nvPr>
            <p:ph type="subTitle" idx="1"/>
          </p:nvPr>
        </p:nvSpPr>
        <p:spPr>
          <a:xfrm>
            <a:off x="1691680" y="3469004"/>
            <a:ext cx="5544616" cy="1296144"/>
          </a:xfrm>
        </p:spPr>
        <p:txBody>
          <a:bodyPr/>
          <a:lstStyle/>
          <a:p>
            <a:r>
              <a:rPr lang="es-AR" sz="2000" b="1" spc="50" dirty="0" smtClean="0">
                <a:ln w="13500">
                  <a:solidFill>
                    <a:schemeClr val="accent1">
                      <a:shade val="2500"/>
                      <a:alpha val="6500"/>
                    </a:schemeClr>
                  </a:solidFill>
                  <a:prstDash val="solid"/>
                </a:ln>
                <a:solidFill>
                  <a:schemeClr val="accent3">
                    <a:lumMod val="20000"/>
                    <a:lumOff val="80000"/>
                  </a:schemeClr>
                </a:solidFill>
                <a:effectLst>
                  <a:innerShdw blurRad="50900" dist="38500" dir="13500000">
                    <a:srgbClr val="000000">
                      <a:alpha val="60000"/>
                    </a:srgbClr>
                  </a:innerShdw>
                </a:effectLst>
              </a:rPr>
              <a:t>Becaria: María Laura Marcos</a:t>
            </a:r>
          </a:p>
          <a:p>
            <a:r>
              <a:rPr lang="es-AR" sz="2000" b="1" spc="50" dirty="0" smtClean="0">
                <a:ln w="13500">
                  <a:solidFill>
                    <a:schemeClr val="accent1">
                      <a:shade val="2500"/>
                      <a:alpha val="6500"/>
                    </a:schemeClr>
                  </a:solidFill>
                  <a:prstDash val="solid"/>
                </a:ln>
                <a:solidFill>
                  <a:schemeClr val="accent3">
                    <a:lumMod val="20000"/>
                    <a:lumOff val="80000"/>
                  </a:schemeClr>
                </a:solidFill>
                <a:effectLst>
                  <a:innerShdw blurRad="50900" dist="38500" dir="13500000">
                    <a:srgbClr val="000000">
                      <a:alpha val="60000"/>
                    </a:srgbClr>
                  </a:innerShdw>
                </a:effectLst>
              </a:rPr>
              <a:t>Director: Julián Echave</a:t>
            </a:r>
          </a:p>
          <a:p>
            <a:endParaRPr lang="es-AR" b="1" dirty="0" smtClean="0"/>
          </a:p>
          <a:p>
            <a:endParaRPr lang="en-US"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529" t="29526" r="29721" b="29526"/>
          <a:stretch/>
        </p:blipFill>
        <p:spPr bwMode="auto">
          <a:xfrm>
            <a:off x="3275856" y="4221088"/>
            <a:ext cx="2513978" cy="243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405138339"/>
              </p:ext>
            </p:extLst>
          </p:nvPr>
        </p:nvGraphicFramePr>
        <p:xfrm>
          <a:off x="179512" y="1600201"/>
          <a:ext cx="4187536" cy="3628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4 Gráfico"/>
          <p:cNvGraphicFramePr/>
          <p:nvPr>
            <p:extLst>
              <p:ext uri="{D42A27DB-BD31-4B8C-83A1-F6EECF244321}">
                <p14:modId xmlns:p14="http://schemas.microsoft.com/office/powerpoint/2010/main" val="3460419736"/>
              </p:ext>
            </p:extLst>
          </p:nvPr>
        </p:nvGraphicFramePr>
        <p:xfrm>
          <a:off x="4283968" y="1628800"/>
          <a:ext cx="3672408" cy="3672408"/>
        </p:xfrm>
        <a:graphic>
          <a:graphicData uri="http://schemas.openxmlformats.org/drawingml/2006/chart">
            <c:chart xmlns:c="http://schemas.openxmlformats.org/drawingml/2006/chart" xmlns:r="http://schemas.openxmlformats.org/officeDocument/2006/relationships" r:id="rId4"/>
          </a:graphicData>
        </a:graphic>
      </p:graphicFrame>
      <p:sp>
        <p:nvSpPr>
          <p:cNvPr id="6" name="1 Título"/>
          <p:cNvSpPr>
            <a:spLocks noGrp="1"/>
          </p:cNvSpPr>
          <p:nvPr>
            <p:ph type="title"/>
          </p:nvPr>
        </p:nvSpPr>
        <p:spPr/>
        <p:txBody>
          <a:bodyPr>
            <a:normAutofit/>
          </a:bodyPr>
          <a:lstStyle/>
          <a:p>
            <a:r>
              <a:rPr lang="es-AR" sz="3400" b="1" dirty="0" smtClean="0"/>
              <a:t>Evolución de la estructura proteica</a:t>
            </a:r>
            <a:br>
              <a:rPr lang="es-AR" sz="3400" b="1" dirty="0" smtClean="0"/>
            </a:br>
            <a:r>
              <a:rPr lang="es-AR" sz="3400" b="1" dirty="0" smtClean="0"/>
              <a:t> Resultados</a:t>
            </a:r>
            <a:endParaRPr lang="en-US" sz="3400" dirty="0"/>
          </a:p>
        </p:txBody>
      </p:sp>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0436" t="79088" r="50292" b="15517"/>
          <a:stretch/>
        </p:blipFill>
        <p:spPr bwMode="auto">
          <a:xfrm>
            <a:off x="3851920" y="5661246"/>
            <a:ext cx="1680934" cy="5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415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03360"/>
            <a:ext cx="8892480" cy="1143000"/>
          </a:xfrm>
        </p:spPr>
        <p:txBody>
          <a:bodyPr>
            <a:normAutofit/>
          </a:bodyPr>
          <a:lstStyle/>
          <a:p>
            <a:r>
              <a:rPr lang="es-AR" sz="3400" b="1" dirty="0" smtClean="0"/>
              <a:t>Evolución de la estructura proteica</a:t>
            </a:r>
            <a:br>
              <a:rPr lang="es-AR" sz="3400" b="1" dirty="0" smtClean="0"/>
            </a:br>
            <a:r>
              <a:rPr lang="es-AR" sz="3400" b="1" dirty="0" smtClean="0"/>
              <a:t> Resultados</a:t>
            </a:r>
            <a:endParaRPr lang="en-US" sz="34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352" t="20905" r="17605" b="17026"/>
          <a:stretch/>
        </p:blipFill>
        <p:spPr bwMode="auto">
          <a:xfrm>
            <a:off x="611560" y="1375875"/>
            <a:ext cx="7812360" cy="544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869" t="21551" r="14334" b="15049"/>
          <a:stretch/>
        </p:blipFill>
        <p:spPr bwMode="auto">
          <a:xfrm>
            <a:off x="539552" y="1294010"/>
            <a:ext cx="7992888" cy="492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a:spLocks noGrp="1"/>
          </p:cNvSpPr>
          <p:nvPr>
            <p:ph type="title"/>
          </p:nvPr>
        </p:nvSpPr>
        <p:spPr/>
        <p:txBody>
          <a:bodyPr>
            <a:normAutofit/>
          </a:bodyPr>
          <a:lstStyle/>
          <a:p>
            <a:r>
              <a:rPr lang="es-AR" sz="3400" b="1" dirty="0" smtClean="0"/>
              <a:t>Evolución de la estructura proteica</a:t>
            </a:r>
            <a:br>
              <a:rPr lang="es-AR" sz="3400" b="1" dirty="0" smtClean="0"/>
            </a:br>
            <a:r>
              <a:rPr lang="es-AR" sz="3400" b="1" dirty="0" smtClean="0"/>
              <a:t> Resultados</a:t>
            </a:r>
            <a:endParaRPr lang="en-US" sz="3400" dirty="0"/>
          </a:p>
        </p:txBody>
      </p:sp>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6455" t="79088" r="50292" b="15517"/>
          <a:stretch/>
        </p:blipFill>
        <p:spPr bwMode="auto">
          <a:xfrm>
            <a:off x="3779912" y="6337738"/>
            <a:ext cx="1954924" cy="44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145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03360"/>
            <a:ext cx="8892480" cy="1143000"/>
          </a:xfrm>
        </p:spPr>
        <p:txBody>
          <a:bodyPr>
            <a:normAutofit/>
          </a:bodyPr>
          <a:lstStyle/>
          <a:p>
            <a:r>
              <a:rPr lang="es-AR" sz="3400" b="1" dirty="0" smtClean="0"/>
              <a:t>Evolución de la estructura proteica</a:t>
            </a:r>
            <a:br>
              <a:rPr lang="es-AR" sz="3400" b="1" dirty="0" smtClean="0"/>
            </a:br>
            <a:r>
              <a:rPr lang="es-AR" sz="3400" b="1" dirty="0" smtClean="0"/>
              <a:t> Resultados</a:t>
            </a:r>
            <a:endParaRPr lang="en-US" sz="34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509" t="23276" r="33721" b="15517"/>
          <a:stretch/>
        </p:blipFill>
        <p:spPr bwMode="auto">
          <a:xfrm>
            <a:off x="683568" y="1556792"/>
            <a:ext cx="7488832" cy="507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hape 343"/>
          <p:cNvSpPr/>
          <p:nvPr/>
        </p:nvSpPr>
        <p:spPr>
          <a:xfrm>
            <a:off x="6876256" y="2204864"/>
            <a:ext cx="905853" cy="3914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600">
                <a:solidFill>
                  <a:schemeClr val="accent2"/>
                </a:solidFill>
              </a:defRPr>
            </a:lvl1pPr>
          </a:lstStyle>
          <a:p>
            <a:r>
              <a:rPr dirty="0" smtClean="0">
                <a:solidFill>
                  <a:schemeClr val="accent3">
                    <a:lumMod val="75000"/>
                  </a:schemeClr>
                </a:solidFill>
              </a:rPr>
              <a:t>R=0.7</a:t>
            </a:r>
            <a:r>
              <a:rPr lang="es-AR" dirty="0" smtClean="0">
                <a:solidFill>
                  <a:schemeClr val="accent3">
                    <a:lumMod val="75000"/>
                  </a:schemeClr>
                </a:solidFill>
              </a:rPr>
              <a:t>3</a:t>
            </a:r>
            <a:endParaRPr dirty="0">
              <a:solidFill>
                <a:schemeClr val="accent3">
                  <a:lumMod val="75000"/>
                </a:schemeClr>
              </a:solidFill>
            </a:endParaRPr>
          </a:p>
        </p:txBody>
      </p:sp>
      <p:sp>
        <p:nvSpPr>
          <p:cNvPr id="6" name="Shape 344"/>
          <p:cNvSpPr/>
          <p:nvPr/>
        </p:nvSpPr>
        <p:spPr>
          <a:xfrm>
            <a:off x="6876255" y="2708920"/>
            <a:ext cx="905853" cy="3914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600">
                <a:solidFill>
                  <a:schemeClr val="accent5"/>
                </a:solidFill>
              </a:defRPr>
            </a:lvl1pPr>
          </a:lstStyle>
          <a:p>
            <a:r>
              <a:rPr dirty="0" smtClean="0">
                <a:solidFill>
                  <a:srgbClr val="FF0000"/>
                </a:solidFill>
              </a:rPr>
              <a:t>R=0.7</a:t>
            </a:r>
            <a:r>
              <a:rPr lang="es-AR" dirty="0" smtClean="0">
                <a:solidFill>
                  <a:srgbClr val="FF0000"/>
                </a:solidFill>
              </a:rPr>
              <a:t>0</a:t>
            </a:r>
            <a:endParaRPr dirty="0">
              <a:solidFill>
                <a:srgbClr val="FF0000"/>
              </a:solidFill>
            </a:endParaRPr>
          </a:p>
        </p:txBody>
      </p:sp>
    </p:spTree>
    <p:extLst>
      <p:ext uri="{BB962C8B-B14F-4D97-AF65-F5344CB8AC3E}">
        <p14:creationId xmlns:p14="http://schemas.microsoft.com/office/powerpoint/2010/main" val="3932861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b="1" dirty="0" smtClean="0"/>
              <a:t>Evolución de la estructura proteica Conclusiones</a:t>
            </a:r>
            <a:endParaRPr lang="en-US" sz="3200" b="1" dirty="0"/>
          </a:p>
        </p:txBody>
      </p:sp>
      <p:sp>
        <p:nvSpPr>
          <p:cNvPr id="3" name="2 Marcador de contenido"/>
          <p:cNvSpPr>
            <a:spLocks noGrp="1"/>
          </p:cNvSpPr>
          <p:nvPr>
            <p:ph idx="1"/>
          </p:nvPr>
        </p:nvSpPr>
        <p:spPr>
          <a:xfrm>
            <a:off x="467544" y="1700808"/>
            <a:ext cx="8219256" cy="4525963"/>
          </a:xfrm>
        </p:spPr>
        <p:txBody>
          <a:bodyPr>
            <a:normAutofit/>
          </a:bodyPr>
          <a:lstStyle/>
          <a:p>
            <a:r>
              <a:rPr lang="es-AR" sz="2400" dirty="0" smtClean="0"/>
              <a:t>El patrón general de divergencia estructural proteica es similar para los conjuntos teóricos y experimentales.</a:t>
            </a:r>
          </a:p>
          <a:p>
            <a:pPr>
              <a:buNone/>
            </a:pPr>
            <a:r>
              <a:rPr lang="es-AR" dirty="0" smtClean="0"/>
              <a:t>   </a:t>
            </a:r>
          </a:p>
          <a:p>
            <a:r>
              <a:rPr lang="es-AR" sz="2400" dirty="0" smtClean="0"/>
              <a:t> La estructura proteica divergiría menos que lo esperado en algunos sitios relacionados con la función de la proteína</a:t>
            </a:r>
            <a:endParaRPr lang="es-A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Evolución proteica</a:t>
            </a:r>
            <a:endParaRPr lang="en-US" b="1" dirty="0"/>
          </a:p>
        </p:txBody>
      </p:sp>
      <p:sp>
        <p:nvSpPr>
          <p:cNvPr id="13" name="12 Rectángulo"/>
          <p:cNvSpPr/>
          <p:nvPr/>
        </p:nvSpPr>
        <p:spPr>
          <a:xfrm>
            <a:off x="4155308" y="6309320"/>
            <a:ext cx="598242" cy="369332"/>
          </a:xfrm>
          <a:prstGeom prst="rect">
            <a:avLst/>
          </a:prstGeom>
        </p:spPr>
        <p:txBody>
          <a:bodyPr wrap="none">
            <a:spAutoFit/>
          </a:bodyPr>
          <a:lstStyle/>
          <a:p>
            <a:pPr algn="ctr"/>
            <a:r>
              <a:rPr lang="es-AR" dirty="0" smtClean="0"/>
              <a:t>1bin</a:t>
            </a:r>
            <a:endParaRPr lang="en-US" dirty="0"/>
          </a:p>
        </p:txBody>
      </p:sp>
      <p:sp>
        <p:nvSpPr>
          <p:cNvPr id="14" name="13 Rectángulo"/>
          <p:cNvSpPr/>
          <p:nvPr/>
        </p:nvSpPr>
        <p:spPr>
          <a:xfrm>
            <a:off x="6572065" y="6309320"/>
            <a:ext cx="701347" cy="369332"/>
          </a:xfrm>
          <a:prstGeom prst="rect">
            <a:avLst/>
          </a:prstGeom>
        </p:spPr>
        <p:txBody>
          <a:bodyPr wrap="none">
            <a:spAutoFit/>
          </a:bodyPr>
          <a:lstStyle/>
          <a:p>
            <a:pPr algn="ctr"/>
            <a:r>
              <a:rPr lang="es-AR" dirty="0" smtClean="0"/>
              <a:t>1emy</a:t>
            </a:r>
            <a:endParaRPr lang="en-US" dirty="0"/>
          </a:p>
        </p:txBody>
      </p:sp>
      <p:sp>
        <p:nvSpPr>
          <p:cNvPr id="15" name="14 Rectángulo"/>
          <p:cNvSpPr/>
          <p:nvPr/>
        </p:nvSpPr>
        <p:spPr>
          <a:xfrm>
            <a:off x="1453340" y="6309320"/>
            <a:ext cx="713658" cy="369332"/>
          </a:xfrm>
          <a:prstGeom prst="rect">
            <a:avLst/>
          </a:prstGeom>
        </p:spPr>
        <p:txBody>
          <a:bodyPr wrap="none">
            <a:spAutoFit/>
          </a:bodyPr>
          <a:lstStyle/>
          <a:p>
            <a:pPr algn="ctr"/>
            <a:r>
              <a:rPr lang="es-AR" dirty="0" smtClean="0"/>
              <a:t>1a6m</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39" y="4502856"/>
            <a:ext cx="2515059" cy="180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676746"/>
            <a:ext cx="2272896" cy="163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0525" y="4653134"/>
            <a:ext cx="2264426" cy="16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51400" r="63813" b="10625"/>
          <a:stretch/>
        </p:blipFill>
        <p:spPr bwMode="auto">
          <a:xfrm>
            <a:off x="2214432" y="1560422"/>
            <a:ext cx="4877848" cy="287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Evolución de la secuencia proteica</a:t>
            </a:r>
            <a:endParaRPr lang="en-US" b="1" dirty="0"/>
          </a:p>
        </p:txBody>
      </p:sp>
      <p:pic>
        <p:nvPicPr>
          <p:cNvPr id="8" name="Picture 1"/>
          <p:cNvPicPr>
            <a:picLocks noChangeAspect="1" noChangeArrowheads="1"/>
          </p:cNvPicPr>
          <p:nvPr/>
        </p:nvPicPr>
        <p:blipFill>
          <a:blip r:embed="rId3" cstate="print">
            <a:grayscl/>
          </a:blip>
          <a:srcRect l="43116" t="26578" r="35802" b="39954"/>
          <a:stretch>
            <a:fillRect/>
          </a:stretch>
        </p:blipFill>
        <p:spPr bwMode="auto">
          <a:xfrm>
            <a:off x="3779912" y="4941168"/>
            <a:ext cx="3024336" cy="1224136"/>
          </a:xfrm>
          <a:prstGeom prst="rect">
            <a:avLst/>
          </a:prstGeom>
          <a:noFill/>
          <a:ln w="9525">
            <a:noFill/>
            <a:miter lim="800000"/>
            <a:headEnd/>
            <a:tailEnd/>
          </a:ln>
        </p:spPr>
      </p:pic>
      <p:sp>
        <p:nvSpPr>
          <p:cNvPr id="3" name="2 CuadroTexto"/>
          <p:cNvSpPr txBox="1"/>
          <p:nvPr/>
        </p:nvSpPr>
        <p:spPr>
          <a:xfrm>
            <a:off x="6815287" y="5183904"/>
            <a:ext cx="1872208" cy="738664"/>
          </a:xfrm>
          <a:prstGeom prst="rect">
            <a:avLst/>
          </a:prstGeom>
          <a:noFill/>
        </p:spPr>
        <p:txBody>
          <a:bodyPr wrap="square" rtlCol="0">
            <a:spAutoFit/>
          </a:bodyPr>
          <a:lstStyle/>
          <a:p>
            <a:pPr algn="ctr"/>
            <a:r>
              <a:rPr lang="es-AR" sz="1400" b="1" dirty="0" smtClean="0"/>
              <a:t>Velocidad de evolución de los sitios proteicos</a:t>
            </a:r>
            <a:endParaRPr lang="es-AR" sz="1400" b="1" dirty="0"/>
          </a:p>
        </p:txBody>
      </p:sp>
      <p:cxnSp>
        <p:nvCxnSpPr>
          <p:cNvPr id="5" name="4 Conector recto de flecha"/>
          <p:cNvCxnSpPr/>
          <p:nvPr/>
        </p:nvCxnSpPr>
        <p:spPr>
          <a:xfrm>
            <a:off x="4860032" y="4307762"/>
            <a:ext cx="0" cy="489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5"/>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51400" r="63813" b="10625"/>
          <a:stretch/>
        </p:blipFill>
        <p:spPr bwMode="auto">
          <a:xfrm>
            <a:off x="1835696" y="1500228"/>
            <a:ext cx="4708345" cy="277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4067944" y="6238602"/>
            <a:ext cx="2448272" cy="369332"/>
          </a:xfrm>
          <a:prstGeom prst="rect">
            <a:avLst/>
          </a:prstGeom>
          <a:noFill/>
        </p:spPr>
        <p:txBody>
          <a:bodyPr wrap="square" rtlCol="0">
            <a:spAutoFit/>
          </a:bodyPr>
          <a:lstStyle/>
          <a:p>
            <a:pPr algn="ctr"/>
            <a:r>
              <a:rPr lang="es-AR" b="1" dirty="0" smtClean="0">
                <a:solidFill>
                  <a:schemeClr val="accent3">
                    <a:lumMod val="50000"/>
                  </a:schemeClr>
                </a:solidFill>
              </a:rPr>
              <a:t>SELECCIÓN NATURAL</a:t>
            </a:r>
            <a:endParaRPr lang="es-AR" b="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Evolución de la secuencia proteica:</a:t>
            </a:r>
            <a:br>
              <a:rPr lang="es-AR" dirty="0" smtClean="0"/>
            </a:br>
            <a:r>
              <a:rPr lang="es-AR" dirty="0" smtClean="0"/>
              <a:t>Stress </a:t>
            </a:r>
            <a:r>
              <a:rPr lang="es-AR" dirty="0" err="1" smtClean="0"/>
              <a:t>Model</a:t>
            </a:r>
            <a:endParaRPr lang="es-AR" dirty="0"/>
          </a:p>
        </p:txBody>
      </p:sp>
      <p:pic>
        <p:nvPicPr>
          <p:cNvPr id="4" name="Sin título 2.005.jpeg"/>
          <p:cNvPicPr>
            <a:picLocks noChangeAspect="1"/>
          </p:cNvPicPr>
          <p:nvPr/>
        </p:nvPicPr>
        <p:blipFill rotWithShape="1">
          <a:blip r:embed="rId3">
            <a:extLst/>
          </a:blip>
          <a:srcRect t="3628" r="3114" b="3845"/>
          <a:stretch/>
        </p:blipFill>
        <p:spPr>
          <a:xfrm>
            <a:off x="1619672" y="1844824"/>
            <a:ext cx="6063952" cy="4343401"/>
          </a:xfrm>
          <a:prstGeom prst="rect">
            <a:avLst/>
          </a:prstGeom>
          <a:ln w="12700">
            <a:miter lim="400000"/>
          </a:ln>
        </p:spPr>
      </p:pic>
    </p:spTree>
    <p:extLst>
      <p:ext uri="{BB962C8B-B14F-4D97-AF65-F5344CB8AC3E}">
        <p14:creationId xmlns:p14="http://schemas.microsoft.com/office/powerpoint/2010/main" val="484960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492896"/>
            <a:ext cx="8229600" cy="1143000"/>
          </a:xfrm>
        </p:spPr>
        <p:txBody>
          <a:bodyPr>
            <a:normAutofit fontScale="90000"/>
          </a:bodyPr>
          <a:lstStyle/>
          <a:p>
            <a:r>
              <a:rPr lang="es-AR" b="1" dirty="0" smtClean="0"/>
              <a:t>Evolución de la estructura y dinámica proteicas </a:t>
            </a:r>
            <a:br>
              <a:rPr lang="es-AR" b="1" dirty="0" smtClean="0"/>
            </a:br>
            <a:r>
              <a:rPr lang="es-AR" b="1" dirty="0" smtClean="0"/>
              <a:t/>
            </a:r>
            <a:br>
              <a:rPr lang="es-AR" b="1" dirty="0" smtClean="0"/>
            </a:br>
            <a:endParaRPr lang="en-US" b="1" dirty="0"/>
          </a:p>
        </p:txBody>
      </p:sp>
      <p:sp>
        <p:nvSpPr>
          <p:cNvPr id="3" name="2 CuadroTexto"/>
          <p:cNvSpPr txBox="1"/>
          <p:nvPr/>
        </p:nvSpPr>
        <p:spPr>
          <a:xfrm>
            <a:off x="2699792" y="3618602"/>
            <a:ext cx="4176464" cy="523220"/>
          </a:xfrm>
          <a:prstGeom prst="rect">
            <a:avLst/>
          </a:prstGeom>
          <a:noFill/>
        </p:spPr>
        <p:txBody>
          <a:bodyPr wrap="square" rtlCol="0">
            <a:spAutoFit/>
          </a:bodyPr>
          <a:lstStyle/>
          <a:p>
            <a:pPr algn="ctr"/>
            <a:r>
              <a:rPr lang="es-AR" sz="2800" b="1" dirty="0" smtClean="0">
                <a:solidFill>
                  <a:schemeClr val="accent3">
                    <a:lumMod val="50000"/>
                  </a:schemeClr>
                </a:solidFill>
              </a:rPr>
              <a:t>¿SELECCIÓN NATURAL?</a:t>
            </a:r>
            <a:endParaRPr lang="es-AR" sz="2800" b="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Modelos de red elástica</a:t>
            </a:r>
            <a:endParaRPr lang="en-US"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285" t="29688" r="20938" b="16926"/>
          <a:stretch/>
        </p:blipFill>
        <p:spPr bwMode="auto">
          <a:xfrm>
            <a:off x="611560" y="1371594"/>
            <a:ext cx="7776864" cy="533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normAutofit/>
          </a:bodyPr>
          <a:lstStyle/>
          <a:p>
            <a:r>
              <a:rPr lang="es-AR" sz="3200" b="1" dirty="0" smtClean="0"/>
              <a:t>Evolución de la estructura proteica</a:t>
            </a:r>
            <a:br>
              <a:rPr lang="es-AR" sz="3200" b="1" dirty="0" smtClean="0"/>
            </a:br>
            <a:r>
              <a:rPr lang="es-AR" sz="3200" b="1" dirty="0" smtClean="0"/>
              <a:t> Métodos</a:t>
            </a:r>
            <a:endParaRPr lang="en-US" sz="3200" b="1" dirty="0"/>
          </a:p>
        </p:txBody>
      </p:sp>
      <p:sp>
        <p:nvSpPr>
          <p:cNvPr id="5" name="4 CuadroTexto"/>
          <p:cNvSpPr txBox="1"/>
          <p:nvPr/>
        </p:nvSpPr>
        <p:spPr>
          <a:xfrm>
            <a:off x="0" y="1087978"/>
            <a:ext cx="4680520" cy="9233297"/>
          </a:xfrm>
          <a:prstGeom prst="rect">
            <a:avLst/>
          </a:prstGeom>
          <a:noFill/>
        </p:spPr>
        <p:txBody>
          <a:bodyPr wrap="square" rtlCol="0">
            <a:spAutoFit/>
          </a:bodyPr>
          <a:lstStyle/>
          <a:p>
            <a:pPr algn="ctr"/>
            <a:r>
              <a:rPr lang="es-AR" b="1" dirty="0" smtClean="0"/>
              <a:t>Conjunto de proteínas experimentales</a:t>
            </a:r>
          </a:p>
          <a:p>
            <a:endParaRPr lang="es-AR" dirty="0"/>
          </a:p>
          <a:p>
            <a:r>
              <a:rPr lang="es-AR" b="1" dirty="0" smtClean="0"/>
              <a:t>1) </a:t>
            </a:r>
            <a:r>
              <a:rPr lang="es-AR" dirty="0" smtClean="0"/>
              <a:t>Obtuvimos 8 familias de proteínas representativas de las principales clases estructurales</a:t>
            </a:r>
            <a:endParaRPr lang="es-AR" dirty="0"/>
          </a:p>
          <a:p>
            <a:endParaRPr lang="es-AR" dirty="0" smtClean="0"/>
          </a:p>
          <a:p>
            <a:endParaRPr lang="es-AR" dirty="0"/>
          </a:p>
          <a:p>
            <a:endParaRPr lang="es-AR" dirty="0" smtClean="0"/>
          </a:p>
          <a:p>
            <a:endParaRPr lang="es-AR" dirty="0" smtClean="0"/>
          </a:p>
          <a:p>
            <a:r>
              <a:rPr lang="es-AR" b="1" dirty="0" smtClean="0"/>
              <a:t>2) </a:t>
            </a:r>
            <a:r>
              <a:rPr lang="es-AR" dirty="0" smtClean="0"/>
              <a:t>Obtuvimos sus alineamientos estructurales múltiples</a:t>
            </a:r>
          </a:p>
          <a:p>
            <a:endParaRPr lang="es-AR" dirty="0"/>
          </a:p>
          <a:p>
            <a:endParaRPr lang="es-AR" dirty="0" smtClean="0"/>
          </a:p>
          <a:p>
            <a:endParaRPr lang="es-AR" dirty="0"/>
          </a:p>
          <a:p>
            <a:endParaRPr lang="es-AR" dirty="0" smtClean="0"/>
          </a:p>
          <a:p>
            <a:endParaRPr lang="es-AR" dirty="0"/>
          </a:p>
          <a:p>
            <a:r>
              <a:rPr lang="es-AR" b="1" dirty="0" smtClean="0"/>
              <a:t>3) </a:t>
            </a:r>
            <a:r>
              <a:rPr lang="es-AR" dirty="0" smtClean="0"/>
              <a:t>Obtuvimos </a:t>
            </a:r>
            <a:r>
              <a:rPr lang="el-GR" dirty="0" smtClean="0"/>
              <a:t>Δ</a:t>
            </a:r>
            <a:r>
              <a:rPr lang="es-AR" dirty="0" smtClean="0"/>
              <a:t>r entre cada proteína y la proteína seleccionada como referencia de cada familia</a:t>
            </a:r>
          </a:p>
          <a:p>
            <a:endParaRPr lang="es-AR" dirty="0" smtClean="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smtClean="0"/>
          </a:p>
          <a:p>
            <a:endParaRPr lang="es-AR" dirty="0" smtClean="0"/>
          </a:p>
          <a:p>
            <a:endParaRPr lang="es-AR" dirty="0"/>
          </a:p>
          <a:p>
            <a:endParaRPr lang="es-AR" dirty="0" smtClean="0"/>
          </a:p>
          <a:p>
            <a:endParaRPr lang="en-US" dirty="0"/>
          </a:p>
        </p:txBody>
      </p:sp>
      <p:pic>
        <p:nvPicPr>
          <p:cNvPr id="11" name="Picture 3"/>
          <p:cNvPicPr>
            <a:picLocks noChangeAspect="1" noChangeArrowheads="1"/>
          </p:cNvPicPr>
          <p:nvPr/>
        </p:nvPicPr>
        <p:blipFill>
          <a:blip r:embed="rId3" cstate="print"/>
          <a:srcRect l="23436" t="14563" r="51590" b="57513"/>
          <a:stretch>
            <a:fillRect/>
          </a:stretch>
        </p:blipFill>
        <p:spPr bwMode="auto">
          <a:xfrm>
            <a:off x="1008986" y="4005064"/>
            <a:ext cx="1800200" cy="1131651"/>
          </a:xfrm>
          <a:prstGeom prst="rect">
            <a:avLst/>
          </a:prstGeom>
          <a:ln>
            <a:noFill/>
          </a:ln>
          <a:effectLst/>
        </p:spPr>
      </p:pic>
      <p:sp>
        <p:nvSpPr>
          <p:cNvPr id="13" name="12 CuadroTexto"/>
          <p:cNvSpPr txBox="1"/>
          <p:nvPr/>
        </p:nvSpPr>
        <p:spPr>
          <a:xfrm>
            <a:off x="4691558" y="1087978"/>
            <a:ext cx="4427984" cy="8956298"/>
          </a:xfrm>
          <a:prstGeom prst="rect">
            <a:avLst/>
          </a:prstGeom>
          <a:noFill/>
        </p:spPr>
        <p:txBody>
          <a:bodyPr wrap="square" rtlCol="0">
            <a:spAutoFit/>
          </a:bodyPr>
          <a:lstStyle/>
          <a:p>
            <a:pPr algn="ctr"/>
            <a:r>
              <a:rPr lang="es-AR" b="1" dirty="0" smtClean="0"/>
              <a:t>Conjunto de proteínas teóricas</a:t>
            </a:r>
          </a:p>
          <a:p>
            <a:endParaRPr lang="es-AR" dirty="0" smtClean="0"/>
          </a:p>
          <a:p>
            <a:pPr marL="342900" indent="-342900"/>
            <a:r>
              <a:rPr lang="es-AR" b="1" dirty="0" smtClean="0"/>
              <a:t>1) </a:t>
            </a:r>
            <a:r>
              <a:rPr lang="es-AR" dirty="0" smtClean="0"/>
              <a:t>Generamos mutantes múltiples de la proteína de referencia usando el LF-ENM</a:t>
            </a:r>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pPr marL="342900" indent="-342900">
              <a:buAutoNum type="arabicParenR"/>
            </a:pPr>
            <a:endParaRPr lang="es-AR" dirty="0" smtClean="0"/>
          </a:p>
          <a:p>
            <a:r>
              <a:rPr lang="es-AR" b="1" dirty="0" smtClean="0"/>
              <a:t>2) </a:t>
            </a:r>
            <a:r>
              <a:rPr lang="es-AR" dirty="0" smtClean="0"/>
              <a:t>Para  modelar a la selección natural, seleccionamos las mutaciones mediante el Stress </a:t>
            </a:r>
            <a:r>
              <a:rPr lang="es-AR" dirty="0" err="1" smtClean="0"/>
              <a:t>Model</a:t>
            </a:r>
            <a:r>
              <a:rPr lang="es-AR" dirty="0" smtClean="0"/>
              <a:t>, considerando diferentes regímenes de selección:</a:t>
            </a:r>
          </a:p>
          <a:p>
            <a:pPr marL="285750" indent="-285750">
              <a:buFont typeface="Arial" pitchFamily="34" charset="0"/>
              <a:buChar char="•"/>
            </a:pPr>
            <a:r>
              <a:rPr lang="es-AR" b="1" dirty="0" smtClean="0"/>
              <a:t>Nula (</a:t>
            </a:r>
            <a:r>
              <a:rPr lang="es-AR" b="1" dirty="0" err="1" smtClean="0">
                <a:solidFill>
                  <a:schemeClr val="accent3">
                    <a:lumMod val="75000"/>
                  </a:schemeClr>
                </a:solidFill>
              </a:rPr>
              <a:t>mut</a:t>
            </a:r>
            <a:r>
              <a:rPr lang="es-AR" b="1" dirty="0" smtClean="0"/>
              <a:t>)</a:t>
            </a:r>
            <a:endParaRPr lang="es-AR" dirty="0" smtClean="0"/>
          </a:p>
          <a:p>
            <a:pPr marL="285750" indent="-285750">
              <a:buFont typeface="Arial" pitchFamily="34" charset="0"/>
              <a:buChar char="•"/>
            </a:pPr>
            <a:r>
              <a:rPr lang="es-AR" b="1" dirty="0" smtClean="0"/>
              <a:t>Fuerte (</a:t>
            </a:r>
            <a:r>
              <a:rPr lang="es-AR" b="1" dirty="0" err="1" smtClean="0">
                <a:solidFill>
                  <a:srgbClr val="FF0000"/>
                </a:solidFill>
              </a:rPr>
              <a:t>mut</a:t>
            </a:r>
            <a:r>
              <a:rPr lang="es-AR" b="1" dirty="0" smtClean="0">
                <a:solidFill>
                  <a:srgbClr val="FF0000"/>
                </a:solidFill>
              </a:rPr>
              <a:t> + </a:t>
            </a:r>
            <a:r>
              <a:rPr lang="es-AR" b="1" dirty="0" err="1" smtClean="0">
                <a:solidFill>
                  <a:srgbClr val="FF0000"/>
                </a:solidFill>
              </a:rPr>
              <a:t>sel</a:t>
            </a:r>
            <a:r>
              <a:rPr lang="es-AR" b="1" dirty="0" smtClean="0"/>
              <a:t>)</a:t>
            </a:r>
          </a:p>
          <a:p>
            <a:endParaRPr lang="es-AR" dirty="0" smtClean="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a:p>
        </p:txBody>
      </p:sp>
      <p:pic>
        <p:nvPicPr>
          <p:cNvPr id="5122" name="Picture 2"/>
          <p:cNvPicPr>
            <a:picLocks noChangeAspect="1" noChangeArrowheads="1"/>
          </p:cNvPicPr>
          <p:nvPr/>
        </p:nvPicPr>
        <p:blipFill>
          <a:blip r:embed="rId4" cstate="print"/>
          <a:srcRect l="48421" t="39000" r="31102" b="25563"/>
          <a:stretch>
            <a:fillRect/>
          </a:stretch>
        </p:blipFill>
        <p:spPr bwMode="auto">
          <a:xfrm>
            <a:off x="5364088" y="2292721"/>
            <a:ext cx="2376264" cy="2312041"/>
          </a:xfrm>
          <a:prstGeom prst="rect">
            <a:avLst/>
          </a:prstGeom>
          <a:noFill/>
          <a:ln w="9525">
            <a:noFill/>
            <a:miter lim="800000"/>
            <a:headEnd/>
            <a:tailEnd/>
          </a:ln>
        </p:spPr>
      </p:pic>
      <p:cxnSp>
        <p:nvCxnSpPr>
          <p:cNvPr id="17" name="16 Conector recto"/>
          <p:cNvCxnSpPr/>
          <p:nvPr/>
        </p:nvCxnSpPr>
        <p:spPr>
          <a:xfrm>
            <a:off x="4572000" y="1340768"/>
            <a:ext cx="0" cy="53285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443" t="23961" r="29721" b="13361"/>
          <a:stretch/>
        </p:blipFill>
        <p:spPr bwMode="auto">
          <a:xfrm>
            <a:off x="35496" y="2483387"/>
            <a:ext cx="1008112" cy="964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703" t="24155" r="31877" b="13040"/>
          <a:stretch/>
        </p:blipFill>
        <p:spPr bwMode="auto">
          <a:xfrm>
            <a:off x="768320" y="2512419"/>
            <a:ext cx="934797" cy="90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2847" t="21454" r="31877" b="13685"/>
          <a:stretch/>
        </p:blipFill>
        <p:spPr bwMode="auto">
          <a:xfrm>
            <a:off x="1722000" y="2558766"/>
            <a:ext cx="775919" cy="80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9800" t="22266" r="27763" b="12920"/>
          <a:stretch/>
        </p:blipFill>
        <p:spPr bwMode="auto">
          <a:xfrm>
            <a:off x="2580203" y="2571245"/>
            <a:ext cx="1021914" cy="877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3" cstate="print"/>
          <a:srcRect l="23436" t="14563" r="51590" b="57513"/>
          <a:stretch>
            <a:fillRect/>
          </a:stretch>
        </p:blipFill>
        <p:spPr bwMode="auto">
          <a:xfrm>
            <a:off x="751659" y="4105163"/>
            <a:ext cx="1800200" cy="1131651"/>
          </a:xfrm>
          <a:prstGeom prst="rect">
            <a:avLst/>
          </a:prstGeom>
          <a:ln>
            <a:noFill/>
          </a:ln>
          <a:effectLst/>
        </p:spPr>
      </p:pic>
      <p:pic>
        <p:nvPicPr>
          <p:cNvPr id="19" name="Picture 3"/>
          <p:cNvPicPr>
            <a:picLocks noChangeAspect="1" noChangeArrowheads="1"/>
          </p:cNvPicPr>
          <p:nvPr/>
        </p:nvPicPr>
        <p:blipFill>
          <a:blip r:embed="rId3" cstate="print"/>
          <a:srcRect l="23436" t="14563" r="51590" b="57513"/>
          <a:stretch>
            <a:fillRect/>
          </a:stretch>
        </p:blipFill>
        <p:spPr bwMode="auto">
          <a:xfrm>
            <a:off x="468449" y="4230014"/>
            <a:ext cx="1800200" cy="1131651"/>
          </a:xfrm>
          <a:prstGeom prst="rect">
            <a:avLst/>
          </a:prstGeom>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Selección de mutaciones</a:t>
            </a:r>
            <a:endParaRPr lang="es-AR" dirty="0"/>
          </a:p>
        </p:txBody>
      </p:sp>
      <p:sp>
        <p:nvSpPr>
          <p:cNvPr id="3" name="2 Marcador de contenido"/>
          <p:cNvSpPr>
            <a:spLocks noGrp="1"/>
          </p:cNvSpPr>
          <p:nvPr>
            <p:ph idx="1"/>
          </p:nvPr>
        </p:nvSpPr>
        <p:spPr/>
        <p:txBody>
          <a:bodyPr>
            <a:normAutofit fontScale="85000" lnSpcReduction="10000"/>
          </a:bodyPr>
          <a:lstStyle/>
          <a:p>
            <a:pPr marL="0" indent="0">
              <a:buNone/>
            </a:pPr>
            <a:r>
              <a:rPr lang="es-AR" u="sng" dirty="0" smtClean="0"/>
              <a:t>Paso evolutivo</a:t>
            </a:r>
          </a:p>
          <a:p>
            <a:pPr marL="0" indent="0">
              <a:buNone/>
            </a:pPr>
            <a:r>
              <a:rPr lang="es-AR" dirty="0" smtClean="0"/>
              <a:t>1) Generamos una mutación puntual en un sitio al azar.</a:t>
            </a:r>
          </a:p>
          <a:p>
            <a:pPr marL="0" indent="0">
              <a:buNone/>
            </a:pPr>
            <a:r>
              <a:rPr lang="es-AR" dirty="0" smtClean="0"/>
              <a:t>2) Calculamos su probabilidad de aceptación con el Stress </a:t>
            </a:r>
            <a:r>
              <a:rPr lang="es-AR" dirty="0" err="1" smtClean="0"/>
              <a:t>Model</a:t>
            </a:r>
            <a:r>
              <a:rPr lang="es-AR" dirty="0" smtClean="0"/>
              <a:t>.</a:t>
            </a:r>
          </a:p>
          <a:p>
            <a:pPr marL="0" indent="0">
              <a:buNone/>
            </a:pPr>
            <a:r>
              <a:rPr lang="es-AR" dirty="0" smtClean="0"/>
              <a:t>3) Aceptamos la mutación con esa probabilidad.</a:t>
            </a:r>
          </a:p>
          <a:p>
            <a:pPr marL="0" indent="0">
              <a:buNone/>
            </a:pPr>
            <a:endParaRPr lang="es-AR" dirty="0" smtClean="0"/>
          </a:p>
          <a:p>
            <a:pPr marL="0" indent="0">
              <a:buNone/>
            </a:pPr>
            <a:r>
              <a:rPr lang="es-AR" u="sng" dirty="0" smtClean="0"/>
              <a:t>Secuencia de pasos evolutivos</a:t>
            </a:r>
          </a:p>
          <a:p>
            <a:pPr marL="0" indent="0">
              <a:buNone/>
            </a:pPr>
            <a:r>
              <a:rPr lang="es-AR" dirty="0" smtClean="0"/>
              <a:t>Repetimos el procedimiento hasta mutar la cantidad de sitios correspondientes al &lt;identidad secuencial&gt;</a:t>
            </a:r>
          </a:p>
          <a:p>
            <a:endParaRPr lang="es-AR" dirty="0"/>
          </a:p>
        </p:txBody>
      </p:sp>
    </p:spTree>
    <p:extLst>
      <p:ext uri="{BB962C8B-B14F-4D97-AF65-F5344CB8AC3E}">
        <p14:creationId xmlns:p14="http://schemas.microsoft.com/office/powerpoint/2010/main" val="24203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1143000"/>
          </a:xfrm>
        </p:spPr>
        <p:txBody>
          <a:bodyPr>
            <a:normAutofit/>
          </a:bodyPr>
          <a:lstStyle/>
          <a:p>
            <a:r>
              <a:rPr lang="es-AR" sz="3200" b="1" dirty="0" smtClean="0"/>
              <a:t>Evolución de la estructura proteica</a:t>
            </a:r>
            <a:br>
              <a:rPr lang="es-AR" sz="3200" b="1" dirty="0" smtClean="0"/>
            </a:br>
            <a:r>
              <a:rPr lang="es-AR" sz="3200" b="1" dirty="0" smtClean="0"/>
              <a:t>Medidas de variabilidad</a:t>
            </a:r>
            <a:endParaRPr lang="en-US" sz="3200" b="1" dirty="0"/>
          </a:p>
        </p:txBody>
      </p:sp>
      <mc:AlternateContent xmlns:mc="http://schemas.openxmlformats.org/markup-compatibility/2006" xmlns:a14="http://schemas.microsoft.com/office/drawing/2010/main">
        <mc:Choice Requires="a14">
          <p:sp>
            <p:nvSpPr>
              <p:cNvPr id="5" name="4 Rectángulo"/>
              <p:cNvSpPr/>
              <p:nvPr/>
            </p:nvSpPr>
            <p:spPr>
              <a:xfrm>
                <a:off x="1547664" y="2924944"/>
                <a:ext cx="2013564" cy="873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a:rPr>
                          </m:ctrlPr>
                        </m:sSubPr>
                        <m:e>
                          <m:r>
                            <a:rPr lang="es-AR" i="1">
                              <a:latin typeface="Cambria Math"/>
                            </a:rPr>
                            <m:t>𝑃</m:t>
                          </m:r>
                        </m:e>
                        <m:sub>
                          <m:r>
                            <a:rPr lang="es-AR" i="1">
                              <a:latin typeface="Cambria Math"/>
                            </a:rPr>
                            <m:t>𝑛</m:t>
                          </m:r>
                        </m:sub>
                      </m:sSub>
                      <m:r>
                        <a:rPr lang="es-AR" i="1">
                          <a:latin typeface="Cambria Math"/>
                        </a:rPr>
                        <m:t>= </m:t>
                      </m:r>
                      <m:f>
                        <m:fPr>
                          <m:ctrlPr>
                            <a:rPr lang="es-AR" i="1">
                              <a:latin typeface="Cambria Math"/>
                            </a:rPr>
                          </m:ctrlPr>
                        </m:fPr>
                        <m:num>
                          <m:sSup>
                            <m:sSupPr>
                              <m:ctrlPr>
                                <a:rPr lang="es-AR" i="1">
                                  <a:latin typeface="Cambria Math"/>
                                </a:rPr>
                              </m:ctrlPr>
                            </m:sSupPr>
                            <m:e>
                              <m:r>
                                <a:rPr lang="es-AR" i="1">
                                  <a:latin typeface="Cambria Math"/>
                                </a:rPr>
                                <m:t>(</m:t>
                              </m:r>
                              <m:sSubSup>
                                <m:sSubSupPr>
                                  <m:ctrlPr>
                                    <a:rPr lang="es-AR" i="1">
                                      <a:latin typeface="Cambria Math"/>
                                    </a:rPr>
                                  </m:ctrlPr>
                                </m:sSubSupPr>
                                <m:e>
                                  <m:r>
                                    <a:rPr lang="es-AR" i="1">
                                      <a:latin typeface="Cambria Math"/>
                                    </a:rPr>
                                    <m:t>𝑞</m:t>
                                  </m:r>
                                </m:e>
                                <m:sub>
                                  <m:r>
                                    <a:rPr lang="es-AR" i="1">
                                      <a:latin typeface="Cambria Math"/>
                                    </a:rPr>
                                    <m:t>𝑛</m:t>
                                  </m:r>
                                </m:sub>
                                <m:sup>
                                  <m:r>
                                    <a:rPr lang="es-AR" i="1">
                                      <a:latin typeface="Cambria Math"/>
                                    </a:rPr>
                                    <m:t>𝑇</m:t>
                                  </m:r>
                                </m:sup>
                              </m:sSubSup>
                              <m:r>
                                <a:rPr lang="es-AR" i="1">
                                  <a:latin typeface="Cambria Math"/>
                                </a:rPr>
                                <m:t>.  ∆</m:t>
                              </m:r>
                              <m:r>
                                <a:rPr lang="es-AR" i="1">
                                  <a:latin typeface="Cambria Math"/>
                                </a:rPr>
                                <m:t>𝑟</m:t>
                              </m:r>
                              <m:r>
                                <a:rPr lang="es-AR" i="1">
                                  <a:latin typeface="Cambria Math"/>
                                </a:rPr>
                                <m:t>)</m:t>
                              </m:r>
                            </m:e>
                            <m:sup>
                              <m:r>
                                <a:rPr lang="es-AR" i="1">
                                  <a:latin typeface="Cambria Math"/>
                                </a:rPr>
                                <m:t>2</m:t>
                              </m:r>
                            </m:sup>
                          </m:sSup>
                        </m:num>
                        <m:den>
                          <m:nary>
                            <m:naryPr>
                              <m:chr m:val="∑"/>
                              <m:limLoc m:val="undOvr"/>
                              <m:supHide m:val="on"/>
                              <m:ctrlPr>
                                <a:rPr lang="es-AR" i="1">
                                  <a:latin typeface="Cambria Math"/>
                                </a:rPr>
                              </m:ctrlPr>
                            </m:naryPr>
                            <m:sub>
                              <m:r>
                                <a:rPr lang="es-AR" i="1">
                                  <a:latin typeface="Cambria Math"/>
                                </a:rPr>
                                <m:t>𝑛</m:t>
                              </m:r>
                            </m:sub>
                            <m:sup/>
                            <m:e>
                              <m:sSup>
                                <m:sSupPr>
                                  <m:ctrlPr>
                                    <a:rPr lang="es-AR" i="1">
                                      <a:latin typeface="Cambria Math"/>
                                    </a:rPr>
                                  </m:ctrlPr>
                                </m:sSupPr>
                                <m:e>
                                  <m:r>
                                    <a:rPr lang="es-AR" i="1">
                                      <a:latin typeface="Cambria Math"/>
                                    </a:rPr>
                                    <m:t>(</m:t>
                                  </m:r>
                                  <m:sSubSup>
                                    <m:sSubSupPr>
                                      <m:ctrlPr>
                                        <a:rPr lang="es-AR" i="1">
                                          <a:latin typeface="Cambria Math"/>
                                        </a:rPr>
                                      </m:ctrlPr>
                                    </m:sSubSupPr>
                                    <m:e>
                                      <m:r>
                                        <a:rPr lang="es-AR" i="1">
                                          <a:latin typeface="Cambria Math"/>
                                        </a:rPr>
                                        <m:t>𝑞</m:t>
                                      </m:r>
                                    </m:e>
                                    <m:sub>
                                      <m:r>
                                        <a:rPr lang="es-AR" i="1">
                                          <a:latin typeface="Cambria Math"/>
                                        </a:rPr>
                                        <m:t>𝑛</m:t>
                                      </m:r>
                                    </m:sub>
                                    <m:sup>
                                      <m:r>
                                        <a:rPr lang="es-AR" i="1">
                                          <a:latin typeface="Cambria Math"/>
                                        </a:rPr>
                                        <m:t>𝑇</m:t>
                                      </m:r>
                                    </m:sup>
                                  </m:sSubSup>
                                  <m:r>
                                    <a:rPr lang="es-AR" i="1">
                                      <a:latin typeface="Cambria Math"/>
                                    </a:rPr>
                                    <m:t>.  ∆</m:t>
                                  </m:r>
                                  <m:r>
                                    <a:rPr lang="es-AR" i="1">
                                      <a:latin typeface="Cambria Math"/>
                                    </a:rPr>
                                    <m:t>𝑟</m:t>
                                  </m:r>
                                  <m:r>
                                    <a:rPr lang="es-AR" i="1">
                                      <a:latin typeface="Cambria Math"/>
                                    </a:rPr>
                                    <m:t>)</m:t>
                                  </m:r>
                                </m:e>
                                <m:sup>
                                  <m:r>
                                    <a:rPr lang="es-AR" i="1">
                                      <a:latin typeface="Cambria Math"/>
                                    </a:rPr>
                                    <m:t>2</m:t>
                                  </m:r>
                                </m:sup>
                              </m:sSup>
                            </m:e>
                          </m:nary>
                        </m:den>
                      </m:f>
                    </m:oMath>
                  </m:oMathPara>
                </a14:m>
                <a:endParaRPr lang="es-AR" dirty="0"/>
              </a:p>
            </p:txBody>
          </p:sp>
        </mc:Choice>
        <mc:Fallback xmlns="">
          <p:sp>
            <p:nvSpPr>
              <p:cNvPr id="5" name="4 Rectángulo"/>
              <p:cNvSpPr>
                <a:spLocks noRot="1" noChangeAspect="1" noMove="1" noResize="1" noEditPoints="1" noAdjustHandles="1" noChangeArrowheads="1" noChangeShapeType="1" noTextEdit="1"/>
              </p:cNvSpPr>
              <p:nvPr/>
            </p:nvSpPr>
            <p:spPr>
              <a:xfrm>
                <a:off x="1547664" y="2924944"/>
                <a:ext cx="2013564" cy="873444"/>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1547664" y="1988840"/>
                <a:ext cx="3132461" cy="427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a:ea typeface="Cambria Math"/>
                            </a:rPr>
                          </m:ctrlPr>
                        </m:sSubPr>
                        <m:e>
                          <m:r>
                            <a:rPr lang="es-AR" b="0" i="1" smtClean="0">
                              <a:latin typeface="Cambria Math"/>
                              <a:ea typeface="Cambria Math"/>
                            </a:rPr>
                            <m:t>𝑅𝑆𝐷</m:t>
                          </m:r>
                        </m:e>
                        <m:sub>
                          <m:r>
                            <a:rPr lang="es-AR" b="0" i="1" smtClean="0">
                              <a:latin typeface="Cambria Math"/>
                              <a:ea typeface="Cambria Math"/>
                            </a:rPr>
                            <m:t>𝑖</m:t>
                          </m:r>
                        </m:sub>
                      </m:sSub>
                      <m:r>
                        <a:rPr lang="es-AR" i="1" smtClean="0">
                          <a:latin typeface="Cambria Math"/>
                          <a:ea typeface="Cambria Math"/>
                        </a:rPr>
                        <m:t>=</m:t>
                      </m:r>
                      <m:r>
                        <a:rPr lang="es-AR" b="0" i="1" smtClean="0">
                          <a:latin typeface="Cambria Math"/>
                          <a:ea typeface="Cambria Math"/>
                        </a:rPr>
                        <m:t> </m:t>
                      </m:r>
                      <m:rad>
                        <m:radPr>
                          <m:degHide m:val="on"/>
                          <m:ctrlPr>
                            <a:rPr lang="es-AR" b="0" i="1" smtClean="0">
                              <a:latin typeface="Cambria Math"/>
                              <a:ea typeface="Cambria Math"/>
                            </a:rPr>
                          </m:ctrlPr>
                        </m:radPr>
                        <m:deg/>
                        <m:e>
                          <m:sSubSup>
                            <m:sSubSupPr>
                              <m:ctrlPr>
                                <a:rPr lang="es-AR" b="0" i="1" smtClean="0">
                                  <a:latin typeface="Cambria Math"/>
                                  <a:ea typeface="Cambria Math"/>
                                </a:rPr>
                              </m:ctrlPr>
                            </m:sSubSupPr>
                            <m:e>
                              <m:r>
                                <a:rPr lang="es-AR" b="0" i="1" smtClean="0">
                                  <a:latin typeface="Cambria Math"/>
                                  <a:ea typeface="Cambria Math"/>
                                </a:rPr>
                                <m:t>∆</m:t>
                              </m:r>
                              <m:r>
                                <a:rPr lang="es-AR" b="0" i="1" smtClean="0">
                                  <a:latin typeface="Cambria Math"/>
                                  <a:ea typeface="Cambria Math"/>
                                </a:rPr>
                                <m:t>𝑥𝑖</m:t>
                              </m:r>
                            </m:e>
                            <m:sub/>
                            <m:sup>
                              <m:r>
                                <a:rPr lang="es-AR" b="0" i="1" smtClean="0">
                                  <a:latin typeface="Cambria Math"/>
                                  <a:ea typeface="Cambria Math"/>
                                </a:rPr>
                                <m:t>2</m:t>
                              </m:r>
                            </m:sup>
                          </m:sSubSup>
                          <m:r>
                            <a:rPr lang="es-AR" b="0" i="1" smtClean="0">
                              <a:latin typeface="Cambria Math"/>
                              <a:ea typeface="Cambria Math"/>
                            </a:rPr>
                            <m:t>+</m:t>
                          </m:r>
                          <m:sSubSup>
                            <m:sSubSupPr>
                              <m:ctrlPr>
                                <a:rPr lang="es-AR" b="0" i="1" smtClean="0">
                                  <a:latin typeface="Cambria Math"/>
                                  <a:ea typeface="Cambria Math"/>
                                </a:rPr>
                              </m:ctrlPr>
                            </m:sSubSupPr>
                            <m:e>
                              <m:r>
                                <a:rPr lang="es-AR" b="0" i="1" smtClean="0">
                                  <a:latin typeface="Cambria Math"/>
                                  <a:ea typeface="Cambria Math"/>
                                </a:rPr>
                                <m:t>∆</m:t>
                              </m:r>
                              <m:r>
                                <a:rPr lang="es-AR" b="0" i="1" smtClean="0">
                                  <a:latin typeface="Cambria Math"/>
                                  <a:ea typeface="Cambria Math"/>
                                </a:rPr>
                                <m:t>𝑦𝑖</m:t>
                              </m:r>
                            </m:e>
                            <m:sub/>
                            <m:sup>
                              <m:r>
                                <a:rPr lang="es-AR" b="0" i="1" smtClean="0">
                                  <a:latin typeface="Cambria Math"/>
                                  <a:ea typeface="Cambria Math"/>
                                </a:rPr>
                                <m:t>2</m:t>
                              </m:r>
                            </m:sup>
                          </m:sSubSup>
                          <m:r>
                            <a:rPr lang="es-AR" b="0" i="1" smtClean="0">
                              <a:latin typeface="Cambria Math"/>
                              <a:ea typeface="Cambria Math"/>
                            </a:rPr>
                            <m:t>+</m:t>
                          </m:r>
                          <m:sSubSup>
                            <m:sSubSupPr>
                              <m:ctrlPr>
                                <a:rPr lang="es-AR" b="0" i="1" smtClean="0">
                                  <a:latin typeface="Cambria Math"/>
                                  <a:ea typeface="Cambria Math"/>
                                </a:rPr>
                              </m:ctrlPr>
                            </m:sSubSupPr>
                            <m:e>
                              <m:r>
                                <a:rPr lang="es-AR" b="0" i="1" smtClean="0">
                                  <a:latin typeface="Cambria Math"/>
                                  <a:ea typeface="Cambria Math"/>
                                </a:rPr>
                                <m:t>∆</m:t>
                              </m:r>
                              <m:r>
                                <a:rPr lang="es-AR" b="0" i="1" smtClean="0">
                                  <a:latin typeface="Cambria Math"/>
                                  <a:ea typeface="Cambria Math"/>
                                </a:rPr>
                                <m:t>𝑧𝑖</m:t>
                              </m:r>
                            </m:e>
                            <m:sub/>
                            <m:sup>
                              <m:r>
                                <a:rPr lang="es-AR" b="0" i="1" smtClean="0">
                                  <a:latin typeface="Cambria Math"/>
                                  <a:ea typeface="Cambria Math"/>
                                </a:rPr>
                                <m:t>2</m:t>
                              </m:r>
                            </m:sup>
                          </m:sSubSup>
                        </m:e>
                      </m:rad>
                    </m:oMath>
                  </m:oMathPara>
                </a14:m>
                <a:endParaRPr lang="es-AR" dirty="0"/>
              </a:p>
            </p:txBody>
          </p:sp>
        </mc:Choice>
        <mc:Fallback xmlns="">
          <p:sp>
            <p:nvSpPr>
              <p:cNvPr id="7" name="6 CuadroTexto"/>
              <p:cNvSpPr txBox="1">
                <a:spLocks noRot="1" noChangeAspect="1" noMove="1" noResize="1" noEditPoints="1" noAdjustHandles="1" noChangeArrowheads="1" noChangeShapeType="1" noTextEdit="1"/>
              </p:cNvSpPr>
              <p:nvPr/>
            </p:nvSpPr>
            <p:spPr>
              <a:xfrm>
                <a:off x="1547664" y="1988840"/>
                <a:ext cx="3132461" cy="427746"/>
              </a:xfrm>
              <a:prstGeom prst="rect">
                <a:avLst/>
              </a:prstGeom>
              <a:blipFill rotWithShape="1">
                <a:blip r:embed="rId4"/>
                <a:stretch>
                  <a:fillRect b="-11429"/>
                </a:stretch>
              </a:blipFill>
            </p:spPr>
            <p:txBody>
              <a:bodyPr/>
              <a:lstStyle/>
              <a:p>
                <a:r>
                  <a:rPr lang="es-AR">
                    <a:noFill/>
                  </a:rPr>
                  <a:t> </a:t>
                </a:r>
              </a:p>
            </p:txBody>
          </p:sp>
        </mc:Fallback>
      </mc:AlternateContent>
      <p:sp>
        <p:nvSpPr>
          <p:cNvPr id="8" name="7 CuadroTexto"/>
          <p:cNvSpPr txBox="1"/>
          <p:nvPr/>
        </p:nvSpPr>
        <p:spPr>
          <a:xfrm>
            <a:off x="5436096" y="1988840"/>
            <a:ext cx="2592288" cy="369332"/>
          </a:xfrm>
          <a:prstGeom prst="rect">
            <a:avLst/>
          </a:prstGeom>
          <a:noFill/>
        </p:spPr>
        <p:txBody>
          <a:bodyPr wrap="square" rtlCol="0">
            <a:spAutoFit/>
          </a:bodyPr>
          <a:lstStyle/>
          <a:p>
            <a:r>
              <a:rPr lang="es-AR" dirty="0" smtClean="0"/>
              <a:t>Coordenadas cartesianas </a:t>
            </a:r>
            <a:endParaRPr lang="es-AR" dirty="0"/>
          </a:p>
        </p:txBody>
      </p:sp>
      <p:sp>
        <p:nvSpPr>
          <p:cNvPr id="11" name="10 CuadroTexto"/>
          <p:cNvSpPr txBox="1"/>
          <p:nvPr/>
        </p:nvSpPr>
        <p:spPr>
          <a:xfrm>
            <a:off x="5567961" y="3177000"/>
            <a:ext cx="2592288" cy="369332"/>
          </a:xfrm>
          <a:prstGeom prst="rect">
            <a:avLst/>
          </a:prstGeom>
          <a:noFill/>
        </p:spPr>
        <p:txBody>
          <a:bodyPr wrap="square" rtlCol="0">
            <a:spAutoFit/>
          </a:bodyPr>
          <a:lstStyle/>
          <a:p>
            <a:r>
              <a:rPr lang="es-AR" dirty="0" smtClean="0"/>
              <a:t>Modos normales </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3781</TotalTime>
  <Words>631</Words>
  <Application>Microsoft Office PowerPoint</Application>
  <PresentationFormat>Presentación en pantalla (4:3)</PresentationFormat>
  <Paragraphs>126</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Evolución secuencia, estructura y dinámica proteica</vt:lpstr>
      <vt:lpstr>Evolución proteica</vt:lpstr>
      <vt:lpstr>Evolución de la secuencia proteica</vt:lpstr>
      <vt:lpstr>Evolución de la secuencia proteica: Stress Model</vt:lpstr>
      <vt:lpstr>Evolución de la estructura y dinámica proteicas   </vt:lpstr>
      <vt:lpstr>Modelos de red elástica</vt:lpstr>
      <vt:lpstr>Evolución de la estructura proteica  Métodos</vt:lpstr>
      <vt:lpstr>Selección de mutaciones</vt:lpstr>
      <vt:lpstr>Evolución de la estructura proteica Medidas de variabilidad</vt:lpstr>
      <vt:lpstr>Evolución de la estructura proteica  Resultados</vt:lpstr>
      <vt:lpstr>Evolución de la estructura proteica  Resultados</vt:lpstr>
      <vt:lpstr>Evolución de la estructura proteica  Resultados</vt:lpstr>
      <vt:lpstr>Evolución de la estructura proteica  Resultados</vt:lpstr>
      <vt:lpstr>Evolución de la estructura proteica 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Evolución secuencia, estructura y dinámica proteicas</dc:title>
  <dc:creator>Laurita</dc:creator>
  <cp:lastModifiedBy>Usuario</cp:lastModifiedBy>
  <cp:revision>80</cp:revision>
  <dcterms:created xsi:type="dcterms:W3CDTF">2015-08-09T18:02:58Z</dcterms:created>
  <dcterms:modified xsi:type="dcterms:W3CDTF">2016-08-21T23:10:51Z</dcterms:modified>
</cp:coreProperties>
</file>