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6" r:id="rId8"/>
    <p:sldId id="264" r:id="rId9"/>
    <p:sldId id="26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2" r:id="rId26"/>
    <p:sldId id="263" r:id="rId27"/>
    <p:sldId id="265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2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808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507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68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918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80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61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237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05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398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78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4560-582C-46CF-A523-2ED7CBA9F4CD}" type="datetimeFigureOut">
              <a:rPr lang="es-AR" smtClean="0"/>
              <a:t>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4A5E-1A5F-486B-A292-6BEB4378FC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7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Variabilidad estructural proteica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11/2016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312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21829" r="33974" b="16325"/>
          <a:stretch/>
        </p:blipFill>
        <p:spPr bwMode="auto">
          <a:xfrm>
            <a:off x="1300845" y="1410435"/>
            <a:ext cx="6461749" cy="26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Fatty</a:t>
            </a:r>
            <a:r>
              <a:rPr lang="es-AR" b="1" dirty="0" smtClean="0"/>
              <a:t> </a:t>
            </a:r>
            <a:r>
              <a:rPr lang="es-AR" b="1" dirty="0" err="1" smtClean="0"/>
              <a:t>Acids</a:t>
            </a:r>
            <a:r>
              <a:rPr lang="es-AR" b="1" dirty="0" smtClean="0"/>
              <a:t> </a:t>
            </a:r>
            <a:r>
              <a:rPr lang="es-AR" b="1" dirty="0" err="1" smtClean="0"/>
              <a:t>Binding</a:t>
            </a:r>
            <a:r>
              <a:rPr lang="es-AR" b="1" dirty="0" smtClean="0"/>
              <a:t> </a:t>
            </a:r>
            <a:r>
              <a:rPr lang="es-AR" b="1" dirty="0" err="1" smtClean="0"/>
              <a:t>Protein</a:t>
            </a:r>
            <a:r>
              <a:rPr lang="es-AR" b="1" dirty="0" smtClean="0"/>
              <a:t> </a:t>
            </a:r>
            <a:r>
              <a:rPr lang="es-AR" dirty="0" smtClean="0"/>
              <a:t>– 1hmt</a:t>
            </a:r>
            <a:endParaRPr lang="es-A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5" t="26446" r="33847" b="12733"/>
          <a:stretch/>
        </p:blipFill>
        <p:spPr bwMode="auto">
          <a:xfrm>
            <a:off x="1187624" y="4103814"/>
            <a:ext cx="6565091" cy="272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16418" r="33181" b="25173"/>
          <a:stretch/>
        </p:blipFill>
        <p:spPr bwMode="auto">
          <a:xfrm>
            <a:off x="1154271" y="288104"/>
            <a:ext cx="6783186" cy="427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5" t="74609" r="15664" b="6516"/>
          <a:stretch/>
        </p:blipFill>
        <p:spPr bwMode="auto">
          <a:xfrm>
            <a:off x="14683" y="4888524"/>
            <a:ext cx="9062363" cy="138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6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9" t="26865" r="33793" b="11445"/>
          <a:stretch/>
        </p:blipFill>
        <p:spPr bwMode="auto">
          <a:xfrm>
            <a:off x="971600" y="1268760"/>
            <a:ext cx="658081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t="39880" r="34371" b="5457"/>
          <a:stretch/>
        </p:blipFill>
        <p:spPr bwMode="auto">
          <a:xfrm>
            <a:off x="1054781" y="3861048"/>
            <a:ext cx="6414447" cy="289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Phospholipase</a:t>
            </a:r>
            <a:r>
              <a:rPr lang="es-AR" b="1" dirty="0" smtClean="0"/>
              <a:t> A2 </a:t>
            </a:r>
            <a:r>
              <a:rPr lang="es-AR" dirty="0" smtClean="0"/>
              <a:t>– 1jiaa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52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75193" r="15437" b="7183"/>
          <a:stretch/>
        </p:blipFill>
        <p:spPr bwMode="auto">
          <a:xfrm>
            <a:off x="188479" y="5404513"/>
            <a:ext cx="8955521" cy="128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5" t="18657" r="35488" b="27077"/>
          <a:stretch/>
        </p:blipFill>
        <p:spPr bwMode="auto">
          <a:xfrm>
            <a:off x="1115616" y="980728"/>
            <a:ext cx="6346524" cy="3969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3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30784" r="33955" b="7556"/>
          <a:stretch/>
        </p:blipFill>
        <p:spPr bwMode="auto">
          <a:xfrm>
            <a:off x="1115616" y="1484784"/>
            <a:ext cx="6464090" cy="278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0" t="21222" r="34266" b="17770"/>
          <a:stretch/>
        </p:blipFill>
        <p:spPr bwMode="auto">
          <a:xfrm>
            <a:off x="1079209" y="3953348"/>
            <a:ext cx="6482687" cy="2861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err="1" smtClean="0"/>
              <a:t>Src</a:t>
            </a:r>
            <a:r>
              <a:rPr lang="es-AR" b="1" dirty="0" smtClean="0"/>
              <a:t> </a:t>
            </a:r>
            <a:r>
              <a:rPr lang="es-AR" b="1" dirty="0" err="1" smtClean="0"/>
              <a:t>Homology</a:t>
            </a:r>
            <a:r>
              <a:rPr lang="es-AR" b="1" dirty="0" smtClean="0"/>
              <a:t> 3(Sh3) </a:t>
            </a:r>
            <a:r>
              <a:rPr lang="es-AR" dirty="0" smtClean="0"/>
              <a:t>– 1lcka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69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t="28358" r="33764" b="10993"/>
          <a:stretch/>
        </p:blipFill>
        <p:spPr bwMode="auto">
          <a:xfrm>
            <a:off x="1122906" y="1779997"/>
            <a:ext cx="6543636" cy="278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5" t="26446" r="33847" b="12360"/>
          <a:stretch/>
        </p:blipFill>
        <p:spPr bwMode="auto">
          <a:xfrm>
            <a:off x="1115616" y="4221088"/>
            <a:ext cx="6550926" cy="247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Snake </a:t>
            </a:r>
            <a:r>
              <a:rPr lang="es-AR" b="1" dirty="0" err="1" smtClean="0"/>
              <a:t>toxins</a:t>
            </a:r>
            <a:r>
              <a:rPr lang="es-AR" b="1" dirty="0" smtClean="0"/>
              <a:t> – 1ntx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9019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/>
              <a:t>Cystein</a:t>
            </a:r>
            <a:r>
              <a:rPr lang="es-AR" b="1" dirty="0"/>
              <a:t> </a:t>
            </a:r>
            <a:r>
              <a:rPr lang="es-AR" b="1" dirty="0" err="1"/>
              <a:t>Proteases</a:t>
            </a:r>
            <a:r>
              <a:rPr lang="es-AR" b="1" dirty="0"/>
              <a:t> (</a:t>
            </a:r>
            <a:r>
              <a:rPr lang="es-AR" b="1" dirty="0" err="1"/>
              <a:t>Cys</a:t>
            </a:r>
            <a:r>
              <a:rPr lang="es-AR" b="1" dirty="0"/>
              <a:t>) </a:t>
            </a:r>
            <a:r>
              <a:rPr lang="es-AR" dirty="0"/>
              <a:t>- 1cqd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22015" r="34270" b="22091"/>
          <a:stretch/>
        </p:blipFill>
        <p:spPr bwMode="auto">
          <a:xfrm>
            <a:off x="1115616" y="1429558"/>
            <a:ext cx="6395851" cy="255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5" t="21223" r="34266" b="17956"/>
          <a:stretch/>
        </p:blipFill>
        <p:spPr bwMode="auto">
          <a:xfrm>
            <a:off x="1015132" y="3956859"/>
            <a:ext cx="6496335" cy="292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5" t="19030" r="35041" b="11264"/>
          <a:stretch/>
        </p:blipFill>
        <p:spPr bwMode="auto">
          <a:xfrm>
            <a:off x="755576" y="313971"/>
            <a:ext cx="6486705" cy="509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75139" r="16225" b="6577"/>
          <a:stretch/>
        </p:blipFill>
        <p:spPr bwMode="auto">
          <a:xfrm>
            <a:off x="0" y="5285738"/>
            <a:ext cx="8966580" cy="133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2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Fer</a:t>
            </a:r>
            <a:r>
              <a:rPr lang="es-AR" dirty="0" smtClean="0"/>
              <a:t> 4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0" t="23321" r="33966" b="17003"/>
          <a:stretch/>
        </p:blipFill>
        <p:spPr bwMode="auto">
          <a:xfrm>
            <a:off x="1043608" y="1052737"/>
            <a:ext cx="6585491" cy="273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26446" r="34267" b="11428"/>
          <a:stretch/>
        </p:blipFill>
        <p:spPr bwMode="auto">
          <a:xfrm>
            <a:off x="969632" y="3816103"/>
            <a:ext cx="661916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6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5" t="17055" r="15637" b="6471"/>
          <a:stretch/>
        </p:blipFill>
        <p:spPr bwMode="auto">
          <a:xfrm>
            <a:off x="323528" y="764704"/>
            <a:ext cx="8485387" cy="532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8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Medidas de variabilidad estructural en coordenadas cartesianas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877891"/>
          </a:xfrm>
        </p:spPr>
        <p:txBody>
          <a:bodyPr>
            <a:normAutofit/>
          </a:bodyPr>
          <a:lstStyle/>
          <a:p>
            <a:r>
              <a:rPr lang="es-AR" sz="2800" dirty="0" smtClean="0"/>
              <a:t>RMSD re-transformado de forma </a:t>
            </a:r>
            <a:r>
              <a:rPr lang="es-AR" sz="2800" dirty="0" smtClean="0"/>
              <a:t>global.</a:t>
            </a:r>
            <a:endParaRPr lang="es-AR" sz="2800" dirty="0" smtClean="0"/>
          </a:p>
          <a:p>
            <a:r>
              <a:rPr lang="es-AR" sz="2800" dirty="0" smtClean="0"/>
              <a:t>RMSD re-transformada según secuencia lineal de aminoácidos (15 </a:t>
            </a:r>
            <a:r>
              <a:rPr lang="es-AR" sz="2800" dirty="0" err="1" smtClean="0"/>
              <a:t>aa</a:t>
            </a:r>
            <a:r>
              <a:rPr lang="es-AR" sz="2800" dirty="0" smtClean="0"/>
              <a:t>).</a:t>
            </a:r>
            <a:endParaRPr lang="es-AR" sz="2800" dirty="0" smtClean="0"/>
          </a:p>
          <a:p>
            <a:r>
              <a:rPr lang="es-AR" sz="2800" dirty="0" smtClean="0"/>
              <a:t>RMSD re-trasformada según entorno esférico (R0 = 7.5</a:t>
            </a:r>
            <a:r>
              <a:rPr lang="es-AR" sz="2800" dirty="0" smtClean="0"/>
              <a:t>).</a:t>
            </a:r>
            <a:endParaRPr lang="es-AR" sz="2800" dirty="0" smtClean="0"/>
          </a:p>
          <a:p>
            <a:r>
              <a:rPr lang="es-AR" sz="2800" dirty="0" smtClean="0"/>
              <a:t>Local score: medida de diferencias entre distancias de sitios en una esfera (R0 = 10) naciente en cada sitio</a:t>
            </a:r>
            <a:r>
              <a:rPr lang="es-AR" sz="2800" i="1" dirty="0" smtClean="0"/>
              <a:t> </a:t>
            </a:r>
            <a:r>
              <a:rPr lang="es-AR" sz="2800" i="1" dirty="0" smtClean="0"/>
              <a:t>i.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923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Gluts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5" t="14552" r="33514" b="24375"/>
          <a:stretch/>
        </p:blipFill>
        <p:spPr bwMode="auto">
          <a:xfrm>
            <a:off x="1187623" y="1268760"/>
            <a:ext cx="671260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0" t="26073" r="33637" b="14039"/>
          <a:stretch/>
        </p:blipFill>
        <p:spPr bwMode="auto">
          <a:xfrm>
            <a:off x="1275287" y="3573016"/>
            <a:ext cx="6537278" cy="30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7351" r="15885" b="6250"/>
          <a:stretch/>
        </p:blipFill>
        <p:spPr bwMode="auto">
          <a:xfrm>
            <a:off x="158057" y="837551"/>
            <a:ext cx="8992695" cy="558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4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LMDH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9" t="28171" r="34498" b="11104"/>
          <a:stretch/>
        </p:blipFill>
        <p:spPr bwMode="auto">
          <a:xfrm>
            <a:off x="1115616" y="1424637"/>
            <a:ext cx="6192687" cy="27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8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t="16418" r="16026" b="6684"/>
          <a:stretch/>
        </p:blipFill>
        <p:spPr bwMode="auto">
          <a:xfrm>
            <a:off x="-9754" y="476672"/>
            <a:ext cx="9069901" cy="562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7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Otras cosas…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6001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/>
          <a:lstStyle/>
          <a:p>
            <a:r>
              <a:rPr lang="es-AR" dirty="0" smtClean="0"/>
              <a:t>Preparación para nuevo </a:t>
            </a:r>
            <a:r>
              <a:rPr lang="es-AR" dirty="0" err="1" smtClean="0"/>
              <a:t>dataset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Programa que, a partir de un </a:t>
            </a:r>
            <a:r>
              <a:rPr lang="es-AR" dirty="0" err="1" smtClean="0"/>
              <a:t>pdbid</a:t>
            </a:r>
            <a:r>
              <a:rPr lang="es-AR" dirty="0" smtClean="0"/>
              <a:t>, hace un </a:t>
            </a:r>
            <a:r>
              <a:rPr lang="es-AR" dirty="0" smtClean="0"/>
              <a:t>alineamiento </a:t>
            </a:r>
            <a:r>
              <a:rPr lang="es-AR" dirty="0" smtClean="0"/>
              <a:t>contra </a:t>
            </a:r>
            <a:r>
              <a:rPr lang="es-AR" dirty="0" err="1" smtClean="0"/>
              <a:t>pdb</a:t>
            </a:r>
            <a:r>
              <a:rPr lang="es-AR" dirty="0" smtClean="0"/>
              <a:t>, filtra lo mejores hits y luego alinea de a pares.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Necesito el </a:t>
            </a:r>
            <a:r>
              <a:rPr lang="es-AR" dirty="0" err="1" smtClean="0"/>
              <a:t>dataset</a:t>
            </a:r>
            <a:r>
              <a:rPr lang="es-AR" dirty="0" smtClean="0"/>
              <a:t> para correrlo.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771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Variabilidad dinámica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Función para cálculo </a:t>
            </a:r>
            <a:r>
              <a:rPr lang="es-AR" dirty="0" smtClean="0"/>
              <a:t>de: </a:t>
            </a:r>
            <a:endParaRPr lang="es-AR" dirty="0" smtClean="0"/>
          </a:p>
          <a:p>
            <a:r>
              <a:rPr lang="es-AR" dirty="0" err="1" smtClean="0"/>
              <a:t>nH</a:t>
            </a:r>
            <a:endParaRPr lang="es-AR" dirty="0" smtClean="0"/>
          </a:p>
          <a:p>
            <a:r>
              <a:rPr lang="es-AR" dirty="0" smtClean="0"/>
              <a:t>MSF</a:t>
            </a:r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6963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Comparación con </a:t>
            </a:r>
            <a:r>
              <a:rPr lang="es-AR" dirty="0" err="1"/>
              <a:t>C</a:t>
            </a:r>
            <a:r>
              <a:rPr lang="es-AR" dirty="0" err="1" smtClean="0"/>
              <a:t>onsurf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AR" dirty="0"/>
              <a:t>p</a:t>
            </a:r>
            <a:r>
              <a:rPr lang="es-AR" dirty="0" smtClean="0"/>
              <a:t>erfiles de variabilidad de </a:t>
            </a:r>
            <a:r>
              <a:rPr lang="es-AR" dirty="0" smtClean="0"/>
              <a:t>sitios para diferentes regímenes de selección </a:t>
            </a:r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vs. </a:t>
            </a:r>
          </a:p>
          <a:p>
            <a:pPr marL="0" indent="0" algn="ctr">
              <a:buNone/>
            </a:pPr>
            <a:r>
              <a:rPr lang="es-AR" dirty="0" err="1" smtClean="0"/>
              <a:t>consurf</a:t>
            </a:r>
            <a:r>
              <a:rPr lang="es-AR" dirty="0" smtClean="0"/>
              <a:t> </a:t>
            </a:r>
            <a:r>
              <a:rPr lang="es-AR" dirty="0" smtClean="0"/>
              <a:t>scores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64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s-AR" dirty="0" smtClean="0"/>
              <a:t>Resultados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59248"/>
              </p:ext>
            </p:extLst>
          </p:nvPr>
        </p:nvGraphicFramePr>
        <p:xfrm>
          <a:off x="107505" y="1340768"/>
          <a:ext cx="8928991" cy="5112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621618"/>
                <a:gridCol w="757217"/>
                <a:gridCol w="757217"/>
                <a:gridCol w="757217"/>
                <a:gridCol w="757217"/>
                <a:gridCol w="886017"/>
                <a:gridCol w="864096"/>
                <a:gridCol w="847216"/>
                <a:gridCol w="1385032"/>
              </a:tblGrid>
              <a:tr h="1011277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Familia</a:t>
                      </a:r>
                    </a:p>
                    <a:p>
                      <a:pPr algn="ctr"/>
                      <a:r>
                        <a:rPr lang="es-AR" sz="1400" b="1" dirty="0" smtClean="0"/>
                        <a:t>(*enzimas)</a:t>
                      </a:r>
                      <a:endParaRPr lang="es-A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tipo</a:t>
                      </a:r>
                      <a:endParaRPr lang="es-A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%</a:t>
                      </a:r>
                      <a:r>
                        <a:rPr lang="es-AR" sz="1400" baseline="0" dirty="0" smtClean="0"/>
                        <a:t> id</a:t>
                      </a:r>
                      <a:endParaRPr lang="es-A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N </a:t>
                      </a:r>
                      <a:r>
                        <a:rPr lang="es-AR" sz="1400" dirty="0" err="1" smtClean="0"/>
                        <a:t>sec</a:t>
                      </a:r>
                      <a:endParaRPr lang="es-A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s-AR" sz="1400" b="1" dirty="0" err="1" smtClean="0">
                          <a:solidFill>
                            <a:schemeClr val="bg1"/>
                          </a:solidFill>
                        </a:rPr>
                        <a:t>long</a:t>
                      </a:r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s-A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r </a:t>
                      </a:r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RMSD</a:t>
                      </a:r>
                      <a:endParaRPr lang="es-A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r RMSD </a:t>
                      </a:r>
                      <a:r>
                        <a:rPr lang="es-AR" sz="1400" b="1" dirty="0" err="1" smtClean="0">
                          <a:solidFill>
                            <a:schemeClr val="bg1"/>
                          </a:solidFill>
                        </a:rPr>
                        <a:t>windwos</a:t>
                      </a:r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AR" sz="1400" b="1" dirty="0" err="1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s-A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baseline="0" dirty="0" smtClean="0">
                          <a:solidFill>
                            <a:schemeClr val="bg1"/>
                          </a:solidFill>
                        </a:rPr>
                        <a:t>r RMSD </a:t>
                      </a:r>
                      <a:r>
                        <a:rPr lang="es-AR" sz="1400" b="1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r>
                        <a:rPr lang="es-A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AR" sz="1400" b="1" baseline="0" dirty="0" err="1" smtClean="0">
                          <a:solidFill>
                            <a:schemeClr val="bg1"/>
                          </a:solidFill>
                        </a:rPr>
                        <a:t>contacts</a:t>
                      </a:r>
                      <a:endParaRPr lang="es-A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r local</a:t>
                      </a:r>
                      <a:r>
                        <a:rPr lang="es-AR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AR" sz="1400" b="1" baseline="0" dirty="0" smtClean="0">
                          <a:solidFill>
                            <a:schemeClr val="bg1"/>
                          </a:solidFill>
                        </a:rPr>
                        <a:t>scores</a:t>
                      </a:r>
                      <a:endParaRPr lang="es-A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s-AR" sz="1400" b="1" baseline="0" dirty="0" smtClean="0">
                          <a:solidFill>
                            <a:schemeClr val="bg1"/>
                          </a:solidFill>
                        </a:rPr>
                        <a:t> (exp – </a:t>
                      </a:r>
                      <a:r>
                        <a:rPr lang="es-AR" sz="1400" b="1" baseline="0" dirty="0" err="1" smtClean="0">
                          <a:solidFill>
                            <a:schemeClr val="bg1"/>
                          </a:solidFill>
                        </a:rPr>
                        <a:t>mut</a:t>
                      </a:r>
                      <a:r>
                        <a:rPr lang="es-AR" sz="1400" b="1" baseline="0" dirty="0" smtClean="0">
                          <a:solidFill>
                            <a:schemeClr val="bg1"/>
                          </a:solidFill>
                        </a:rPr>
                        <a:t>) vs. </a:t>
                      </a:r>
                      <a:r>
                        <a:rPr lang="es-AR" sz="1400" b="1" baseline="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r>
                        <a:rPr lang="es-AR" sz="1400" b="1" baseline="0" dirty="0" smtClean="0">
                          <a:solidFill>
                            <a:schemeClr val="bg1"/>
                          </a:solidFill>
                        </a:rPr>
                        <a:t> a</a:t>
                      </a:r>
                      <a:endParaRPr lang="es-A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Globins</a:t>
                      </a:r>
                      <a:r>
                        <a:rPr lang="es-AR" sz="1400" b="1" dirty="0" smtClean="0"/>
                        <a:t>*</a:t>
                      </a:r>
                      <a:endParaRPr lang="es-A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a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32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37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147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0.59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0.58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0.41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0.30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0.33</a:t>
                      </a:r>
                      <a:endParaRPr lang="es-AR" sz="1400" b="1" dirty="0"/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Fabp</a:t>
                      </a:r>
                      <a:r>
                        <a:rPr lang="es-AR" sz="1400" b="1" dirty="0" smtClean="0"/>
                        <a:t>*</a:t>
                      </a:r>
                      <a:endParaRPr lang="es-A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b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36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17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132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0.77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0.70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0.67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0.73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0.21</a:t>
                      </a:r>
                      <a:endParaRPr lang="es-AR" sz="1400" b="1" dirty="0"/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Phoslip</a:t>
                      </a:r>
                      <a:r>
                        <a:rPr lang="es-AR" sz="1400" b="1" dirty="0" smtClean="0"/>
                        <a:t>*</a:t>
                      </a:r>
                      <a:endParaRPr lang="es-A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a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49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18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121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0.67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0.45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0.37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0.29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</a:t>
                      </a:r>
                      <a:endParaRPr lang="es-AR" sz="1400" dirty="0"/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err="1" smtClean="0"/>
                        <a:t>Rrm</a:t>
                      </a:r>
                      <a:endParaRPr lang="es-A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dirty="0" smtClean="0"/>
                        <a:t>a</a:t>
                      </a:r>
                      <a:r>
                        <a:rPr lang="es-AR" sz="1400" b="1" baseline="0" dirty="0" smtClean="0"/>
                        <a:t> + b</a:t>
                      </a:r>
                      <a:endParaRPr lang="es-AR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23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20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87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0.77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0.73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0.48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0.63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NC</a:t>
                      </a:r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Sh3</a:t>
                      </a:r>
                      <a:endParaRPr lang="es-A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small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32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20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63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0.71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0.54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0.20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0.27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NC</a:t>
                      </a:r>
                      <a:endParaRPr lang="es-AR" sz="1400" dirty="0"/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Snake</a:t>
                      </a:r>
                      <a:r>
                        <a:rPr lang="es-AR" sz="1400" baseline="0" dirty="0" smtClean="0"/>
                        <a:t> </a:t>
                      </a:r>
                      <a:r>
                        <a:rPr lang="es-AR" sz="1400" baseline="0" dirty="0" err="1" smtClean="0"/>
                        <a:t>toxins</a:t>
                      </a:r>
                      <a:endParaRPr lang="es-A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small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41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21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36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0.79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0.72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0.58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0.53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NC</a:t>
                      </a:r>
                      <a:endParaRPr lang="es-AR" sz="1400" dirty="0"/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Fer4*</a:t>
                      </a:r>
                      <a:endParaRPr lang="es-A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small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33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14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72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0.72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0.73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0.41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0.60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0.06</a:t>
                      </a:r>
                      <a:endParaRPr lang="es-AR" sz="1400" dirty="0"/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Cys</a:t>
                      </a:r>
                      <a:r>
                        <a:rPr lang="es-AR" sz="1400" b="1" dirty="0" smtClean="0"/>
                        <a:t>*</a:t>
                      </a:r>
                      <a:endParaRPr lang="es-A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dirty="0" smtClean="0"/>
                        <a:t>a</a:t>
                      </a:r>
                      <a:r>
                        <a:rPr lang="es-AR" sz="1400" b="1" baseline="0" dirty="0" smtClean="0"/>
                        <a:t> + b</a:t>
                      </a:r>
                      <a:endParaRPr lang="es-AR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40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13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223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0.41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0.26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0.03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0.27</a:t>
                      </a:r>
                      <a:endParaRPr lang="es-AR" sz="1400" b="1" dirty="0"/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Gluts</a:t>
                      </a:r>
                      <a:r>
                        <a:rPr lang="es-AR" sz="1400" b="1" dirty="0" smtClean="0"/>
                        <a:t>*</a:t>
                      </a:r>
                      <a:endParaRPr lang="es-A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md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39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14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215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0.36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0.31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0.23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-0.14</a:t>
                      </a:r>
                      <a:endParaRPr lang="es-AR" sz="1400" dirty="0"/>
                    </a:p>
                  </a:txBody>
                  <a:tcPr/>
                </a:tc>
              </a:tr>
              <a:tr h="410129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err="1" smtClean="0"/>
                        <a:t>Ldh</a:t>
                      </a:r>
                      <a:r>
                        <a:rPr lang="es-AR" sz="1400" b="1" dirty="0" smtClean="0"/>
                        <a:t>*</a:t>
                      </a:r>
                      <a:endParaRPr lang="es-AR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a</a:t>
                      </a:r>
                      <a:r>
                        <a:rPr lang="es-AR" sz="1400" b="1" baseline="0" dirty="0" smtClean="0"/>
                        <a:t> + b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32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14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319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0.38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0.51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0.35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0.01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0.19</a:t>
                      </a:r>
                      <a:endParaRPr lang="es-AR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Globinas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5" t="29166" r="34290" b="16041"/>
          <a:stretch/>
        </p:blipFill>
        <p:spPr bwMode="auto">
          <a:xfrm>
            <a:off x="1460023" y="1423040"/>
            <a:ext cx="6400800" cy="249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31875" r="34305" b="7292"/>
          <a:stretch/>
        </p:blipFill>
        <p:spPr bwMode="auto">
          <a:xfrm>
            <a:off x="1409718" y="3914721"/>
            <a:ext cx="6461761" cy="293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3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29104" r="34335" b="10100"/>
          <a:stretch/>
        </p:blipFill>
        <p:spPr bwMode="auto">
          <a:xfrm>
            <a:off x="179512" y="332656"/>
            <a:ext cx="649658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1" t="27344" r="56369" b="19270"/>
          <a:stretch/>
        </p:blipFill>
        <p:spPr bwMode="auto">
          <a:xfrm>
            <a:off x="5364088" y="3645024"/>
            <a:ext cx="3327632" cy="304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4644008" y="1124744"/>
            <a:ext cx="1224136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6677976" y="3284984"/>
            <a:ext cx="1224136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6804248" y="1196752"/>
            <a:ext cx="188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Re-transformado con ventana de 15 </a:t>
            </a:r>
            <a:r>
              <a:rPr lang="es-AR" b="1" dirty="0" err="1" smtClean="0"/>
              <a:t>aa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6657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0" t="16791" r="33933" b="10759"/>
          <a:stretch/>
        </p:blipFill>
        <p:spPr bwMode="auto">
          <a:xfrm>
            <a:off x="611560" y="332656"/>
            <a:ext cx="7848872" cy="6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2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5" t="17910" r="35596" b="26415"/>
          <a:stretch/>
        </p:blipFill>
        <p:spPr bwMode="auto">
          <a:xfrm>
            <a:off x="970689" y="764704"/>
            <a:ext cx="6414448" cy="407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5" t="75233" r="16189" b="7211"/>
          <a:stretch/>
        </p:blipFill>
        <p:spPr bwMode="auto">
          <a:xfrm>
            <a:off x="204467" y="5085184"/>
            <a:ext cx="8939533" cy="12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4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9" t="27611" r="34364" b="11097"/>
          <a:stretch/>
        </p:blipFill>
        <p:spPr bwMode="auto">
          <a:xfrm>
            <a:off x="1027620" y="639852"/>
            <a:ext cx="6506462" cy="3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0" t="18797" r="32378" b="20756"/>
          <a:stretch/>
        </p:blipFill>
        <p:spPr bwMode="auto">
          <a:xfrm>
            <a:off x="1159351" y="3809770"/>
            <a:ext cx="6701051" cy="305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301873" y="116632"/>
            <a:ext cx="641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/>
              <a:t>RNA </a:t>
            </a:r>
            <a:r>
              <a:rPr lang="es-AR" sz="2800" b="1" dirty="0" err="1" smtClean="0"/>
              <a:t>recognition</a:t>
            </a:r>
            <a:r>
              <a:rPr lang="es-AR" sz="2800" b="1" dirty="0" smtClean="0"/>
              <a:t> </a:t>
            </a:r>
            <a:r>
              <a:rPr lang="es-AR" sz="2800" b="1" dirty="0" err="1" smtClean="0"/>
              <a:t>motif</a:t>
            </a:r>
            <a:r>
              <a:rPr lang="es-AR" sz="2800" b="1" dirty="0" smtClean="0"/>
              <a:t> (RRM) </a:t>
            </a:r>
            <a:r>
              <a:rPr lang="es-AR" sz="2800" dirty="0" smtClean="0"/>
              <a:t>– Flxa2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514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32089" r="34003" b="7198"/>
          <a:stretch/>
        </p:blipFill>
        <p:spPr bwMode="auto">
          <a:xfrm>
            <a:off x="373170" y="548680"/>
            <a:ext cx="64579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804248" y="1196752"/>
            <a:ext cx="188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Re-transformado con ventana de 15 </a:t>
            </a:r>
            <a:r>
              <a:rPr lang="es-AR" b="1" dirty="0" err="1" smtClean="0"/>
              <a:t>aa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6825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330</Words>
  <Application>Microsoft Office PowerPoint</Application>
  <PresentationFormat>Presentación en pantalla (4:3)</PresentationFormat>
  <Paragraphs>144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Variabilidad estructural proteica</vt:lpstr>
      <vt:lpstr>Medidas de variabilidad estructural en coordenadas cartesianas</vt:lpstr>
      <vt:lpstr>Resultados</vt:lpstr>
      <vt:lpstr>Globinas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Fatty Acids Binding Protein – 1hmt</vt:lpstr>
      <vt:lpstr>Presentación de PowerPoint</vt:lpstr>
      <vt:lpstr>Phospholipase A2 – 1jiaa</vt:lpstr>
      <vt:lpstr>Presentación de PowerPoint</vt:lpstr>
      <vt:lpstr>Src Homology 3(Sh3) – 1lcka</vt:lpstr>
      <vt:lpstr>Snake toxins – 1ntx</vt:lpstr>
      <vt:lpstr>Cystein Proteases (Cys) - 1cqd</vt:lpstr>
      <vt:lpstr>Presentación de PowerPoint</vt:lpstr>
      <vt:lpstr>Fer 4</vt:lpstr>
      <vt:lpstr>Presentación de PowerPoint</vt:lpstr>
      <vt:lpstr>Gluts</vt:lpstr>
      <vt:lpstr>Presentación de PowerPoint</vt:lpstr>
      <vt:lpstr>LMDH</vt:lpstr>
      <vt:lpstr>Presentación de PowerPoint</vt:lpstr>
      <vt:lpstr>Presentación de PowerPoint</vt:lpstr>
      <vt:lpstr>Preparación para nuevo dataset</vt:lpstr>
      <vt:lpstr>Variabilidad dinámica</vt:lpstr>
      <vt:lpstr>Comparación con Consurf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Variabilidad estructural proteica</dc:title>
  <dc:creator>Usuario</dc:creator>
  <cp:lastModifiedBy>Usuario</cp:lastModifiedBy>
  <cp:revision>25</cp:revision>
  <dcterms:created xsi:type="dcterms:W3CDTF">2016-10-30T21:04:43Z</dcterms:created>
  <dcterms:modified xsi:type="dcterms:W3CDTF">2016-11-03T17:48:46Z</dcterms:modified>
</cp:coreProperties>
</file>