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62" r:id="rId4"/>
    <p:sldId id="263" r:id="rId5"/>
    <p:sldId id="264" r:id="rId6"/>
    <p:sldId id="268" r:id="rId7"/>
    <p:sldId id="269" r:id="rId8"/>
    <p:sldId id="274" r:id="rId9"/>
    <p:sldId id="275" r:id="rId10"/>
    <p:sldId id="276" r:id="rId11"/>
    <p:sldId id="270" r:id="rId12"/>
    <p:sldId id="271" r:id="rId13"/>
    <p:sldId id="272" r:id="rId14"/>
    <p:sldId id="273" r:id="rId15"/>
    <p:sldId id="278" r:id="rId16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>
      <p:cViewPr varScale="1">
        <p:scale>
          <a:sx n="92" d="100"/>
          <a:sy n="92" d="100"/>
        </p:scale>
        <p:origin x="696" y="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B3991-1369-4A8F-85C8-CF99D3A95042}" type="datetimeFigureOut">
              <a:rPr lang="es-AR" smtClean="0"/>
              <a:pPr/>
              <a:t>25/3/2021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A2C54-2E3B-4E4B-9EA2-A467BFA8607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27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EE90-7219-4E1F-8E62-16E67FC4B838}" type="datetimeFigureOut">
              <a:rPr lang="es-AR" smtClean="0"/>
              <a:pPr/>
              <a:t>25/3/2021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ACD-FE13-4834-B8B6-D752555D6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EE90-7219-4E1F-8E62-16E67FC4B838}" type="datetimeFigureOut">
              <a:rPr lang="es-AR" smtClean="0"/>
              <a:pPr/>
              <a:t>25/3/2021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ACD-FE13-4834-B8B6-D752555D6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EE90-7219-4E1F-8E62-16E67FC4B838}" type="datetimeFigureOut">
              <a:rPr lang="es-AR" smtClean="0"/>
              <a:pPr/>
              <a:t>25/3/2021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ACD-FE13-4834-B8B6-D752555D6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EE90-7219-4E1F-8E62-16E67FC4B838}" type="datetimeFigureOut">
              <a:rPr lang="es-AR" smtClean="0"/>
              <a:pPr/>
              <a:t>25/3/2021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ACD-FE13-4834-B8B6-D752555D6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EE90-7219-4E1F-8E62-16E67FC4B838}" type="datetimeFigureOut">
              <a:rPr lang="es-AR" smtClean="0"/>
              <a:pPr/>
              <a:t>25/3/2021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ACD-FE13-4834-B8B6-D752555D6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EE90-7219-4E1F-8E62-16E67FC4B838}" type="datetimeFigureOut">
              <a:rPr lang="es-AR" smtClean="0"/>
              <a:pPr/>
              <a:t>25/3/2021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ACD-FE13-4834-B8B6-D752555D6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EE90-7219-4E1F-8E62-16E67FC4B838}" type="datetimeFigureOut">
              <a:rPr lang="es-AR" smtClean="0"/>
              <a:pPr/>
              <a:t>25/3/2021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ACD-FE13-4834-B8B6-D752555D6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EE90-7219-4E1F-8E62-16E67FC4B838}" type="datetimeFigureOut">
              <a:rPr lang="es-AR" smtClean="0"/>
              <a:pPr/>
              <a:t>25/3/2021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ACD-FE13-4834-B8B6-D752555D6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EE90-7219-4E1F-8E62-16E67FC4B838}" type="datetimeFigureOut">
              <a:rPr lang="es-AR" smtClean="0"/>
              <a:pPr/>
              <a:t>25/3/2021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ACD-FE13-4834-B8B6-D752555D6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EE90-7219-4E1F-8E62-16E67FC4B838}" type="datetimeFigureOut">
              <a:rPr lang="es-AR" smtClean="0"/>
              <a:pPr/>
              <a:t>25/3/2021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ACD-FE13-4834-B8B6-D752555D6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EE90-7219-4E1F-8E62-16E67FC4B838}" type="datetimeFigureOut">
              <a:rPr lang="es-AR" smtClean="0"/>
              <a:pPr/>
              <a:t>25/3/2021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ACD-FE13-4834-B8B6-D752555D6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EE90-7219-4E1F-8E62-16E67FC4B838}" type="datetimeFigureOut">
              <a:rPr lang="es-AR" smtClean="0"/>
              <a:pPr/>
              <a:t>25/3/2021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3FACD-FE13-4834-B8B6-D752555D6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Rectángulo"/>
          <p:cNvSpPr/>
          <p:nvPr/>
        </p:nvSpPr>
        <p:spPr>
          <a:xfrm>
            <a:off x="0" y="-20538"/>
            <a:ext cx="9144000" cy="571797"/>
          </a:xfrm>
          <a:prstGeom prst="rect">
            <a:avLst/>
          </a:prstGeom>
          <a:solidFill>
            <a:srgbClr val="009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/>
              <a:t>Introducción – </a:t>
            </a:r>
            <a:r>
              <a:rPr lang="es-ES" dirty="0" smtClean="0"/>
              <a:t>CSS 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259"/>
            <a:ext cx="9144000" cy="3857625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ctrTitle"/>
          </p:nvPr>
        </p:nvSpPr>
        <p:spPr>
          <a:xfrm>
            <a:off x="0" y="4040982"/>
            <a:ext cx="9144000" cy="1102519"/>
          </a:xfrm>
        </p:spPr>
        <p:txBody>
          <a:bodyPr>
            <a:normAutofit/>
          </a:bodyPr>
          <a:lstStyle/>
          <a:p>
            <a:r>
              <a:rPr lang="es-AR" sz="1800" dirty="0">
                <a:solidFill>
                  <a:srgbClr val="0070C0"/>
                </a:solidFill>
                <a:latin typeface="Aero Matics Display"/>
              </a:rPr>
              <a:t>INTRODUCCIÓN AL </a:t>
            </a:r>
            <a:r>
              <a:rPr lang="es-AR" sz="1800" dirty="0" smtClean="0">
                <a:solidFill>
                  <a:srgbClr val="0070C0"/>
                </a:solidFill>
                <a:latin typeface="Aero Matics Display"/>
              </a:rPr>
              <a:t>CSS</a:t>
            </a:r>
            <a:endParaRPr lang="es-AR" sz="1800" dirty="0">
              <a:solidFill>
                <a:srgbClr val="0070C0"/>
              </a:solidFill>
              <a:latin typeface="Aero Matics Display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2" y="136984"/>
            <a:ext cx="1935167" cy="25675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733139"/>
            <a:ext cx="9138696" cy="3859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357158" y="857239"/>
            <a:ext cx="8143932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/>
            <a:endParaRPr lang="es-AR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base"/>
            <a:r>
              <a:rPr lang="es-AR" b="1" dirty="0">
                <a:solidFill>
                  <a:srgbClr val="0070C0"/>
                </a:solidFill>
              </a:rPr>
              <a:t>Selector </a:t>
            </a:r>
            <a:r>
              <a:rPr lang="es-AR" b="1" dirty="0" smtClean="0">
                <a:solidFill>
                  <a:srgbClr val="0070C0"/>
                </a:solidFill>
              </a:rPr>
              <a:t>UNIVERSAL:</a:t>
            </a:r>
          </a:p>
          <a:p>
            <a:pPr fontAlgn="base"/>
            <a:r>
              <a:rPr lang="es-AR" dirty="0" smtClean="0">
                <a:solidFill>
                  <a:srgbClr val="0070C0"/>
                </a:solidFill>
              </a:rPr>
              <a:t>Se nombra con * </a:t>
            </a:r>
            <a:endParaRPr lang="es-AR" dirty="0">
              <a:solidFill>
                <a:srgbClr val="0070C0"/>
              </a:solidFill>
            </a:endParaRPr>
          </a:p>
          <a:p>
            <a:pPr fontAlgn="base"/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Sirve para sacar los espacios predeterminados que me genera el navegador.</a:t>
            </a:r>
          </a:p>
          <a:p>
            <a:pPr fontAlgn="base"/>
            <a:r>
              <a:rPr lang="es-AR" dirty="0" smtClean="0">
                <a:solidFill>
                  <a:srgbClr val="0070C0"/>
                </a:solidFill>
              </a:rPr>
              <a:t>Ejemplo: *{margin:0; padding:0;}</a:t>
            </a:r>
          </a:p>
          <a:p>
            <a:pPr fontAlgn="base"/>
            <a:endParaRPr lang="es-A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0" y="3786196"/>
            <a:ext cx="9045649" cy="1059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smtClean="0">
                <a:solidFill>
                  <a:srgbClr val="0070C0"/>
                </a:solidFill>
                <a:latin typeface="Aero Matics Display" pitchFamily="34" charset="0"/>
              </a:rPr>
              <a:t>SELECTORES: Universal</a:t>
            </a:r>
            <a:endParaRPr lang="es-AR" dirty="0">
              <a:solidFill>
                <a:srgbClr val="0070C0"/>
              </a:solidFill>
              <a:latin typeface="Aero Matics Display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-1344" y="0"/>
            <a:ext cx="9144000" cy="432048"/>
            <a:chOff x="0" y="-27384"/>
            <a:chExt cx="9144000" cy="576064"/>
          </a:xfrm>
        </p:grpSpPr>
        <p:sp>
          <p:nvSpPr>
            <p:cNvPr id="5" name="1 Rectángulo"/>
            <p:cNvSpPr/>
            <p:nvPr/>
          </p:nvSpPr>
          <p:spPr>
            <a:xfrm>
              <a:off x="0" y="-27384"/>
              <a:ext cx="9144000" cy="576064"/>
            </a:xfrm>
            <a:prstGeom prst="rect">
              <a:avLst/>
            </a:prstGeom>
            <a:solidFill>
              <a:srgbClr val="0094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/>
                <a:t>Introducción – </a:t>
              </a:r>
              <a:r>
                <a:rPr lang="es-ES" dirty="0" smtClean="0"/>
                <a:t>CSS</a:t>
              </a:r>
              <a:endParaRPr lang="es-ES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51" y="100757"/>
              <a:ext cx="1935167" cy="342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4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2386110" y="3000378"/>
            <a:ext cx="5400600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/>
            <a:r>
              <a:rPr lang="es-AR" dirty="0" smtClean="0">
                <a:solidFill>
                  <a:srgbClr val="0070C0"/>
                </a:solidFill>
              </a:rPr>
              <a:t>Un selector puede contener muchas propiedades</a:t>
            </a:r>
          </a:p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 {	propiedad: "valor";</a:t>
            </a:r>
          </a:p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propiedad: "valor";</a:t>
            </a:r>
          </a:p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propiedad: "valor";  }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-9153" y="4083918"/>
            <a:ext cx="9045649" cy="1059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smtClean="0">
                <a:solidFill>
                  <a:srgbClr val="0070C0"/>
                </a:solidFill>
                <a:latin typeface="Aero Matics Display" pitchFamily="34" charset="0"/>
              </a:rPr>
              <a:t>REGLAS DE ESTILO SINTAXIS</a:t>
            </a:r>
            <a:endParaRPr lang="es-ES" dirty="0">
              <a:solidFill>
                <a:srgbClr val="0070C0"/>
              </a:solidFill>
              <a:latin typeface="Aero Matics Display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-1344" y="0"/>
            <a:ext cx="9144000" cy="432048"/>
            <a:chOff x="0" y="-27384"/>
            <a:chExt cx="9144000" cy="576064"/>
          </a:xfrm>
        </p:grpSpPr>
        <p:sp>
          <p:nvSpPr>
            <p:cNvPr id="11" name="1 Rectángulo"/>
            <p:cNvSpPr/>
            <p:nvPr/>
          </p:nvSpPr>
          <p:spPr>
            <a:xfrm>
              <a:off x="0" y="-27384"/>
              <a:ext cx="9144000" cy="576064"/>
            </a:xfrm>
            <a:prstGeom prst="rect">
              <a:avLst/>
            </a:prstGeom>
            <a:solidFill>
              <a:srgbClr val="0094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/>
                <a:t>Introducción – </a:t>
              </a:r>
              <a:r>
                <a:rPr lang="es-ES" dirty="0" smtClean="0"/>
                <a:t>CSS</a:t>
              </a:r>
              <a:endParaRPr lang="es-ES" dirty="0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51" y="100757"/>
              <a:ext cx="1935167" cy="342339"/>
            </a:xfrm>
            <a:prstGeom prst="rect">
              <a:avLst/>
            </a:prstGeom>
          </p:spPr>
        </p:pic>
      </p:grpSp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36" y="1763112"/>
            <a:ext cx="1080120" cy="810090"/>
          </a:xfrm>
          <a:prstGeom prst="rect">
            <a:avLst/>
          </a:prstGeom>
        </p:spPr>
      </p:pic>
      <p:grpSp>
        <p:nvGrpSpPr>
          <p:cNvPr id="21" name="Grupo 20"/>
          <p:cNvGrpSpPr/>
          <p:nvPr/>
        </p:nvGrpSpPr>
        <p:grpSpPr>
          <a:xfrm>
            <a:off x="2719172" y="1340365"/>
            <a:ext cx="3281588" cy="874195"/>
            <a:chOff x="2929862" y="1403321"/>
            <a:chExt cx="3281588" cy="1165593"/>
          </a:xfrm>
        </p:grpSpPr>
        <p:sp>
          <p:nvSpPr>
            <p:cNvPr id="14" name="8 Rectángulo"/>
            <p:cNvSpPr/>
            <p:nvPr/>
          </p:nvSpPr>
          <p:spPr>
            <a:xfrm>
              <a:off x="2929862" y="1403321"/>
              <a:ext cx="3281588" cy="86177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base"/>
              <a:r>
                <a:rPr lang="es-AR" sz="3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 { </a:t>
              </a:r>
              <a:r>
                <a:rPr lang="es-AR" sz="3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color:</a:t>
              </a:r>
              <a:r>
                <a:rPr lang="es-AR" sz="3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"</a:t>
              </a:r>
              <a:r>
                <a:rPr lang="es-AR" sz="3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red</a:t>
              </a:r>
              <a:r>
                <a:rPr lang="es-AR" sz="3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"; }</a:t>
              </a:r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211960" y="2293870"/>
              <a:ext cx="0" cy="275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5292080" y="2260577"/>
              <a:ext cx="0" cy="302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ctor recto de flecha 22"/>
          <p:cNvCxnSpPr/>
          <p:nvPr/>
        </p:nvCxnSpPr>
        <p:spPr>
          <a:xfrm>
            <a:off x="2542680" y="2491483"/>
            <a:ext cx="0" cy="50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/>
          <p:nvPr/>
        </p:nvCxnSpPr>
        <p:spPr>
          <a:xfrm rot="10800000" flipH="1">
            <a:off x="2571736" y="1707839"/>
            <a:ext cx="3281588" cy="1588"/>
          </a:xfrm>
          <a:prstGeom prst="bentConnector5">
            <a:avLst>
              <a:gd name="adj1" fmla="val -6966"/>
              <a:gd name="adj2" fmla="val 51096301"/>
              <a:gd name="adj3" fmla="val 1069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3786104" y="538449"/>
            <a:ext cx="1000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>
                <a:solidFill>
                  <a:srgbClr val="0070C0"/>
                </a:solidFill>
              </a:rPr>
              <a:t>REGLA</a:t>
            </a:r>
            <a:endParaRPr lang="es-AR" sz="2400" dirty="0"/>
          </a:p>
        </p:txBody>
      </p:sp>
      <p:sp>
        <p:nvSpPr>
          <p:cNvPr id="31" name="Rectángulo 30"/>
          <p:cNvSpPr/>
          <p:nvPr/>
        </p:nvSpPr>
        <p:spPr>
          <a:xfrm>
            <a:off x="2217218" y="2214484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0070C0"/>
                </a:solidFill>
              </a:rPr>
              <a:t>SELECTOR</a:t>
            </a:r>
            <a:endParaRPr lang="es-AR" dirty="0"/>
          </a:p>
        </p:txBody>
      </p:sp>
      <p:cxnSp>
        <p:nvCxnSpPr>
          <p:cNvPr id="34" name="Conector recto de flecha 33"/>
          <p:cNvCxnSpPr/>
          <p:nvPr/>
        </p:nvCxnSpPr>
        <p:spPr>
          <a:xfrm flipV="1">
            <a:off x="2830712" y="2005429"/>
            <a:ext cx="0" cy="22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3426045" y="2214484"/>
            <a:ext cx="1145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70C0"/>
                </a:solidFill>
              </a:rPr>
              <a:t>P</a:t>
            </a:r>
            <a:r>
              <a:rPr lang="es-AR" dirty="0" smtClean="0">
                <a:solidFill>
                  <a:srgbClr val="0070C0"/>
                </a:solidFill>
              </a:rPr>
              <a:t>ropiedad</a:t>
            </a:r>
            <a:endParaRPr lang="es-AR" dirty="0"/>
          </a:p>
        </p:txBody>
      </p:sp>
      <p:sp>
        <p:nvSpPr>
          <p:cNvPr id="36" name="Rectángulo 35"/>
          <p:cNvSpPr/>
          <p:nvPr/>
        </p:nvSpPr>
        <p:spPr>
          <a:xfrm>
            <a:off x="4760483" y="220241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0070C0"/>
                </a:solidFill>
              </a:rPr>
              <a:t>Valor</a:t>
            </a:r>
            <a:endParaRPr lang="es-AR" dirty="0"/>
          </a:p>
        </p:txBody>
      </p:sp>
      <p:cxnSp>
        <p:nvCxnSpPr>
          <p:cNvPr id="38" name="Conector recto 37"/>
          <p:cNvCxnSpPr/>
          <p:nvPr/>
        </p:nvCxnSpPr>
        <p:spPr>
          <a:xfrm>
            <a:off x="3071802" y="1428742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3643306" y="1130848"/>
            <a:ext cx="153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DECLARACIÓN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078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179512" y="986129"/>
            <a:ext cx="3178042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argin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	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margin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top: 5px;</a:t>
            </a:r>
          </a:p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margin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bottom:5px;</a:t>
            </a:r>
          </a:p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margin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left:5px;</a:t>
            </a:r>
          </a:p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margin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right:5 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px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  }</a:t>
            </a:r>
          </a:p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padding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 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padding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top: 5px;</a:t>
            </a:r>
          </a:p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padding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bottom:5px; </a:t>
            </a:r>
          </a:p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padding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left:5px;</a:t>
            </a:r>
          </a:p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padding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right:5 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px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  }</a:t>
            </a:r>
          </a:p>
          <a:p>
            <a:pPr fontAlgn="base"/>
            <a:endParaRPr lang="es-A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	border:1px;</a:t>
            </a:r>
          </a:p>
          <a:p>
            <a:pPr fontAlgn="base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color:red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es-A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6 Imagen" descr="1_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6310" y="2612721"/>
            <a:ext cx="4408139" cy="1501967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-9153" y="4357700"/>
            <a:ext cx="9045649" cy="7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3800" dirty="0" smtClean="0">
                <a:solidFill>
                  <a:srgbClr val="0070C0"/>
                </a:solidFill>
                <a:latin typeface="Aero Matics Display" pitchFamily="34" charset="0"/>
              </a:rPr>
              <a:t>REGLAS DE ESTILO: </a:t>
            </a:r>
            <a:r>
              <a:rPr lang="es-ES" sz="3800" dirty="0" err="1" smtClean="0">
                <a:solidFill>
                  <a:srgbClr val="0070C0"/>
                </a:solidFill>
                <a:latin typeface="Aero Matics Display" pitchFamily="34" charset="0"/>
              </a:rPr>
              <a:t>margin</a:t>
            </a:r>
            <a:r>
              <a:rPr lang="es-ES" sz="3800" dirty="0" smtClean="0">
                <a:solidFill>
                  <a:srgbClr val="0070C0"/>
                </a:solidFill>
                <a:latin typeface="Aero Matics Display" pitchFamily="34" charset="0"/>
              </a:rPr>
              <a:t> y </a:t>
            </a:r>
            <a:r>
              <a:rPr lang="es-ES" sz="3800" dirty="0" err="1" smtClean="0">
                <a:solidFill>
                  <a:srgbClr val="0070C0"/>
                </a:solidFill>
                <a:latin typeface="Aero Matics Display" pitchFamily="34" charset="0"/>
              </a:rPr>
              <a:t>padding</a:t>
            </a:r>
            <a:endParaRPr lang="es-ES" sz="3800" dirty="0">
              <a:solidFill>
                <a:srgbClr val="0070C0"/>
              </a:solidFill>
              <a:latin typeface="Aero Matics Display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-1344" y="0"/>
            <a:ext cx="9144000" cy="432048"/>
            <a:chOff x="0" y="-27384"/>
            <a:chExt cx="9144000" cy="576064"/>
          </a:xfrm>
        </p:grpSpPr>
        <p:sp>
          <p:nvSpPr>
            <p:cNvPr id="11" name="1 Rectángulo"/>
            <p:cNvSpPr/>
            <p:nvPr/>
          </p:nvSpPr>
          <p:spPr>
            <a:xfrm>
              <a:off x="0" y="-27384"/>
              <a:ext cx="9144000" cy="576064"/>
            </a:xfrm>
            <a:prstGeom prst="rect">
              <a:avLst/>
            </a:prstGeom>
            <a:solidFill>
              <a:srgbClr val="0094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/>
                <a:t>Introducción – </a:t>
              </a:r>
              <a:r>
                <a:rPr lang="es-ES" dirty="0" smtClean="0"/>
                <a:t>CSS</a:t>
              </a:r>
              <a:endParaRPr lang="es-ES" dirty="0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51" y="100757"/>
              <a:ext cx="1935167" cy="342339"/>
            </a:xfrm>
            <a:prstGeom prst="rect">
              <a:avLst/>
            </a:prstGeom>
          </p:spPr>
        </p:pic>
      </p:grpSp>
      <p:sp>
        <p:nvSpPr>
          <p:cNvPr id="13" name="8 Rectángulo"/>
          <p:cNvSpPr/>
          <p:nvPr/>
        </p:nvSpPr>
        <p:spPr>
          <a:xfrm>
            <a:off x="4357686" y="1214428"/>
            <a:ext cx="4000528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argin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margin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 5px;  } </a:t>
            </a:r>
          </a:p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padding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 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padding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 5px;  }</a:t>
            </a:r>
          </a:p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{border:1px;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color:red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}</a:t>
            </a:r>
            <a:endParaRPr lang="es-A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59879" y="1544600"/>
            <a:ext cx="4700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800" dirty="0">
                <a:solidFill>
                  <a:srgbClr val="0070C0"/>
                </a:solidFill>
                <a:latin typeface="Aero Matics Display" pitchFamily="34" charset="0"/>
                <a:ea typeface="+mj-ea"/>
                <a:cs typeface="+mj-cs"/>
              </a:rPr>
              <a:t>=</a:t>
            </a:r>
            <a:endParaRPr lang="es-AR" sz="3800" dirty="0">
              <a:solidFill>
                <a:srgbClr val="0070C0"/>
              </a:solidFill>
              <a:latin typeface="Aero Matics Display" pitchFamily="34" charset="0"/>
              <a:ea typeface="+mj-ea"/>
              <a:cs typeface="+mj-cs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9512" y="925500"/>
            <a:ext cx="3106604" cy="34322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/>
          </a:p>
        </p:txBody>
      </p:sp>
      <p:sp>
        <p:nvSpPr>
          <p:cNvPr id="15" name="Rectángulo 14"/>
          <p:cNvSpPr/>
          <p:nvPr/>
        </p:nvSpPr>
        <p:spPr>
          <a:xfrm>
            <a:off x="4257919" y="951570"/>
            <a:ext cx="4169785" cy="148146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/>
          <p:cNvSpPr/>
          <p:nvPr/>
        </p:nvSpPr>
        <p:spPr>
          <a:xfrm>
            <a:off x="179513" y="428610"/>
            <a:ext cx="8821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margin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es un valor hacia afuera y 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padding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es un valor hacia adentro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s-A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500034" y="2196701"/>
            <a:ext cx="85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>
                <a:solidFill>
                  <a:schemeClr val="accent1">
                    <a:lumMod val="75000"/>
                  </a:schemeClr>
                </a:solidFill>
              </a:rPr>
              <a:t>Margin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500035" y="3000378"/>
            <a:ext cx="936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>
                <a:solidFill>
                  <a:schemeClr val="accent1">
                    <a:lumMod val="75000"/>
                  </a:schemeClr>
                </a:solidFill>
              </a:rPr>
              <a:t>Padding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00034" y="1339445"/>
            <a:ext cx="825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>
                <a:solidFill>
                  <a:schemeClr val="accent1">
                    <a:lumMod val="75000"/>
                  </a:schemeClr>
                </a:solidFill>
              </a:rPr>
              <a:t>Border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-9153" y="4083918"/>
            <a:ext cx="9045649" cy="1059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3800" dirty="0" smtClean="0">
                <a:solidFill>
                  <a:srgbClr val="0070C0"/>
                </a:solidFill>
                <a:latin typeface="Aero Matics Display" pitchFamily="34" charset="0"/>
              </a:rPr>
              <a:t>REGLAS DE ESTILO: </a:t>
            </a:r>
            <a:r>
              <a:rPr lang="es-ES" sz="3800" dirty="0" err="1" smtClean="0">
                <a:solidFill>
                  <a:srgbClr val="0070C0"/>
                </a:solidFill>
                <a:latin typeface="Aero Matics Display" pitchFamily="34" charset="0"/>
              </a:rPr>
              <a:t>margin</a:t>
            </a:r>
            <a:r>
              <a:rPr lang="es-ES" sz="3800" dirty="0" smtClean="0">
                <a:solidFill>
                  <a:srgbClr val="0070C0"/>
                </a:solidFill>
                <a:latin typeface="Aero Matics Display" pitchFamily="34" charset="0"/>
              </a:rPr>
              <a:t> y </a:t>
            </a:r>
            <a:r>
              <a:rPr lang="es-ES" sz="3800" dirty="0" err="1" smtClean="0">
                <a:solidFill>
                  <a:srgbClr val="0070C0"/>
                </a:solidFill>
                <a:latin typeface="Aero Matics Display" pitchFamily="34" charset="0"/>
              </a:rPr>
              <a:t>padding</a:t>
            </a:r>
            <a:endParaRPr lang="es-ES" sz="3800" dirty="0">
              <a:solidFill>
                <a:srgbClr val="0070C0"/>
              </a:solidFill>
              <a:latin typeface="Aero Matics Display" pitchFamily="34" charset="0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-1344" y="0"/>
            <a:ext cx="9144000" cy="432048"/>
            <a:chOff x="0" y="-27384"/>
            <a:chExt cx="9144000" cy="576064"/>
          </a:xfrm>
        </p:grpSpPr>
        <p:sp>
          <p:nvSpPr>
            <p:cNvPr id="20" name="1 Rectángulo"/>
            <p:cNvSpPr/>
            <p:nvPr/>
          </p:nvSpPr>
          <p:spPr>
            <a:xfrm>
              <a:off x="0" y="-27384"/>
              <a:ext cx="9144000" cy="576064"/>
            </a:xfrm>
            <a:prstGeom prst="rect">
              <a:avLst/>
            </a:prstGeom>
            <a:solidFill>
              <a:srgbClr val="0094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/>
                <a:t>Introducción – </a:t>
              </a:r>
              <a:r>
                <a:rPr lang="es-ES" dirty="0" smtClean="0"/>
                <a:t>CSS</a:t>
              </a:r>
              <a:endParaRPr lang="es-ES" dirty="0"/>
            </a:p>
          </p:txBody>
        </p:sp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51" y="100757"/>
              <a:ext cx="1935167" cy="342339"/>
            </a:xfrm>
            <a:prstGeom prst="rect">
              <a:avLst/>
            </a:prstGeom>
          </p:spPr>
        </p:pic>
      </p:grpSp>
      <p:sp>
        <p:nvSpPr>
          <p:cNvPr id="22" name="Rectángulo 21"/>
          <p:cNvSpPr/>
          <p:nvPr/>
        </p:nvSpPr>
        <p:spPr>
          <a:xfrm>
            <a:off x="316043" y="666799"/>
            <a:ext cx="8258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margin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es un valor hacia afuera y 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padding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es un valor hacia adentro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/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 Observar como se comporta el borde, si aplicamos </a:t>
            </a:r>
            <a:r>
              <a:rPr lang="es-AR" dirty="0" err="1" smtClean="0">
                <a:solidFill>
                  <a:schemeClr val="accent1">
                    <a:lumMod val="75000"/>
                  </a:schemeClr>
                </a:solidFill>
              </a:rPr>
              <a:t>margin</a:t>
            </a:r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 o </a:t>
            </a:r>
            <a:r>
              <a:rPr lang="es-AR" dirty="0" err="1" smtClean="0">
                <a:solidFill>
                  <a:schemeClr val="accent1">
                    <a:lumMod val="75000"/>
                  </a:schemeClr>
                </a:solidFill>
              </a:rPr>
              <a:t>padding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AR" dirty="0">
                <a:solidFill>
                  <a:schemeClr val="accent1">
                    <a:lumMod val="75000"/>
                  </a:schemeClr>
                </a:solidFill>
              </a:rPr>
            </a:b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t="23750" r="5901" b="64700"/>
          <a:stretch/>
        </p:blipFill>
        <p:spPr>
          <a:xfrm>
            <a:off x="1835696" y="1317075"/>
            <a:ext cx="6768752" cy="49859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pSp>
        <p:nvGrpSpPr>
          <p:cNvPr id="38" name="Grupo 37"/>
          <p:cNvGrpSpPr/>
          <p:nvPr/>
        </p:nvGrpSpPr>
        <p:grpSpPr>
          <a:xfrm>
            <a:off x="1655677" y="3158218"/>
            <a:ext cx="7146293" cy="846512"/>
            <a:chOff x="1655676" y="4210956"/>
            <a:chExt cx="7146293" cy="1128683"/>
          </a:xfrm>
        </p:grpSpPr>
        <p:sp>
          <p:nvSpPr>
            <p:cNvPr id="25" name="Rectángulo 24"/>
            <p:cNvSpPr/>
            <p:nvPr/>
          </p:nvSpPr>
          <p:spPr>
            <a:xfrm>
              <a:off x="1655676" y="4210956"/>
              <a:ext cx="7146293" cy="11286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1745685" y="4316542"/>
              <a:ext cx="6966274" cy="9228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1" t="23750" r="5901" b="64700"/>
            <a:stretch/>
          </p:blipFill>
          <p:spPr>
            <a:xfrm>
              <a:off x="1844446" y="4437112"/>
              <a:ext cx="6768752" cy="6647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pic>
      </p:grpSp>
      <p:grpSp>
        <p:nvGrpSpPr>
          <p:cNvPr id="39" name="Grupo 38"/>
          <p:cNvGrpSpPr/>
          <p:nvPr/>
        </p:nvGrpSpPr>
        <p:grpSpPr>
          <a:xfrm>
            <a:off x="1655676" y="2045960"/>
            <a:ext cx="7128792" cy="810090"/>
            <a:chOff x="1655676" y="2727946"/>
            <a:chExt cx="7128792" cy="1080120"/>
          </a:xfrm>
        </p:grpSpPr>
        <p:grpSp>
          <p:nvGrpSpPr>
            <p:cNvPr id="37" name="Grupo 36"/>
            <p:cNvGrpSpPr/>
            <p:nvPr/>
          </p:nvGrpSpPr>
          <p:grpSpPr>
            <a:xfrm>
              <a:off x="1655676" y="2727946"/>
              <a:ext cx="7128792" cy="1080120"/>
              <a:chOff x="1655676" y="2727946"/>
              <a:chExt cx="7128792" cy="1080120"/>
            </a:xfrm>
          </p:grpSpPr>
          <p:sp>
            <p:nvSpPr>
              <p:cNvPr id="3" name="Rectángulo 2"/>
              <p:cNvSpPr/>
              <p:nvPr/>
            </p:nvSpPr>
            <p:spPr>
              <a:xfrm>
                <a:off x="1655676" y="2727946"/>
                <a:ext cx="7128792" cy="10801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23" name="Imagen 2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01" t="23750" r="5901" b="64700"/>
              <a:stretch/>
            </p:blipFill>
            <p:spPr>
              <a:xfrm>
                <a:off x="1813424" y="2937410"/>
                <a:ext cx="6768752" cy="664788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</p:pic>
        </p:grpSp>
        <p:cxnSp>
          <p:nvCxnSpPr>
            <p:cNvPr id="29" name="Conector recto de flecha 28"/>
            <p:cNvCxnSpPr/>
            <p:nvPr/>
          </p:nvCxnSpPr>
          <p:spPr>
            <a:xfrm flipV="1">
              <a:off x="4355976" y="2727946"/>
              <a:ext cx="0" cy="200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0" name="Conector recto de flecha 29"/>
          <p:cNvCxnSpPr/>
          <p:nvPr/>
        </p:nvCxnSpPr>
        <p:spPr>
          <a:xfrm>
            <a:off x="4513671" y="3237407"/>
            <a:ext cx="0" cy="12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8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1533" y="3057805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Siempre antes de comenzar la hoja de estilo, para borrar las distancias que por defecto nos dan los navegadores.</a:t>
            </a:r>
            <a:endParaRPr lang="es-A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907704" y="2031691"/>
            <a:ext cx="6377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*{margin:0px; padding:0px;}</a:t>
            </a:r>
            <a:endParaRPr lang="es-AR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-9153" y="4083918"/>
            <a:ext cx="9045649" cy="1059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800" dirty="0" smtClean="0">
                <a:solidFill>
                  <a:srgbClr val="0070C0"/>
                </a:solidFill>
                <a:latin typeface="Aero Matics Display" pitchFamily="34" charset="0"/>
              </a:rPr>
              <a:t>REGLAS DE ESTILO: Selector Universal</a:t>
            </a:r>
            <a:endParaRPr lang="es-ES" sz="3800" dirty="0">
              <a:solidFill>
                <a:srgbClr val="0070C0"/>
              </a:solidFill>
              <a:latin typeface="Aero Matics Display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-1344" y="0"/>
            <a:ext cx="9144000" cy="432048"/>
            <a:chOff x="0" y="-27384"/>
            <a:chExt cx="9144000" cy="576064"/>
          </a:xfrm>
        </p:grpSpPr>
        <p:sp>
          <p:nvSpPr>
            <p:cNvPr id="9" name="1 Rectángulo"/>
            <p:cNvSpPr/>
            <p:nvPr/>
          </p:nvSpPr>
          <p:spPr>
            <a:xfrm>
              <a:off x="0" y="-27384"/>
              <a:ext cx="9144000" cy="576064"/>
            </a:xfrm>
            <a:prstGeom prst="rect">
              <a:avLst/>
            </a:prstGeom>
            <a:solidFill>
              <a:srgbClr val="0094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/>
                <a:t>Introducción – </a:t>
              </a:r>
              <a:r>
                <a:rPr lang="es-ES" dirty="0" smtClean="0"/>
                <a:t>CSS</a:t>
              </a:r>
              <a:endParaRPr lang="es-ES" dirty="0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51" y="100757"/>
              <a:ext cx="1935167" cy="342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8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357158" y="214296"/>
            <a:ext cx="8290560" cy="4678680"/>
            <a:chOff x="357158" y="214296"/>
            <a:chExt cx="8290560" cy="4678680"/>
          </a:xfrm>
        </p:grpSpPr>
        <p:sp>
          <p:nvSpPr>
            <p:cNvPr id="3" name="2 Rectángulo"/>
            <p:cNvSpPr/>
            <p:nvPr/>
          </p:nvSpPr>
          <p:spPr>
            <a:xfrm>
              <a:off x="357158" y="214296"/>
              <a:ext cx="8290560" cy="46786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26" name="Picture 2" descr="C:\Users\roswell\Downloads\ElementosyAtributosHTML_512.jp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71538" y="785800"/>
              <a:ext cx="6858048" cy="3500462"/>
            </a:xfrm>
            <a:prstGeom prst="rect">
              <a:avLst/>
            </a:prstGeom>
            <a:noFill/>
          </p:spPr>
        </p:pic>
        <p:sp>
          <p:nvSpPr>
            <p:cNvPr id="5" name="4 Rectángulo redondeado"/>
            <p:cNvSpPr/>
            <p:nvPr/>
          </p:nvSpPr>
          <p:spPr>
            <a:xfrm>
              <a:off x="997238" y="701976"/>
              <a:ext cx="6995160" cy="3703320"/>
            </a:xfrm>
            <a:prstGeom prst="roundRect">
              <a:avLst>
                <a:gd name="adj" fmla="val 8848"/>
              </a:avLst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42910" y="1071552"/>
            <a:ext cx="76438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800" dirty="0" smtClean="0">
                <a:solidFill>
                  <a:srgbClr val="0070C0"/>
                </a:solidFill>
                <a:latin typeface="Aero Matics Display" pitchFamily="34" charset="0"/>
                <a:ea typeface="+mj-ea"/>
                <a:cs typeface="+mj-cs"/>
              </a:rPr>
              <a:t>OBJETIVOS</a:t>
            </a:r>
          </a:p>
          <a:p>
            <a:endParaRPr lang="es-AR" sz="4800" dirty="0" smtClean="0">
              <a:solidFill>
                <a:srgbClr val="0070C0"/>
              </a:solidFill>
              <a:latin typeface="Aero Matics Display" pitchFamily="34" charset="0"/>
              <a:ea typeface="+mj-ea"/>
              <a:cs typeface="+mj-cs"/>
            </a:endParaRPr>
          </a:p>
          <a:p>
            <a:pPr lvl="0"/>
            <a:endParaRPr lang="es-AR" sz="2800" dirty="0" smtClean="0"/>
          </a:p>
          <a:p>
            <a:pPr lvl="0">
              <a:buFont typeface="Wingdings" pitchFamily="2" charset="2"/>
              <a:buChar char="§"/>
            </a:pPr>
            <a:r>
              <a:rPr lang="es-A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 a </a:t>
            </a:r>
            <a:r>
              <a:rPr lang="es-A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es-A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Maquetación a dos y tres columnas agregando contenido /</a:t>
            </a:r>
            <a:endParaRPr lang="es-V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1 Rectángulo"/>
          <p:cNvSpPr/>
          <p:nvPr/>
        </p:nvSpPr>
        <p:spPr>
          <a:xfrm>
            <a:off x="0" y="-20538"/>
            <a:ext cx="9144000" cy="432048"/>
          </a:xfrm>
          <a:prstGeom prst="rect">
            <a:avLst/>
          </a:prstGeom>
          <a:solidFill>
            <a:srgbClr val="009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/>
              <a:t>Introducción – </a:t>
            </a:r>
            <a:r>
              <a:rPr lang="es-ES" dirty="0" smtClean="0"/>
              <a:t>CSS</a:t>
            </a:r>
            <a:endParaRPr lang="es-ES" dirty="0"/>
          </a:p>
        </p:txBody>
      </p:sp>
      <p:pic>
        <p:nvPicPr>
          <p:cNvPr id="4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2" y="75568"/>
            <a:ext cx="1935167" cy="2567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571472" y="1643056"/>
            <a:ext cx="789067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fontAlgn="base"/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 es el acrónimo de 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CascadingStyle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s-A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Sheets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es 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decir, </a:t>
            </a:r>
            <a:r>
              <a:rPr lang="es-AR" dirty="0">
                <a:solidFill>
                  <a:srgbClr val="0070C0"/>
                </a:solidFill>
              </a:rPr>
              <a:t>hojas de estilo en </a:t>
            </a:r>
            <a:r>
              <a:rPr lang="es-AR" dirty="0" smtClean="0">
                <a:solidFill>
                  <a:srgbClr val="0070C0"/>
                </a:solidFill>
              </a:rPr>
              <a:t>cascada.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7" name="1 Rectángulo"/>
          <p:cNvSpPr/>
          <p:nvPr/>
        </p:nvSpPr>
        <p:spPr>
          <a:xfrm>
            <a:off x="0" y="-20538"/>
            <a:ext cx="9144000" cy="432048"/>
          </a:xfrm>
          <a:prstGeom prst="rect">
            <a:avLst/>
          </a:prstGeom>
          <a:solidFill>
            <a:srgbClr val="009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/>
              <a:t>Introducción – </a:t>
            </a:r>
            <a:r>
              <a:rPr lang="es-ES" dirty="0" smtClean="0"/>
              <a:t>CSS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2" y="75568"/>
            <a:ext cx="1935167" cy="256754"/>
          </a:xfrm>
          <a:prstGeom prst="rect">
            <a:avLst/>
          </a:prstGeom>
        </p:spPr>
      </p:pic>
      <p:sp>
        <p:nvSpPr>
          <p:cNvPr id="10" name="1 Título"/>
          <p:cNvSpPr txBox="1">
            <a:spLocks/>
          </p:cNvSpPr>
          <p:nvPr/>
        </p:nvSpPr>
        <p:spPr>
          <a:xfrm>
            <a:off x="899592" y="370587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4800" dirty="0" smtClean="0">
                <a:solidFill>
                  <a:srgbClr val="0070C0"/>
                </a:solidFill>
                <a:latin typeface="Aero Matics Display" pitchFamily="34" charset="0"/>
              </a:rPr>
              <a:t>QUE ES CSS?</a:t>
            </a:r>
            <a:endParaRPr lang="es-AR" sz="4800" dirty="0">
              <a:solidFill>
                <a:srgbClr val="0070C0"/>
              </a:solidFill>
              <a:latin typeface="Aero Matics Displ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2571736" y="1142990"/>
            <a:ext cx="5857916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/>
            <a:endParaRPr lang="es-AR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base"/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 es un lenguaje de estilo que </a:t>
            </a:r>
            <a:r>
              <a:rPr lang="es-AR" dirty="0">
                <a:solidFill>
                  <a:srgbClr val="0070C0"/>
                </a:solidFill>
              </a:rPr>
              <a:t>define la presentación de los documentos HTML. </a:t>
            </a:r>
          </a:p>
          <a:p>
            <a:pPr fontAlgn="base"/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 ejemplo, CSS abarca cuestiones relativas 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a:</a:t>
            </a:r>
          </a:p>
          <a:p>
            <a:pPr fontAlgn="base"/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uentes 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colores, márgenes, líneas, altura, anchura, imágenes de fondo, posicionamiento avanzado y muchos otros temas. 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0" y="-20538"/>
            <a:ext cx="9144000" cy="432048"/>
            <a:chOff x="0" y="-27384"/>
            <a:chExt cx="9144000" cy="576064"/>
          </a:xfrm>
        </p:grpSpPr>
        <p:sp>
          <p:nvSpPr>
            <p:cNvPr id="7" name="1 Rectángulo"/>
            <p:cNvSpPr/>
            <p:nvPr/>
          </p:nvSpPr>
          <p:spPr>
            <a:xfrm>
              <a:off x="0" y="-27384"/>
              <a:ext cx="9144000" cy="576064"/>
            </a:xfrm>
            <a:prstGeom prst="rect">
              <a:avLst/>
            </a:prstGeom>
            <a:solidFill>
              <a:srgbClr val="0094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/>
                <a:t>Introducción – </a:t>
              </a:r>
              <a:r>
                <a:rPr lang="es-ES" dirty="0" smtClean="0"/>
                <a:t>CSS</a:t>
              </a:r>
              <a:endParaRPr lang="es-ES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51" y="100757"/>
              <a:ext cx="1935167" cy="342339"/>
            </a:xfrm>
            <a:prstGeom prst="rect">
              <a:avLst/>
            </a:prstGeom>
          </p:spPr>
        </p:pic>
      </p:grpSp>
      <p:sp>
        <p:nvSpPr>
          <p:cNvPr id="10" name="1 Título"/>
          <p:cNvSpPr txBox="1">
            <a:spLocks/>
          </p:cNvSpPr>
          <p:nvPr/>
        </p:nvSpPr>
        <p:spPr>
          <a:xfrm>
            <a:off x="0" y="3714758"/>
            <a:ext cx="9144001" cy="1059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 smtClean="0">
                <a:solidFill>
                  <a:srgbClr val="0070C0"/>
                </a:solidFill>
                <a:latin typeface="Aero Matics Display" pitchFamily="34" charset="0"/>
              </a:rPr>
              <a:t>¿QUÉ PUEDO HACER CON CSS?</a:t>
            </a:r>
            <a:endParaRPr lang="es-AR" dirty="0">
              <a:solidFill>
                <a:srgbClr val="0070C0"/>
              </a:solidFill>
              <a:latin typeface="Aero Matics Display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94" y="1359448"/>
            <a:ext cx="1361186" cy="10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1619672" y="1345057"/>
            <a:ext cx="6952856" cy="369331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CSS 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 la mejor forma de </a:t>
            </a:r>
            <a:r>
              <a:rPr lang="es-AR" dirty="0">
                <a:solidFill>
                  <a:srgbClr val="0070C0"/>
                </a:solidFill>
              </a:rPr>
              <a:t>separar los contenidos y su presentación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es imprescindible para crear páginas web complejas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fontAlgn="base"/>
            <a:endParaRPr lang="es-A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 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crear una página web, se utiliza en primer lugar el lenguaje HTML para marcar los contenidos, es decir, para designar la función de cada elemento dentro de la página: párrafo, titular, texto destacado, tabla, lista de elementos, etc.</a:t>
            </a:r>
          </a:p>
          <a:p>
            <a:pPr fontAlgn="base"/>
            <a:endParaRPr lang="es-A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Una vez creados los contenidos, se utiliza el lenguaje CSS para definir el aspecto de cada elemento: color, tamaño y tipo de letra del texto, separación horizontal y vertical entre elementos, posición de cada elemento dentro de la página, etc.</a:t>
            </a:r>
          </a:p>
          <a:p>
            <a:pPr fontAlgn="base"/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-1344" y="0"/>
            <a:ext cx="9144000" cy="432048"/>
            <a:chOff x="0" y="-27384"/>
            <a:chExt cx="9144000" cy="576064"/>
          </a:xfrm>
        </p:grpSpPr>
        <p:sp>
          <p:nvSpPr>
            <p:cNvPr id="8" name="1 Rectángulo"/>
            <p:cNvSpPr/>
            <p:nvPr/>
          </p:nvSpPr>
          <p:spPr>
            <a:xfrm>
              <a:off x="0" y="-27384"/>
              <a:ext cx="9144000" cy="576064"/>
            </a:xfrm>
            <a:prstGeom prst="rect">
              <a:avLst/>
            </a:prstGeom>
            <a:solidFill>
              <a:srgbClr val="0094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/>
                <a:t>Introducción – </a:t>
              </a:r>
              <a:r>
                <a:rPr lang="es-ES" dirty="0" smtClean="0"/>
                <a:t>CSS</a:t>
              </a:r>
              <a:endParaRPr lang="es-ES" dirty="0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51" y="100757"/>
              <a:ext cx="1935167" cy="342339"/>
            </a:xfrm>
            <a:prstGeom prst="rect">
              <a:avLst/>
            </a:prstGeom>
          </p:spPr>
        </p:pic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3016243"/>
            <a:ext cx="1080120" cy="81009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0" y="1977685"/>
            <a:ext cx="1109019" cy="8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285720" y="571487"/>
            <a:ext cx="8858280" cy="286232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/>
            <a:r>
              <a:rPr lang="es-AR" dirty="0" smtClean="0">
                <a:solidFill>
                  <a:schemeClr val="tx2">
                    <a:lumMod val="75000"/>
                  </a:schemeClr>
                </a:solidFill>
              </a:rPr>
              <a:t> </a:t>
            </a:r>
          </a:p>
          <a:p>
            <a:pPr fontAlgn="base"/>
            <a:r>
              <a:rPr lang="es-AR" dirty="0" smtClean="0">
                <a:solidFill>
                  <a:schemeClr val="tx2">
                    <a:lumMod val="75000"/>
                  </a:schemeClr>
                </a:solidFill>
              </a:rPr>
              <a:t> </a:t>
            </a:r>
          </a:p>
          <a:p>
            <a:pPr fontAlgn="base"/>
            <a:r>
              <a:rPr lang="es-AR" dirty="0" smtClean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s-AR" dirty="0" smtClean="0">
                <a:solidFill>
                  <a:srgbClr val="0070C0"/>
                </a:solidFill>
              </a:rPr>
              <a:t>Como reglas </a:t>
            </a:r>
            <a:r>
              <a:rPr lang="es-AR" dirty="0">
                <a:solidFill>
                  <a:srgbClr val="0070C0"/>
                </a:solidFill>
              </a:rPr>
              <a:t>sueltas dentro del mismo archivo </a:t>
            </a:r>
            <a:r>
              <a:rPr lang="es-AR" dirty="0" err="1">
                <a:solidFill>
                  <a:srgbClr val="0070C0"/>
                </a:solidFill>
              </a:rPr>
              <a:t>html</a:t>
            </a:r>
            <a:r>
              <a:rPr lang="es-AR" dirty="0">
                <a:solidFill>
                  <a:srgbClr val="0070C0"/>
                </a:solidFill>
              </a:rPr>
              <a:t>. </a:t>
            </a:r>
            <a:r>
              <a:rPr lang="es-AR" dirty="0" err="1">
                <a:solidFill>
                  <a:srgbClr val="0070C0"/>
                </a:solidFill>
              </a:rPr>
              <a:t>css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b="1" dirty="0">
                <a:solidFill>
                  <a:srgbClr val="0070C0"/>
                </a:solidFill>
              </a:rPr>
              <a:t>antes</a:t>
            </a:r>
            <a:r>
              <a:rPr lang="es-AR" dirty="0">
                <a:solidFill>
                  <a:srgbClr val="0070C0"/>
                </a:solidFill>
              </a:rPr>
              <a:t> de la etiqueta &lt;head&gt;</a:t>
            </a:r>
          </a:p>
          <a:p>
            <a:pPr fontAlgn="base"/>
            <a:r>
              <a:rPr lang="es-AR" dirty="0">
                <a:solidFill>
                  <a:srgbClr val="0070C0"/>
                </a:solidFill>
              </a:rPr>
              <a:t> </a:t>
            </a:r>
          </a:p>
          <a:p>
            <a:pPr fontAlgn="base"/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style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"&gt; 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Acá 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voy a poner las reglas de estilo &lt;/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style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fontAlgn="base"/>
            <a:r>
              <a:rPr lang="es-AR" dirty="0" smtClean="0">
                <a:solidFill>
                  <a:schemeClr val="tx2">
                    <a:lumMod val="75000"/>
                  </a:schemeClr>
                </a:solidFill>
              </a:rPr>
              <a:t>			</a:t>
            </a:r>
          </a:p>
          <a:p>
            <a:pPr fontAlgn="base"/>
            <a:r>
              <a:rPr lang="es-AR" dirty="0" smtClean="0">
                <a:solidFill>
                  <a:srgbClr val="0070C0"/>
                </a:solidFill>
              </a:rPr>
              <a:t>Como un </a:t>
            </a:r>
            <a:r>
              <a:rPr lang="es-AR" dirty="0">
                <a:solidFill>
                  <a:srgbClr val="0070C0"/>
                </a:solidFill>
              </a:rPr>
              <a:t>archivo aparte </a:t>
            </a:r>
            <a:r>
              <a:rPr lang="es-AR" dirty="0" smtClean="0">
                <a:solidFill>
                  <a:srgbClr val="0070C0"/>
                </a:solidFill>
              </a:rPr>
              <a:t>que </a:t>
            </a:r>
            <a:r>
              <a:rPr lang="es-AR" dirty="0">
                <a:solidFill>
                  <a:srgbClr val="0070C0"/>
                </a:solidFill>
              </a:rPr>
              <a:t>vinculo a mi </a:t>
            </a:r>
            <a:r>
              <a:rPr lang="es-AR" dirty="0" err="1">
                <a:solidFill>
                  <a:srgbClr val="0070C0"/>
                </a:solidFill>
              </a:rPr>
              <a:t>html</a:t>
            </a:r>
            <a:r>
              <a:rPr lang="es-AR" dirty="0">
                <a:solidFill>
                  <a:srgbClr val="0070C0"/>
                </a:solidFill>
              </a:rPr>
              <a:t>. </a:t>
            </a:r>
            <a:r>
              <a:rPr lang="es-AR" b="1" dirty="0" smtClean="0">
                <a:solidFill>
                  <a:srgbClr val="0070C0"/>
                </a:solidFill>
              </a:rPr>
              <a:t>dentro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r>
              <a:rPr lang="es-AR" dirty="0">
                <a:solidFill>
                  <a:srgbClr val="0070C0"/>
                </a:solidFill>
              </a:rPr>
              <a:t>de la etiqueta &lt;head&gt;</a:t>
            </a:r>
          </a:p>
          <a:p>
            <a:pPr fontAlgn="base"/>
            <a:r>
              <a:rPr lang="es-AR" dirty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es-AR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base"/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&lt;link 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href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=“miestilo.css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stylesheet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/&gt;</a:t>
            </a:r>
          </a:p>
          <a:p>
            <a:pPr fontAlgn="base"/>
            <a:r>
              <a:rPr lang="es-AR" dirty="0" smtClean="0">
                <a:solidFill>
                  <a:schemeClr val="tx2">
                    <a:lumMod val="75000"/>
                  </a:schemeClr>
                </a:solidFill>
              </a:rPr>
              <a:t> 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98352" y="4083918"/>
            <a:ext cx="9045649" cy="1059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>
                <a:solidFill>
                  <a:srgbClr val="0070C0"/>
                </a:solidFill>
                <a:latin typeface="Aero Matics Display" pitchFamily="34" charset="0"/>
              </a:rPr>
              <a:t>¿COMO UTILIZAR MI </a:t>
            </a:r>
            <a:r>
              <a:rPr lang="es-AR" dirty="0" smtClean="0">
                <a:solidFill>
                  <a:srgbClr val="0070C0"/>
                </a:solidFill>
                <a:latin typeface="Aero Matics Display" pitchFamily="34" charset="0"/>
              </a:rPr>
              <a:t>CSS?</a:t>
            </a:r>
            <a:endParaRPr lang="es-AR" dirty="0">
              <a:solidFill>
                <a:srgbClr val="0070C0"/>
              </a:solidFill>
              <a:latin typeface="Aero Matics Display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-1344" y="0"/>
            <a:ext cx="9144000" cy="432048"/>
            <a:chOff x="0" y="-27384"/>
            <a:chExt cx="9144000" cy="576064"/>
          </a:xfrm>
        </p:grpSpPr>
        <p:sp>
          <p:nvSpPr>
            <p:cNvPr id="10" name="1 Rectángulo"/>
            <p:cNvSpPr/>
            <p:nvPr/>
          </p:nvSpPr>
          <p:spPr>
            <a:xfrm>
              <a:off x="0" y="-27384"/>
              <a:ext cx="9144000" cy="576064"/>
            </a:xfrm>
            <a:prstGeom prst="rect">
              <a:avLst/>
            </a:prstGeom>
            <a:solidFill>
              <a:srgbClr val="0094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/>
                <a:t>Introducción – </a:t>
              </a:r>
              <a:r>
                <a:rPr lang="es-ES" dirty="0" smtClean="0"/>
                <a:t>CSS</a:t>
              </a:r>
              <a:endParaRPr lang="es-ES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51" y="100757"/>
              <a:ext cx="1935167" cy="342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8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500034" y="1071552"/>
            <a:ext cx="8143932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/>
            <a:r>
              <a:rPr lang="es-AR" b="1" dirty="0" smtClean="0">
                <a:solidFill>
                  <a:srgbClr val="0070C0"/>
                </a:solidFill>
              </a:rPr>
              <a:t>Selector de ETIQUETA:</a:t>
            </a:r>
            <a:r>
              <a:rPr lang="es-AR" b="1" dirty="0" smtClean="0">
                <a:solidFill>
                  <a:srgbClr val="FF0000"/>
                </a:solidFill>
              </a:rPr>
              <a:t> </a:t>
            </a:r>
          </a:p>
          <a:p>
            <a:pPr fontAlgn="base"/>
            <a:r>
              <a:rPr lang="es-AR" dirty="0" smtClean="0">
                <a:solidFill>
                  <a:srgbClr val="0070C0"/>
                </a:solidFill>
              </a:rPr>
              <a:t>Se </a:t>
            </a:r>
            <a:r>
              <a:rPr lang="es-AR" dirty="0">
                <a:solidFill>
                  <a:srgbClr val="0070C0"/>
                </a:solidFill>
              </a:rPr>
              <a:t>nombra con el nombre de la </a:t>
            </a:r>
            <a:r>
              <a:rPr lang="es-AR" dirty="0" smtClean="0">
                <a:solidFill>
                  <a:srgbClr val="0070C0"/>
                </a:solidFill>
              </a:rPr>
              <a:t>etiqueta. </a:t>
            </a:r>
          </a:p>
          <a:p>
            <a:pPr fontAlgn="base"/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 utiliza para redefinir el aspecto de una </a:t>
            </a:r>
            <a:r>
              <a:rPr lang="es-AR" dirty="0">
                <a:solidFill>
                  <a:srgbClr val="0070C0"/>
                </a:solidFill>
              </a:rPr>
              <a:t>etiqueta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especifica y cambiará todas las etiquetas a ese formato.</a:t>
            </a:r>
            <a:endParaRPr lang="es-A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Ejemplo: </a:t>
            </a:r>
            <a:r>
              <a:rPr lang="es-AR" dirty="0" smtClean="0">
                <a:solidFill>
                  <a:srgbClr val="0070C0"/>
                </a:solidFill>
              </a:rPr>
              <a:t>&lt;p</a:t>
            </a:r>
            <a:r>
              <a:rPr lang="es-AR" dirty="0">
                <a:solidFill>
                  <a:srgbClr val="0070C0"/>
                </a:solidFill>
              </a:rPr>
              <a:t>&gt;&lt;/p&gt; 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 nombro como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dirty="0">
                <a:solidFill>
                  <a:srgbClr val="0070C0"/>
                </a:solidFill>
              </a:rPr>
              <a:t>p { </a:t>
            </a:r>
            <a:r>
              <a:rPr lang="es-AR" dirty="0" smtClean="0">
                <a:solidFill>
                  <a:srgbClr val="0070C0"/>
                </a:solidFill>
              </a:rPr>
              <a:t>}</a:t>
            </a:r>
            <a:endParaRPr lang="es-A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endParaRPr lang="es-A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-9153" y="4083918"/>
            <a:ext cx="9045649" cy="1059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smtClean="0">
                <a:solidFill>
                  <a:srgbClr val="0070C0"/>
                </a:solidFill>
                <a:latin typeface="Aero Matics Display" pitchFamily="34" charset="0"/>
              </a:rPr>
              <a:t>SELECTORES: de ETIQUETA</a:t>
            </a:r>
            <a:endParaRPr lang="es-AR" dirty="0">
              <a:solidFill>
                <a:srgbClr val="0070C0"/>
              </a:solidFill>
              <a:latin typeface="Aero Matics Display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-1344" y="0"/>
            <a:ext cx="9144000" cy="432048"/>
            <a:chOff x="0" y="-27384"/>
            <a:chExt cx="9144000" cy="576064"/>
          </a:xfrm>
        </p:grpSpPr>
        <p:sp>
          <p:nvSpPr>
            <p:cNvPr id="13" name="1 Rectángulo"/>
            <p:cNvSpPr/>
            <p:nvPr/>
          </p:nvSpPr>
          <p:spPr>
            <a:xfrm>
              <a:off x="0" y="-27384"/>
              <a:ext cx="9144000" cy="576064"/>
            </a:xfrm>
            <a:prstGeom prst="rect">
              <a:avLst/>
            </a:prstGeom>
            <a:solidFill>
              <a:srgbClr val="0094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/>
                <a:t>Introducción – </a:t>
              </a:r>
              <a:r>
                <a:rPr lang="es-ES" dirty="0" smtClean="0"/>
                <a:t>CSS</a:t>
              </a:r>
              <a:endParaRPr lang="es-ES" dirty="0"/>
            </a:p>
          </p:txBody>
        </p:sp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51" y="100757"/>
              <a:ext cx="1935167" cy="342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8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571472" y="1142990"/>
            <a:ext cx="8143932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/>
            <a:r>
              <a:rPr lang="es-AR" dirty="0" smtClean="0">
                <a:solidFill>
                  <a:schemeClr val="tx2">
                    <a:lumMod val="75000"/>
                  </a:schemeClr>
                </a:solidFill>
              </a:rPr>
              <a:t> </a:t>
            </a:r>
          </a:p>
          <a:p>
            <a:pPr fontAlgn="base"/>
            <a:r>
              <a:rPr lang="es-AR" b="1" dirty="0">
                <a:solidFill>
                  <a:srgbClr val="0070C0"/>
                </a:solidFill>
              </a:rPr>
              <a:t>Selector de </a:t>
            </a:r>
            <a:r>
              <a:rPr lang="es-AR" b="1" dirty="0" smtClean="0">
                <a:solidFill>
                  <a:srgbClr val="0070C0"/>
                </a:solidFill>
              </a:rPr>
              <a:t>CLASE:</a:t>
            </a:r>
          </a:p>
          <a:p>
            <a:pPr fontAlgn="base"/>
            <a:r>
              <a:rPr lang="es-AR" dirty="0" smtClean="0">
                <a:solidFill>
                  <a:srgbClr val="0070C0"/>
                </a:solidFill>
              </a:rPr>
              <a:t>Se le puede poner </a:t>
            </a:r>
            <a:r>
              <a:rPr lang="es-AR" b="1" dirty="0" smtClean="0">
                <a:solidFill>
                  <a:srgbClr val="0070C0"/>
                </a:solidFill>
              </a:rPr>
              <a:t>el nombre que sea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 acento ni mayúsculas,  ni nombres largos,  ni espacio, ni números </a:t>
            </a:r>
            <a:r>
              <a:rPr lang="es-AR" dirty="0" smtClean="0">
                <a:solidFill>
                  <a:srgbClr val="0070C0"/>
                </a:solidFill>
              </a:rPr>
              <a:t>pero el selector por clase antes de su nombre debe tener </a:t>
            </a:r>
            <a:r>
              <a:rPr lang="es-AR" b="1" dirty="0" smtClean="0">
                <a:solidFill>
                  <a:srgbClr val="0070C0"/>
                </a:solidFill>
              </a:rPr>
              <a:t>punto</a:t>
            </a:r>
            <a:r>
              <a:rPr lang="es-AR" dirty="0" smtClean="0">
                <a:solidFill>
                  <a:srgbClr val="0070C0"/>
                </a:solidFill>
              </a:rPr>
              <a:t>.</a:t>
            </a:r>
          </a:p>
          <a:p>
            <a:pPr fontAlgn="base"/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 utiliza para redefinir el aspecto de </a:t>
            </a:r>
            <a:r>
              <a:rPr lang="es-AR" dirty="0" smtClean="0">
                <a:solidFill>
                  <a:srgbClr val="0070C0"/>
                </a:solidFill>
              </a:rPr>
              <a:t>uno o más elementos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s-A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Ejemplo: 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 </a:t>
            </a:r>
            <a:r>
              <a:rPr lang="es-AR" dirty="0" err="1" smtClean="0">
                <a:solidFill>
                  <a:srgbClr val="0070C0"/>
                </a:solidFill>
              </a:rPr>
              <a:t>class</a:t>
            </a:r>
            <a:r>
              <a:rPr lang="es-AR" dirty="0" smtClean="0">
                <a:solidFill>
                  <a:srgbClr val="0070C0"/>
                </a:solidFill>
              </a:rPr>
              <a:t>=“rojo”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&gt;texto rojo&lt;/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p&gt; 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lo nombro </a:t>
            </a:r>
            <a:r>
              <a:rPr lang="es-AR" dirty="0" smtClean="0">
                <a:solidFill>
                  <a:srgbClr val="0070C0"/>
                </a:solidFill>
              </a:rPr>
              <a:t>.rojo{} </a:t>
            </a:r>
          </a:p>
          <a:p>
            <a:pPr fontAlgn="base"/>
            <a:endParaRPr lang="es-A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-9153" y="4083918"/>
            <a:ext cx="9045649" cy="1059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smtClean="0">
                <a:solidFill>
                  <a:srgbClr val="0070C0"/>
                </a:solidFill>
                <a:latin typeface="Aero Matics Display" pitchFamily="34" charset="0"/>
              </a:rPr>
              <a:t>SELECTORES: de CLASE</a:t>
            </a:r>
            <a:endParaRPr lang="es-AR" dirty="0">
              <a:solidFill>
                <a:srgbClr val="0070C0"/>
              </a:solidFill>
              <a:latin typeface="Aero Matics Display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-1344" y="0"/>
            <a:ext cx="9144000" cy="432048"/>
            <a:chOff x="0" y="-27384"/>
            <a:chExt cx="9144000" cy="576064"/>
          </a:xfrm>
        </p:grpSpPr>
        <p:sp>
          <p:nvSpPr>
            <p:cNvPr id="5" name="1 Rectángulo"/>
            <p:cNvSpPr/>
            <p:nvPr/>
          </p:nvSpPr>
          <p:spPr>
            <a:xfrm>
              <a:off x="0" y="-27384"/>
              <a:ext cx="9144000" cy="576064"/>
            </a:xfrm>
            <a:prstGeom prst="rect">
              <a:avLst/>
            </a:prstGeom>
            <a:solidFill>
              <a:srgbClr val="0094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/>
                <a:t>Introducción – </a:t>
              </a:r>
              <a:r>
                <a:rPr lang="es-ES" dirty="0" smtClean="0"/>
                <a:t>CSS</a:t>
              </a:r>
              <a:endParaRPr lang="es-ES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51" y="100757"/>
              <a:ext cx="1935167" cy="342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2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500034" y="928676"/>
            <a:ext cx="8143932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/>
            <a:endParaRPr lang="es-AR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base"/>
            <a:r>
              <a:rPr lang="es-AR" b="1" dirty="0">
                <a:solidFill>
                  <a:srgbClr val="0070C0"/>
                </a:solidFill>
              </a:rPr>
              <a:t>Selector de </a:t>
            </a:r>
            <a:r>
              <a:rPr lang="es-AR" b="1" dirty="0" smtClean="0">
                <a:solidFill>
                  <a:srgbClr val="0070C0"/>
                </a:solidFill>
              </a:rPr>
              <a:t>ID:</a:t>
            </a:r>
          </a:p>
          <a:p>
            <a:pPr fontAlgn="base"/>
            <a:r>
              <a:rPr lang="es-AR" dirty="0">
                <a:solidFill>
                  <a:srgbClr val="0070C0"/>
                </a:solidFill>
              </a:rPr>
              <a:t>Se le puede poner </a:t>
            </a:r>
            <a:r>
              <a:rPr lang="es-AR" b="1" dirty="0">
                <a:solidFill>
                  <a:srgbClr val="0070C0"/>
                </a:solidFill>
              </a:rPr>
              <a:t>el nombre que sea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 acento ni mayúsculas,  ni nombres largos,  ni espacio, ni números </a:t>
            </a:r>
            <a:r>
              <a:rPr lang="es-AR" dirty="0">
                <a:solidFill>
                  <a:srgbClr val="0070C0"/>
                </a:solidFill>
              </a:rPr>
              <a:t>pero el selector por clase antes de su nombre debe tener </a:t>
            </a:r>
            <a:r>
              <a:rPr lang="es-AR" b="1" dirty="0" smtClean="0">
                <a:solidFill>
                  <a:srgbClr val="0070C0"/>
                </a:solidFill>
              </a:rPr>
              <a:t>el </a:t>
            </a:r>
            <a:r>
              <a:rPr lang="es-AR" b="1" dirty="0" err="1" smtClean="0">
                <a:solidFill>
                  <a:srgbClr val="0070C0"/>
                </a:solidFill>
              </a:rPr>
              <a:t>sìmbolo</a:t>
            </a:r>
            <a:r>
              <a:rPr lang="es-AR" b="1" dirty="0" smtClean="0">
                <a:solidFill>
                  <a:srgbClr val="0070C0"/>
                </a:solidFill>
              </a:rPr>
              <a:t> numeral</a:t>
            </a:r>
            <a:r>
              <a:rPr lang="es-AR" b="1" dirty="0">
                <a:solidFill>
                  <a:srgbClr val="0070C0"/>
                </a:solidFill>
              </a:rPr>
              <a:t> </a:t>
            </a:r>
            <a:r>
              <a:rPr lang="es-AR" b="1" dirty="0" smtClean="0">
                <a:solidFill>
                  <a:srgbClr val="0070C0"/>
                </a:solidFill>
              </a:rPr>
              <a:t># </a:t>
            </a:r>
          </a:p>
          <a:p>
            <a:pPr fontAlgn="base"/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 para redefinir el aspecto de un </a:t>
            </a:r>
            <a:r>
              <a:rPr lang="es-AR" dirty="0">
                <a:solidFill>
                  <a:srgbClr val="0070C0"/>
                </a:solidFill>
              </a:rPr>
              <a:t>único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elemento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 página.</a:t>
            </a:r>
          </a:p>
          <a:p>
            <a:pPr fontAlgn="base"/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Ejemplo: 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&lt;div </a:t>
            </a:r>
            <a:r>
              <a:rPr lang="es-AR" dirty="0" smtClean="0">
                <a:solidFill>
                  <a:srgbClr val="0070C0"/>
                </a:solidFill>
              </a:rPr>
              <a:t>id=“contenedor”</a:t>
            </a:r>
            <a:r>
              <a:rPr lang="es-A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&gt;contenido&lt;/div&gt;  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 nombro </a:t>
            </a:r>
            <a:r>
              <a:rPr lang="es-AR" dirty="0" smtClean="0">
                <a:solidFill>
                  <a:srgbClr val="0070C0"/>
                </a:solidFill>
              </a:rPr>
              <a:t>#contenedor {}</a:t>
            </a:r>
            <a:r>
              <a:rPr lang="es-AR" dirty="0">
                <a:solidFill>
                  <a:srgbClr val="0070C0"/>
                </a:solidFill>
              </a:rPr>
              <a:t> </a:t>
            </a: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-9153" y="4083918"/>
            <a:ext cx="9045649" cy="1059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smtClean="0">
                <a:solidFill>
                  <a:srgbClr val="0070C0"/>
                </a:solidFill>
                <a:latin typeface="Aero Matics Display" pitchFamily="34" charset="0"/>
              </a:rPr>
              <a:t>SELECTORES: </a:t>
            </a:r>
            <a:r>
              <a:rPr lang="es-ES" dirty="0">
                <a:solidFill>
                  <a:srgbClr val="0070C0"/>
                </a:solidFill>
                <a:latin typeface="Aero Matics Display" pitchFamily="34" charset="0"/>
              </a:rPr>
              <a:t>de </a:t>
            </a:r>
            <a:r>
              <a:rPr lang="es-ES" dirty="0" smtClean="0">
                <a:solidFill>
                  <a:srgbClr val="0070C0"/>
                </a:solidFill>
                <a:latin typeface="Aero Matics Display" pitchFamily="34" charset="0"/>
              </a:rPr>
              <a:t>ID</a:t>
            </a:r>
            <a:endParaRPr lang="es-AR" dirty="0">
              <a:solidFill>
                <a:srgbClr val="0070C0"/>
              </a:solidFill>
              <a:latin typeface="Aero Matics Display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-1344" y="0"/>
            <a:ext cx="9144000" cy="432048"/>
            <a:chOff x="0" y="-27384"/>
            <a:chExt cx="9144000" cy="576064"/>
          </a:xfrm>
        </p:grpSpPr>
        <p:sp>
          <p:nvSpPr>
            <p:cNvPr id="5" name="1 Rectángulo"/>
            <p:cNvSpPr/>
            <p:nvPr/>
          </p:nvSpPr>
          <p:spPr>
            <a:xfrm>
              <a:off x="0" y="-27384"/>
              <a:ext cx="9144000" cy="576064"/>
            </a:xfrm>
            <a:prstGeom prst="rect">
              <a:avLst/>
            </a:prstGeom>
            <a:solidFill>
              <a:srgbClr val="0094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/>
                <a:t>Introducción – </a:t>
              </a:r>
              <a:r>
                <a:rPr lang="es-ES" dirty="0" smtClean="0"/>
                <a:t>CSS</a:t>
              </a:r>
              <a:endParaRPr lang="es-ES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51" y="100757"/>
              <a:ext cx="1935167" cy="342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407</Words>
  <Application>Microsoft Office PowerPoint</Application>
  <PresentationFormat>Presentación en pantalla (16:9)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Aero Matics Display</vt:lpstr>
      <vt:lpstr>Arial</vt:lpstr>
      <vt:lpstr>Calibri</vt:lpstr>
      <vt:lpstr>Wingdings</vt:lpstr>
      <vt:lpstr>Tema de Office</vt:lpstr>
      <vt:lpstr>INTRODUCCIÓN AL CSS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Capacitador  Caba</cp:lastModifiedBy>
  <cp:revision>187</cp:revision>
  <dcterms:created xsi:type="dcterms:W3CDTF">2014-03-24T16:48:13Z</dcterms:created>
  <dcterms:modified xsi:type="dcterms:W3CDTF">2021-03-26T01:48:45Z</dcterms:modified>
</cp:coreProperties>
</file>