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5/31/2022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98B6103-8522-443D-9A55-AD4289AE96C0}"/>
              </a:ext>
            </a:extLst>
          </p:cNvPr>
          <p:cNvSpPr txBox="1"/>
          <p:nvPr/>
        </p:nvSpPr>
        <p:spPr>
          <a:xfrm>
            <a:off x="887505" y="591671"/>
            <a:ext cx="4918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Matrices o Tablas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45C2F91-6A48-4243-9888-CAD24AE544C6}"/>
              </a:ext>
            </a:extLst>
          </p:cNvPr>
          <p:cNvSpPr txBox="1"/>
          <p:nvPr/>
        </p:nvSpPr>
        <p:spPr>
          <a:xfrm>
            <a:off x="887506" y="1524000"/>
            <a:ext cx="103346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 Matriz es un vector de vectores o también  llamado array bidimensional.</a:t>
            </a:r>
          </a:p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manera de declarar una matriz  en C++.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87B682B-B40E-4069-88AE-C9F183345546}"/>
              </a:ext>
            </a:extLst>
          </p:cNvPr>
          <p:cNvSpPr txBox="1"/>
          <p:nvPr/>
        </p:nvSpPr>
        <p:spPr>
          <a:xfrm>
            <a:off x="887505" y="3497021"/>
            <a:ext cx="55883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800" dirty="0">
                <a:solidFill>
                  <a:srgbClr val="FFFF00"/>
                </a:solidFill>
              </a:rPr>
              <a:t>tipo</a:t>
            </a:r>
            <a:r>
              <a:rPr lang="es-AR" sz="2800" dirty="0"/>
              <a:t> Nombre </a:t>
            </a:r>
            <a:r>
              <a:rPr lang="es-AR" sz="2800" dirty="0">
                <a:solidFill>
                  <a:srgbClr val="FF0000"/>
                </a:solidFill>
              </a:rPr>
              <a:t>[</a:t>
            </a:r>
            <a:r>
              <a:rPr lang="es-AR" sz="2800" dirty="0"/>
              <a:t> fila </a:t>
            </a:r>
            <a:r>
              <a:rPr lang="es-AR" sz="2800" dirty="0">
                <a:solidFill>
                  <a:srgbClr val="FF0000"/>
                </a:solidFill>
              </a:rPr>
              <a:t>]</a:t>
            </a:r>
            <a:r>
              <a:rPr lang="es-AR" sz="2800" dirty="0"/>
              <a:t> </a:t>
            </a:r>
            <a:r>
              <a:rPr lang="es-AR" sz="2800" dirty="0">
                <a:solidFill>
                  <a:srgbClr val="FF0000"/>
                </a:solidFill>
              </a:rPr>
              <a:t>[</a:t>
            </a:r>
            <a:r>
              <a:rPr lang="es-AR" sz="2800" dirty="0"/>
              <a:t>columnas</a:t>
            </a:r>
            <a:r>
              <a:rPr lang="es-AR" sz="2800" dirty="0">
                <a:solidFill>
                  <a:srgbClr val="FF0000"/>
                </a:solidFill>
              </a:rPr>
              <a:t>]</a:t>
            </a:r>
            <a:r>
              <a:rPr lang="es-AR" sz="2800" dirty="0"/>
              <a:t>;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698BD9DE-6945-41E8-9650-D1B35EBAB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089179"/>
              </p:ext>
            </p:extLst>
          </p:nvPr>
        </p:nvGraphicFramePr>
        <p:xfrm>
          <a:off x="7969624" y="3750379"/>
          <a:ext cx="2485936" cy="1476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484">
                  <a:extLst>
                    <a:ext uri="{9D8B030D-6E8A-4147-A177-3AD203B41FA5}">
                      <a16:colId xmlns:a16="http://schemas.microsoft.com/office/drawing/2014/main" val="628185657"/>
                    </a:ext>
                  </a:extLst>
                </a:gridCol>
                <a:gridCol w="621484">
                  <a:extLst>
                    <a:ext uri="{9D8B030D-6E8A-4147-A177-3AD203B41FA5}">
                      <a16:colId xmlns:a16="http://schemas.microsoft.com/office/drawing/2014/main" val="385427902"/>
                    </a:ext>
                  </a:extLst>
                </a:gridCol>
                <a:gridCol w="621484">
                  <a:extLst>
                    <a:ext uri="{9D8B030D-6E8A-4147-A177-3AD203B41FA5}">
                      <a16:colId xmlns:a16="http://schemas.microsoft.com/office/drawing/2014/main" val="2483724282"/>
                    </a:ext>
                  </a:extLst>
                </a:gridCol>
                <a:gridCol w="621484">
                  <a:extLst>
                    <a:ext uri="{9D8B030D-6E8A-4147-A177-3AD203B41FA5}">
                      <a16:colId xmlns:a16="http://schemas.microsoft.com/office/drawing/2014/main" val="444958165"/>
                    </a:ext>
                  </a:extLst>
                </a:gridCol>
              </a:tblGrid>
              <a:tr h="484003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249456"/>
                  </a:ext>
                </a:extLst>
              </a:tr>
              <a:tr h="496022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993044"/>
                  </a:ext>
                </a:extLst>
              </a:tr>
              <a:tr h="496022"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611697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11B055A6-BB2C-4EB2-B12D-07446A3E4CAB}"/>
              </a:ext>
            </a:extLst>
          </p:cNvPr>
          <p:cNvSpPr txBox="1"/>
          <p:nvPr/>
        </p:nvSpPr>
        <p:spPr>
          <a:xfrm>
            <a:off x="7265331" y="3809816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dirty="0"/>
              <a:t>fila 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4B21A98-D138-4EEC-9E76-1F218C042B44}"/>
              </a:ext>
            </a:extLst>
          </p:cNvPr>
          <p:cNvSpPr txBox="1"/>
          <p:nvPr/>
        </p:nvSpPr>
        <p:spPr>
          <a:xfrm>
            <a:off x="7256361" y="4320809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dirty="0"/>
              <a:t>fila 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1E6EB61-BDD2-425F-8BDC-A1C75ED8DB9A}"/>
              </a:ext>
            </a:extLst>
          </p:cNvPr>
          <p:cNvSpPr txBox="1"/>
          <p:nvPr/>
        </p:nvSpPr>
        <p:spPr>
          <a:xfrm>
            <a:off x="7256361" y="4831802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dirty="0"/>
              <a:t>fila 2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31B8C82-356C-4982-88D8-E64350A916B4}"/>
              </a:ext>
            </a:extLst>
          </p:cNvPr>
          <p:cNvSpPr txBox="1"/>
          <p:nvPr/>
        </p:nvSpPr>
        <p:spPr>
          <a:xfrm>
            <a:off x="7960807" y="3425977"/>
            <a:ext cx="60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dirty="0"/>
              <a:t>col 0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107BECB-B6EA-4FBF-933E-E75B4FEC5FCB}"/>
              </a:ext>
            </a:extLst>
          </p:cNvPr>
          <p:cNvSpPr txBox="1"/>
          <p:nvPr/>
        </p:nvSpPr>
        <p:spPr>
          <a:xfrm>
            <a:off x="8589241" y="3408733"/>
            <a:ext cx="60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dirty="0"/>
              <a:t>col 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63AB091-8E74-4338-8A19-930C2C32DE3F}"/>
              </a:ext>
            </a:extLst>
          </p:cNvPr>
          <p:cNvSpPr txBox="1"/>
          <p:nvPr/>
        </p:nvSpPr>
        <p:spPr>
          <a:xfrm>
            <a:off x="9217675" y="3417355"/>
            <a:ext cx="60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dirty="0"/>
              <a:t>col 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2A43D99-4334-435A-A8E6-0C7E824326C5}"/>
              </a:ext>
            </a:extLst>
          </p:cNvPr>
          <p:cNvSpPr txBox="1"/>
          <p:nvPr/>
        </p:nvSpPr>
        <p:spPr>
          <a:xfrm>
            <a:off x="9846109" y="3408732"/>
            <a:ext cx="60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dirty="0"/>
              <a:t>col 3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AE7C926-7BCC-4BAD-8EC4-18C75C037CD5}"/>
              </a:ext>
            </a:extLst>
          </p:cNvPr>
          <p:cNvSpPr txBox="1"/>
          <p:nvPr/>
        </p:nvSpPr>
        <p:spPr>
          <a:xfrm>
            <a:off x="2067620" y="4869139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[3][4];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26D224F-02E3-49DD-A0A5-CE7C6B5F2E8B}"/>
              </a:ext>
            </a:extLst>
          </p:cNvPr>
          <p:cNvSpPr txBox="1"/>
          <p:nvPr/>
        </p:nvSpPr>
        <p:spPr>
          <a:xfrm>
            <a:off x="2067620" y="5334000"/>
            <a:ext cx="2802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[3][4];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0DE679D-C716-459D-B76E-B6DBA9DAB41F}"/>
              </a:ext>
            </a:extLst>
          </p:cNvPr>
          <p:cNvSpPr txBox="1"/>
          <p:nvPr/>
        </p:nvSpPr>
        <p:spPr>
          <a:xfrm>
            <a:off x="1004047" y="4488402"/>
            <a:ext cx="118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Ejemplos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84B6D0B-C7A6-48D4-BB1C-AC1EF11F9990}"/>
              </a:ext>
            </a:extLst>
          </p:cNvPr>
          <p:cNvSpPr txBox="1"/>
          <p:nvPr/>
        </p:nvSpPr>
        <p:spPr>
          <a:xfrm>
            <a:off x="2067620" y="5804664"/>
            <a:ext cx="2786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[3][4];</a:t>
            </a:r>
          </a:p>
        </p:txBody>
      </p:sp>
    </p:spTree>
    <p:extLst>
      <p:ext uri="{BB962C8B-B14F-4D97-AF65-F5344CB8AC3E}">
        <p14:creationId xmlns:p14="http://schemas.microsoft.com/office/powerpoint/2010/main" val="3616006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98B6103-8522-443D-9A55-AD4289AE96C0}"/>
              </a:ext>
            </a:extLst>
          </p:cNvPr>
          <p:cNvSpPr txBox="1"/>
          <p:nvPr/>
        </p:nvSpPr>
        <p:spPr>
          <a:xfrm>
            <a:off x="887505" y="591671"/>
            <a:ext cx="4918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Matrices o Tablas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45C2F91-6A48-4243-9888-CAD24AE544C6}"/>
              </a:ext>
            </a:extLst>
          </p:cNvPr>
          <p:cNvSpPr txBox="1"/>
          <p:nvPr/>
        </p:nvSpPr>
        <p:spPr>
          <a:xfrm>
            <a:off x="887506" y="1524000"/>
            <a:ext cx="1033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Agregar valores a la matriz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698BD9DE-6945-41E8-9650-D1B35EBAB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5747352"/>
              </p:ext>
            </p:extLst>
          </p:nvPr>
        </p:nvGraphicFramePr>
        <p:xfrm>
          <a:off x="7342095" y="4201000"/>
          <a:ext cx="2485936" cy="1476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484">
                  <a:extLst>
                    <a:ext uri="{9D8B030D-6E8A-4147-A177-3AD203B41FA5}">
                      <a16:colId xmlns:a16="http://schemas.microsoft.com/office/drawing/2014/main" val="628185657"/>
                    </a:ext>
                  </a:extLst>
                </a:gridCol>
                <a:gridCol w="621484">
                  <a:extLst>
                    <a:ext uri="{9D8B030D-6E8A-4147-A177-3AD203B41FA5}">
                      <a16:colId xmlns:a16="http://schemas.microsoft.com/office/drawing/2014/main" val="385427902"/>
                    </a:ext>
                  </a:extLst>
                </a:gridCol>
                <a:gridCol w="621484">
                  <a:extLst>
                    <a:ext uri="{9D8B030D-6E8A-4147-A177-3AD203B41FA5}">
                      <a16:colId xmlns:a16="http://schemas.microsoft.com/office/drawing/2014/main" val="2483724282"/>
                    </a:ext>
                  </a:extLst>
                </a:gridCol>
                <a:gridCol w="621484">
                  <a:extLst>
                    <a:ext uri="{9D8B030D-6E8A-4147-A177-3AD203B41FA5}">
                      <a16:colId xmlns:a16="http://schemas.microsoft.com/office/drawing/2014/main" val="444958165"/>
                    </a:ext>
                  </a:extLst>
                </a:gridCol>
              </a:tblGrid>
              <a:tr h="484003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249456"/>
                  </a:ext>
                </a:extLst>
              </a:tr>
              <a:tr h="496022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993044"/>
                  </a:ext>
                </a:extLst>
              </a:tr>
              <a:tr h="496022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611697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11B055A6-BB2C-4EB2-B12D-07446A3E4CAB}"/>
              </a:ext>
            </a:extLst>
          </p:cNvPr>
          <p:cNvSpPr txBox="1"/>
          <p:nvPr/>
        </p:nvSpPr>
        <p:spPr>
          <a:xfrm>
            <a:off x="6637802" y="4260437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dirty="0"/>
              <a:t>fila 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4B21A98-D138-4EEC-9E76-1F218C042B44}"/>
              </a:ext>
            </a:extLst>
          </p:cNvPr>
          <p:cNvSpPr txBox="1"/>
          <p:nvPr/>
        </p:nvSpPr>
        <p:spPr>
          <a:xfrm>
            <a:off x="6628832" y="4771430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dirty="0"/>
              <a:t>fila 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1E6EB61-BDD2-425F-8BDC-A1C75ED8DB9A}"/>
              </a:ext>
            </a:extLst>
          </p:cNvPr>
          <p:cNvSpPr txBox="1"/>
          <p:nvPr/>
        </p:nvSpPr>
        <p:spPr>
          <a:xfrm>
            <a:off x="6628832" y="528242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dirty="0"/>
              <a:t>fila 2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31B8C82-356C-4982-88D8-E64350A916B4}"/>
              </a:ext>
            </a:extLst>
          </p:cNvPr>
          <p:cNvSpPr txBox="1"/>
          <p:nvPr/>
        </p:nvSpPr>
        <p:spPr>
          <a:xfrm>
            <a:off x="7333278" y="3876598"/>
            <a:ext cx="60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dirty="0"/>
              <a:t>col 0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107BECB-B6EA-4FBF-933E-E75B4FEC5FCB}"/>
              </a:ext>
            </a:extLst>
          </p:cNvPr>
          <p:cNvSpPr txBox="1"/>
          <p:nvPr/>
        </p:nvSpPr>
        <p:spPr>
          <a:xfrm>
            <a:off x="7961712" y="3859354"/>
            <a:ext cx="60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dirty="0"/>
              <a:t>col 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63AB091-8E74-4338-8A19-930C2C32DE3F}"/>
              </a:ext>
            </a:extLst>
          </p:cNvPr>
          <p:cNvSpPr txBox="1"/>
          <p:nvPr/>
        </p:nvSpPr>
        <p:spPr>
          <a:xfrm>
            <a:off x="8590146" y="3867976"/>
            <a:ext cx="60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dirty="0"/>
              <a:t>col 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2A43D99-4334-435A-A8E6-0C7E824326C5}"/>
              </a:ext>
            </a:extLst>
          </p:cNvPr>
          <p:cNvSpPr txBox="1"/>
          <p:nvPr/>
        </p:nvSpPr>
        <p:spPr>
          <a:xfrm>
            <a:off x="9218580" y="3859353"/>
            <a:ext cx="60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dirty="0"/>
              <a:t>col 3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AE7C926-7BCC-4BAD-8EC4-18C75C037CD5}"/>
              </a:ext>
            </a:extLst>
          </p:cNvPr>
          <p:cNvSpPr txBox="1"/>
          <p:nvPr/>
        </p:nvSpPr>
        <p:spPr>
          <a:xfrm>
            <a:off x="1198044" y="2494679"/>
            <a:ext cx="6434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[3][4] = { 9,4,5,8 , 7,3,1,2 , 1,8,0,7};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0DE679D-C716-459D-B76E-B6DBA9DAB41F}"/>
              </a:ext>
            </a:extLst>
          </p:cNvPr>
          <p:cNvSpPr txBox="1"/>
          <p:nvPr/>
        </p:nvSpPr>
        <p:spPr>
          <a:xfrm>
            <a:off x="887505" y="2161123"/>
            <a:ext cx="118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Ejemplos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72795C0-8EB1-4307-83CE-86D6315A1CB3}"/>
              </a:ext>
            </a:extLst>
          </p:cNvPr>
          <p:cNvSpPr txBox="1"/>
          <p:nvPr/>
        </p:nvSpPr>
        <p:spPr>
          <a:xfrm>
            <a:off x="1198044" y="3659090"/>
            <a:ext cx="263886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[0][0] = 9; </a:t>
            </a:r>
          </a:p>
          <a:p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[0][1] = 4;</a:t>
            </a:r>
          </a:p>
          <a:p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[1][2] = 1;</a:t>
            </a:r>
          </a:p>
          <a:p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[2][3] = 7;</a:t>
            </a:r>
          </a:p>
          <a:p>
            <a:endParaRPr lang="es-A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9D35F43-8913-45D1-A03B-B2E7E77CD8F9}"/>
              </a:ext>
            </a:extLst>
          </p:cNvPr>
          <p:cNvSpPr txBox="1"/>
          <p:nvPr/>
        </p:nvSpPr>
        <p:spPr>
          <a:xfrm>
            <a:off x="1198044" y="2950229"/>
            <a:ext cx="6909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[3][4] = { {9,4,5,8} ,{7,3,1,2},{1,8,0,7} };</a:t>
            </a:r>
          </a:p>
        </p:txBody>
      </p:sp>
    </p:spTree>
    <p:extLst>
      <p:ext uri="{BB962C8B-B14F-4D97-AF65-F5344CB8AC3E}">
        <p14:creationId xmlns:p14="http://schemas.microsoft.com/office/powerpoint/2010/main" val="3966062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98B6103-8522-443D-9A55-AD4289AE96C0}"/>
              </a:ext>
            </a:extLst>
          </p:cNvPr>
          <p:cNvSpPr txBox="1"/>
          <p:nvPr/>
        </p:nvSpPr>
        <p:spPr>
          <a:xfrm>
            <a:off x="887505" y="591671"/>
            <a:ext cx="4918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Matrices o Tablas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45C2F91-6A48-4243-9888-CAD24AE544C6}"/>
              </a:ext>
            </a:extLst>
          </p:cNvPr>
          <p:cNvSpPr txBox="1"/>
          <p:nvPr/>
        </p:nvSpPr>
        <p:spPr>
          <a:xfrm>
            <a:off x="887506" y="1524000"/>
            <a:ext cx="1033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Mostrar valores a la matriz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698BD9DE-6945-41E8-9650-D1B35EBABCC5}"/>
              </a:ext>
            </a:extLst>
          </p:cNvPr>
          <p:cNvGraphicFramePr>
            <a:graphicFrameLocks noGrp="1"/>
          </p:cNvGraphicFramePr>
          <p:nvPr/>
        </p:nvGraphicFramePr>
        <p:xfrm>
          <a:off x="7969624" y="3750379"/>
          <a:ext cx="2485936" cy="1476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484">
                  <a:extLst>
                    <a:ext uri="{9D8B030D-6E8A-4147-A177-3AD203B41FA5}">
                      <a16:colId xmlns:a16="http://schemas.microsoft.com/office/drawing/2014/main" val="628185657"/>
                    </a:ext>
                  </a:extLst>
                </a:gridCol>
                <a:gridCol w="621484">
                  <a:extLst>
                    <a:ext uri="{9D8B030D-6E8A-4147-A177-3AD203B41FA5}">
                      <a16:colId xmlns:a16="http://schemas.microsoft.com/office/drawing/2014/main" val="385427902"/>
                    </a:ext>
                  </a:extLst>
                </a:gridCol>
                <a:gridCol w="621484">
                  <a:extLst>
                    <a:ext uri="{9D8B030D-6E8A-4147-A177-3AD203B41FA5}">
                      <a16:colId xmlns:a16="http://schemas.microsoft.com/office/drawing/2014/main" val="2483724282"/>
                    </a:ext>
                  </a:extLst>
                </a:gridCol>
                <a:gridCol w="621484">
                  <a:extLst>
                    <a:ext uri="{9D8B030D-6E8A-4147-A177-3AD203B41FA5}">
                      <a16:colId xmlns:a16="http://schemas.microsoft.com/office/drawing/2014/main" val="444958165"/>
                    </a:ext>
                  </a:extLst>
                </a:gridCol>
              </a:tblGrid>
              <a:tr h="484003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249456"/>
                  </a:ext>
                </a:extLst>
              </a:tr>
              <a:tr h="496022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993044"/>
                  </a:ext>
                </a:extLst>
              </a:tr>
              <a:tr h="496022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611697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11B055A6-BB2C-4EB2-B12D-07446A3E4CAB}"/>
              </a:ext>
            </a:extLst>
          </p:cNvPr>
          <p:cNvSpPr txBox="1"/>
          <p:nvPr/>
        </p:nvSpPr>
        <p:spPr>
          <a:xfrm>
            <a:off x="7265331" y="3809816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dirty="0"/>
              <a:t>fila 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4B21A98-D138-4EEC-9E76-1F218C042B44}"/>
              </a:ext>
            </a:extLst>
          </p:cNvPr>
          <p:cNvSpPr txBox="1"/>
          <p:nvPr/>
        </p:nvSpPr>
        <p:spPr>
          <a:xfrm>
            <a:off x="7256361" y="4320809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dirty="0"/>
              <a:t>fila 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1E6EB61-BDD2-425F-8BDC-A1C75ED8DB9A}"/>
              </a:ext>
            </a:extLst>
          </p:cNvPr>
          <p:cNvSpPr txBox="1"/>
          <p:nvPr/>
        </p:nvSpPr>
        <p:spPr>
          <a:xfrm>
            <a:off x="7256361" y="4831802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dirty="0"/>
              <a:t>fila 2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31B8C82-356C-4982-88D8-E64350A916B4}"/>
              </a:ext>
            </a:extLst>
          </p:cNvPr>
          <p:cNvSpPr txBox="1"/>
          <p:nvPr/>
        </p:nvSpPr>
        <p:spPr>
          <a:xfrm>
            <a:off x="7960807" y="3425977"/>
            <a:ext cx="60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dirty="0"/>
              <a:t>col 0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107BECB-B6EA-4FBF-933E-E75B4FEC5FCB}"/>
              </a:ext>
            </a:extLst>
          </p:cNvPr>
          <p:cNvSpPr txBox="1"/>
          <p:nvPr/>
        </p:nvSpPr>
        <p:spPr>
          <a:xfrm>
            <a:off x="8589241" y="3408733"/>
            <a:ext cx="60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dirty="0"/>
              <a:t>col 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63AB091-8E74-4338-8A19-930C2C32DE3F}"/>
              </a:ext>
            </a:extLst>
          </p:cNvPr>
          <p:cNvSpPr txBox="1"/>
          <p:nvPr/>
        </p:nvSpPr>
        <p:spPr>
          <a:xfrm>
            <a:off x="9217675" y="3417355"/>
            <a:ext cx="60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dirty="0"/>
              <a:t>col 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52A43D99-4334-435A-A8E6-0C7E824326C5}"/>
              </a:ext>
            </a:extLst>
          </p:cNvPr>
          <p:cNvSpPr txBox="1"/>
          <p:nvPr/>
        </p:nvSpPr>
        <p:spPr>
          <a:xfrm>
            <a:off x="9846109" y="3408732"/>
            <a:ext cx="60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dirty="0"/>
              <a:t>col 3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0DE679D-C716-459D-B76E-B6DBA9DAB41F}"/>
              </a:ext>
            </a:extLst>
          </p:cNvPr>
          <p:cNvSpPr txBox="1"/>
          <p:nvPr/>
        </p:nvSpPr>
        <p:spPr>
          <a:xfrm>
            <a:off x="959224" y="2210108"/>
            <a:ext cx="118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Ejemplos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72795C0-8EB1-4307-83CE-86D6315A1CB3}"/>
              </a:ext>
            </a:extLst>
          </p:cNvPr>
          <p:cNvSpPr txBox="1"/>
          <p:nvPr/>
        </p:nvSpPr>
        <p:spPr>
          <a:xfrm>
            <a:off x="1744443" y="2551094"/>
            <a:ext cx="509947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&lt;&lt;</a:t>
            </a: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[0][0];</a:t>
            </a:r>
          </a:p>
          <a:p>
            <a:r>
              <a:rPr lang="es-A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resultado </a:t>
            </a:r>
            <a:r>
              <a:rPr lang="es-AR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</a:t>
            </a:r>
            <a:r>
              <a:rPr lang="es-A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r>
              <a:rPr lang="es-AR" sz="2400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cout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&lt;&lt; </a:t>
            </a: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[0][1];</a:t>
            </a:r>
          </a:p>
          <a:p>
            <a:r>
              <a:rPr lang="es-A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resultado </a:t>
            </a:r>
            <a:r>
              <a:rPr lang="es-AR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 </a:t>
            </a:r>
          </a:p>
          <a:p>
            <a:endParaRPr lang="es-A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400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(“el </a:t>
            </a: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nro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es %i ”,</a:t>
            </a: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[1][2]);</a:t>
            </a:r>
          </a:p>
          <a:p>
            <a:r>
              <a:rPr lang="es-A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resultado </a:t>
            </a:r>
            <a:r>
              <a:rPr lang="es-AR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 </a:t>
            </a:r>
            <a:r>
              <a:rPr lang="es-AR" sz="24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nro</a:t>
            </a:r>
            <a:r>
              <a:rPr lang="es-AR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es 1</a:t>
            </a:r>
            <a:r>
              <a:rPr lang="es-A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endParaRPr lang="es-A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s-AR" sz="2400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printf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(“%i ”,</a:t>
            </a:r>
            <a:r>
              <a:rPr lang="es-AR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[2][2]);</a:t>
            </a:r>
          </a:p>
          <a:p>
            <a:r>
              <a:rPr lang="es-A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resultado </a:t>
            </a:r>
            <a:r>
              <a:rPr lang="es-AR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s-A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s-AR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881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2BF160C-F1AE-41F7-B1E9-A87694364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224" y="1883125"/>
            <a:ext cx="9672917" cy="482616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98B6103-8522-443D-9A55-AD4289AE96C0}"/>
              </a:ext>
            </a:extLst>
          </p:cNvPr>
          <p:cNvSpPr txBox="1"/>
          <p:nvPr/>
        </p:nvSpPr>
        <p:spPr>
          <a:xfrm>
            <a:off x="887505" y="591671"/>
            <a:ext cx="49183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Matrices o Tablas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45C2F91-6A48-4243-9888-CAD24AE544C6}"/>
              </a:ext>
            </a:extLst>
          </p:cNvPr>
          <p:cNvSpPr txBox="1"/>
          <p:nvPr/>
        </p:nvSpPr>
        <p:spPr>
          <a:xfrm>
            <a:off x="959224" y="1359905"/>
            <a:ext cx="10334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Llenar y mostrar valores de una matriz</a:t>
            </a:r>
          </a:p>
        </p:txBody>
      </p:sp>
      <p:graphicFrame>
        <p:nvGraphicFramePr>
          <p:cNvPr id="7" name="Tabla 7">
            <a:extLst>
              <a:ext uri="{FF2B5EF4-FFF2-40B4-BE49-F238E27FC236}">
                <a16:creationId xmlns:a16="http://schemas.microsoft.com/office/drawing/2014/main" id="{698BD9DE-6945-41E8-9650-D1B35EBAB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222895"/>
              </p:ext>
            </p:extLst>
          </p:nvPr>
        </p:nvGraphicFramePr>
        <p:xfrm>
          <a:off x="8659906" y="2224771"/>
          <a:ext cx="1864452" cy="14760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1484">
                  <a:extLst>
                    <a:ext uri="{9D8B030D-6E8A-4147-A177-3AD203B41FA5}">
                      <a16:colId xmlns:a16="http://schemas.microsoft.com/office/drawing/2014/main" val="628185657"/>
                    </a:ext>
                  </a:extLst>
                </a:gridCol>
                <a:gridCol w="621484">
                  <a:extLst>
                    <a:ext uri="{9D8B030D-6E8A-4147-A177-3AD203B41FA5}">
                      <a16:colId xmlns:a16="http://schemas.microsoft.com/office/drawing/2014/main" val="385427902"/>
                    </a:ext>
                  </a:extLst>
                </a:gridCol>
                <a:gridCol w="621484">
                  <a:extLst>
                    <a:ext uri="{9D8B030D-6E8A-4147-A177-3AD203B41FA5}">
                      <a16:colId xmlns:a16="http://schemas.microsoft.com/office/drawing/2014/main" val="2483724282"/>
                    </a:ext>
                  </a:extLst>
                </a:gridCol>
              </a:tblGrid>
              <a:tr h="484003">
                <a:tc>
                  <a:txBody>
                    <a:bodyPr/>
                    <a:lstStyle/>
                    <a:p>
                      <a:pPr algn="ctr"/>
                      <a:r>
                        <a:rPr lang="es-AR" dirty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249456"/>
                  </a:ext>
                </a:extLst>
              </a:tr>
              <a:tr h="496022"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993044"/>
                  </a:ext>
                </a:extLst>
              </a:tr>
              <a:tr h="496022"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A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4611697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11B055A6-BB2C-4EB2-B12D-07446A3E4CAB}"/>
              </a:ext>
            </a:extLst>
          </p:cNvPr>
          <p:cNvSpPr txBox="1"/>
          <p:nvPr/>
        </p:nvSpPr>
        <p:spPr>
          <a:xfrm>
            <a:off x="7955613" y="2284208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dirty="0"/>
              <a:t>fila 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4B21A98-D138-4EEC-9E76-1F218C042B44}"/>
              </a:ext>
            </a:extLst>
          </p:cNvPr>
          <p:cNvSpPr txBox="1"/>
          <p:nvPr/>
        </p:nvSpPr>
        <p:spPr>
          <a:xfrm>
            <a:off x="7946643" y="2795201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dirty="0"/>
              <a:t>fila 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1E6EB61-BDD2-425F-8BDC-A1C75ED8DB9A}"/>
              </a:ext>
            </a:extLst>
          </p:cNvPr>
          <p:cNvSpPr txBox="1"/>
          <p:nvPr/>
        </p:nvSpPr>
        <p:spPr>
          <a:xfrm>
            <a:off x="7946643" y="3306194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dirty="0"/>
              <a:t>fila 2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31B8C82-356C-4982-88D8-E64350A916B4}"/>
              </a:ext>
            </a:extLst>
          </p:cNvPr>
          <p:cNvSpPr txBox="1"/>
          <p:nvPr/>
        </p:nvSpPr>
        <p:spPr>
          <a:xfrm>
            <a:off x="8651089" y="1900369"/>
            <a:ext cx="60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dirty="0"/>
              <a:t>col 0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107BECB-B6EA-4FBF-933E-E75B4FEC5FCB}"/>
              </a:ext>
            </a:extLst>
          </p:cNvPr>
          <p:cNvSpPr txBox="1"/>
          <p:nvPr/>
        </p:nvSpPr>
        <p:spPr>
          <a:xfrm>
            <a:off x="9279523" y="1883125"/>
            <a:ext cx="60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dirty="0"/>
              <a:t>col 1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63AB091-8E74-4338-8A19-930C2C32DE3F}"/>
              </a:ext>
            </a:extLst>
          </p:cNvPr>
          <p:cNvSpPr txBox="1"/>
          <p:nvPr/>
        </p:nvSpPr>
        <p:spPr>
          <a:xfrm>
            <a:off x="9907957" y="1891747"/>
            <a:ext cx="601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1400" dirty="0"/>
              <a:t>col 2</a:t>
            </a:r>
          </a:p>
        </p:txBody>
      </p:sp>
    </p:spTree>
    <p:extLst>
      <p:ext uri="{BB962C8B-B14F-4D97-AF65-F5344CB8AC3E}">
        <p14:creationId xmlns:p14="http://schemas.microsoft.com/office/powerpoint/2010/main" val="1737663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72</TotalTime>
  <Words>239</Words>
  <Application>Microsoft Office PowerPoint</Application>
  <PresentationFormat>Panorámica</PresentationFormat>
  <Paragraphs>84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Mendoza</dc:creator>
  <cp:lastModifiedBy>Osvaldo Torrez</cp:lastModifiedBy>
  <cp:revision>8</cp:revision>
  <dcterms:created xsi:type="dcterms:W3CDTF">2022-05-27T18:34:04Z</dcterms:created>
  <dcterms:modified xsi:type="dcterms:W3CDTF">2022-05-31T13:48:59Z</dcterms:modified>
</cp:coreProperties>
</file>