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9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5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4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13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9/18/2024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2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7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2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95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9/18/2024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4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9/18/2024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0" r:id="rId6"/>
    <p:sldLayoutId id="2147483746" r:id="rId7"/>
    <p:sldLayoutId id="2147483747" r:id="rId8"/>
    <p:sldLayoutId id="2147483748" r:id="rId9"/>
    <p:sldLayoutId id="2147483749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91CAAD-42A8-2BF2-E87C-4170BDE26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pPr algn="ctr"/>
            <a:r>
              <a:rPr lang="de-DE" sz="6000" dirty="0"/>
              <a:t>World Economic Indicators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405B5-6D00-F2EE-7BD3-8913C5FA1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de-DE" b="1" i="0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Data source: </a:t>
            </a:r>
            <a:r>
              <a:rPr lang="de-DE" b="0" i="0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Maven Analytics, World    </a:t>
            </a:r>
          </a:p>
          <a:p>
            <a:r>
              <a:rPr lang="de-DE" dirty="0">
                <a:solidFill>
                  <a:srgbClr val="878787"/>
                </a:solidFill>
                <a:latin typeface="Lato" panose="020F0502020204030203" pitchFamily="34" charset="0"/>
              </a:rPr>
              <a:t>                       </a:t>
            </a:r>
            <a:r>
              <a:rPr lang="de-DE" b="0" i="0" dirty="0">
                <a:solidFill>
                  <a:srgbClr val="878787"/>
                </a:solidFill>
                <a:effectLst/>
                <a:latin typeface="Lato" panose="020F0502020204030203" pitchFamily="34" charset="0"/>
              </a:rPr>
              <a:t>Bank &amp; United Nations (UN) </a:t>
            </a:r>
            <a:endParaRPr lang="de-DE" dirty="0"/>
          </a:p>
        </p:txBody>
      </p: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751D6ACC-FEF5-DDA3-CF84-0821BD23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21" r="4031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1" spc="100" dirty="0">
                <a:latin typeface="+mj-lt"/>
                <a:ea typeface="+mj-ea"/>
                <a:cs typeface="+mj-cs"/>
              </a:rPr>
              <a:t>Which countries had the highest CO2 emissions in 2018 within each income group?</a:t>
            </a:r>
            <a:endParaRPr lang="en-US" sz="3400" b="1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 descr="A graph with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A6DE8D1B-4964-D763-D98E-6FBB8ED73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5" y="1819951"/>
            <a:ext cx="7244558" cy="4112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6F5519-6F0F-9C42-7F5D-5C7583835E12}"/>
              </a:ext>
            </a:extLst>
          </p:cNvPr>
          <p:cNvSpPr txBox="1"/>
          <p:nvPr/>
        </p:nvSpPr>
        <p:spPr>
          <a:xfrm>
            <a:off x="8309240" y="4000646"/>
            <a:ext cx="34747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Strong correlation </a:t>
            </a:r>
            <a:r>
              <a:rPr lang="en-US" dirty="0">
                <a:latin typeface="+mj-lt"/>
              </a:rPr>
              <a:t>between</a:t>
            </a:r>
            <a:r>
              <a:rPr lang="en-US" b="1" dirty="0">
                <a:latin typeface="+mj-lt"/>
              </a:rPr>
              <a:t> Income group</a:t>
            </a:r>
            <a:r>
              <a:rPr lang="en-US" dirty="0">
                <a:latin typeface="+mj-lt"/>
              </a:rPr>
              <a:t> and </a:t>
            </a:r>
            <a:r>
              <a:rPr lang="en-US" b="1" dirty="0">
                <a:latin typeface="+mj-lt"/>
              </a:rPr>
              <a:t>CO2 emissions </a:t>
            </a:r>
            <a:r>
              <a:rPr lang="en-US" dirty="0">
                <a:latin typeface="+mj-lt"/>
              </a:rPr>
              <a:t>per capita.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highest CO2 emitters </a:t>
            </a:r>
            <a:r>
              <a:rPr lang="en-US" dirty="0">
                <a:latin typeface="+mj-lt"/>
              </a:rPr>
              <a:t>tend to be </a:t>
            </a:r>
            <a:r>
              <a:rPr lang="en-US" b="1" dirty="0">
                <a:latin typeface="+mj-lt"/>
              </a:rPr>
              <a:t>high-income</a:t>
            </a:r>
            <a:r>
              <a:rPr lang="en-US" dirty="0">
                <a:latin typeface="+mj-lt"/>
              </a:rPr>
              <a:t> countries. </a:t>
            </a:r>
          </a:p>
          <a:p>
            <a:r>
              <a:rPr lang="en-US" b="1" dirty="0">
                <a:latin typeface="+mj-lt"/>
              </a:rPr>
              <a:t>Outliers</a:t>
            </a:r>
            <a:r>
              <a:rPr lang="en-US" dirty="0">
                <a:latin typeface="+mj-lt"/>
              </a:rPr>
              <a:t>: Uneven distribution of emissions even within the same income groups. 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46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7587182" y="893935"/>
            <a:ext cx="3756670" cy="33393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800" b="1" i="1" spc="100">
                <a:latin typeface="+mj-lt"/>
                <a:ea typeface="+mj-ea"/>
                <a:cs typeface="+mj-cs"/>
              </a:rPr>
              <a:t> Greece's Economic Journey: GDP Growth and Crisis Impact (2000-2018)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D427C-D8E1-B1E3-13E0-C9ADF03D57F4}"/>
              </a:ext>
            </a:extLst>
          </p:cNvPr>
          <p:cNvSpPr txBox="1"/>
          <p:nvPr/>
        </p:nvSpPr>
        <p:spPr>
          <a:xfrm>
            <a:off x="7351208" y="5662895"/>
            <a:ext cx="3577348" cy="939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Image source: https://www.freevector.com/athens-landmark--26871#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5A628-2DE5-130B-79F0-EE625AC8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57" r="10258" b="1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75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9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1" spc="100" dirty="0">
                <a:latin typeface="+mj-lt"/>
                <a:ea typeface="+mj-ea"/>
                <a:cs typeface="+mj-cs"/>
              </a:rPr>
              <a:t>What was the average annual growth rate of Greece's GDP over the period 2000-2018?</a:t>
            </a:r>
            <a:endParaRPr lang="en-US" sz="3400" b="1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72AB91-E80D-BDD0-C698-175547F5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2" y="1672514"/>
            <a:ext cx="7993625" cy="3942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794E86-C15C-0E58-3495-B44D4E051622}"/>
              </a:ext>
            </a:extLst>
          </p:cNvPr>
          <p:cNvSpPr txBox="1"/>
          <p:nvPr/>
        </p:nvSpPr>
        <p:spPr>
          <a:xfrm>
            <a:off x="8745795" y="4354154"/>
            <a:ext cx="3038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Volatile economic </a:t>
            </a:r>
            <a:r>
              <a:rPr lang="en-US" dirty="0">
                <a:latin typeface="+mj-lt"/>
              </a:rPr>
              <a:t>performance over the period, strongly </a:t>
            </a:r>
            <a:r>
              <a:rPr lang="en-US" b="1" dirty="0">
                <a:latin typeface="+mj-lt"/>
              </a:rPr>
              <a:t>tied to external and internal shocks</a:t>
            </a:r>
            <a:r>
              <a:rPr lang="en-US" dirty="0">
                <a:latin typeface="+mj-lt"/>
              </a:rPr>
              <a:t>, including the global financial crisis, the Eurozone debt crisis, and Greece's own fiscal troubles.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2469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1" spc="100" dirty="0">
                <a:latin typeface="+mj-lt"/>
                <a:ea typeface="+mj-ea"/>
                <a:cs typeface="+mj-cs"/>
              </a:rPr>
              <a:t>How did Greece’s GDP compare with those of other countries in the same region?</a:t>
            </a:r>
            <a:endParaRPr lang="en-US" sz="3400" b="1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AEC2FA-E861-3E5B-2DB5-0BE59DAC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9" y="1535647"/>
            <a:ext cx="6884386" cy="4558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F02337-0D3E-5A12-801D-EC82E094ADF6}"/>
              </a:ext>
            </a:extLst>
          </p:cNvPr>
          <p:cNvSpPr txBox="1"/>
          <p:nvPr/>
        </p:nvSpPr>
        <p:spPr>
          <a:xfrm>
            <a:off x="7643338" y="4306236"/>
            <a:ext cx="4029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Most countries in this region have experienced GDP growth between 2010 and 2018, </a:t>
            </a:r>
            <a:r>
              <a:rPr lang="en-US" b="1" dirty="0">
                <a:latin typeface="+mj-lt"/>
              </a:rPr>
              <a:t>except for Greece</a:t>
            </a:r>
            <a:r>
              <a:rPr lang="en-US" dirty="0">
                <a:latin typeface="+mj-lt"/>
              </a:rPr>
              <a:t>, which suffered a significant contraction post-2010, while most other ECA countries grew.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350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1" spc="100" dirty="0">
                <a:latin typeface="+mj-lt"/>
                <a:ea typeface="+mj-ea"/>
                <a:cs typeface="+mj-cs"/>
              </a:rPr>
              <a:t>How has the unemployment rate in Greece changed between 2000 and 2018?</a:t>
            </a:r>
            <a:endParaRPr lang="en-US" sz="3400" b="1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2C268A-4395-5EC9-A5F1-8615C2D7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61" y="1899318"/>
            <a:ext cx="6195207" cy="36705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CB7F9-27D8-6F87-4E81-E52CFD56746D}"/>
              </a:ext>
            </a:extLst>
          </p:cNvPr>
          <p:cNvSpPr txBox="1"/>
          <p:nvPr/>
        </p:nvSpPr>
        <p:spPr>
          <a:xfrm>
            <a:off x="7272504" y="4583235"/>
            <a:ext cx="433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unemployment rate in Greece </a:t>
            </a:r>
            <a:r>
              <a:rPr lang="en-US" b="1" dirty="0">
                <a:latin typeface="+mj-lt"/>
              </a:rPr>
              <a:t>skyrocketed during the crisis years </a:t>
            </a:r>
            <a:r>
              <a:rPr lang="en-US" dirty="0">
                <a:latin typeface="+mj-lt"/>
              </a:rPr>
              <a:t>but began to recover from 2014 onwards, though </a:t>
            </a:r>
            <a:r>
              <a:rPr lang="en-US" b="1" dirty="0">
                <a:latin typeface="+mj-lt"/>
              </a:rPr>
              <a:t>still far from pre-crisis levels by 2018.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402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1" spc="100" dirty="0">
                <a:latin typeface="+mj-lt"/>
                <a:ea typeface="+mj-ea"/>
                <a:cs typeface="+mj-cs"/>
              </a:rPr>
              <a:t>Which factors influenced Greece's GDP fluctuations and recovery between 2000 and 2018?</a:t>
            </a:r>
            <a:endParaRPr lang="en-US" sz="3400" b="1" i="1" kern="1200" spc="100" baseline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9877359A-512D-FAF2-5414-EBDD49B8A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45" y="1361666"/>
            <a:ext cx="5470294" cy="4831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1FF2E7-30CD-A22E-694B-AE25A3C1FA66}"/>
              </a:ext>
            </a:extLst>
          </p:cNvPr>
          <p:cNvSpPr txBox="1"/>
          <p:nvPr/>
        </p:nvSpPr>
        <p:spPr>
          <a:xfrm>
            <a:off x="6711925" y="4341105"/>
            <a:ext cx="5206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Higher GDP per capita </a:t>
            </a:r>
            <a:r>
              <a:rPr lang="en-US" dirty="0">
                <a:latin typeface="+mj-lt"/>
              </a:rPr>
              <a:t>is associated with better health outcomes (</a:t>
            </a:r>
            <a:r>
              <a:rPr lang="en-US" b="1" dirty="0">
                <a:latin typeface="+mj-lt"/>
              </a:rPr>
              <a:t>lower infant mortality</a:t>
            </a:r>
            <a:r>
              <a:rPr lang="en-US" dirty="0">
                <a:latin typeface="+mj-lt"/>
              </a:rPr>
              <a:t>), </a:t>
            </a:r>
            <a:r>
              <a:rPr lang="en-US" b="1" dirty="0">
                <a:latin typeface="+mj-lt"/>
              </a:rPr>
              <a:t>higher electric consumption </a:t>
            </a:r>
            <a:r>
              <a:rPr lang="en-US" dirty="0">
                <a:latin typeface="+mj-lt"/>
              </a:rPr>
              <a:t>&amp; </a:t>
            </a:r>
            <a:r>
              <a:rPr lang="en-US" b="1" dirty="0">
                <a:latin typeface="+mj-lt"/>
              </a:rPr>
              <a:t>population density</a:t>
            </a:r>
            <a:r>
              <a:rPr lang="en-US" dirty="0">
                <a:latin typeface="+mj-lt"/>
              </a:rPr>
              <a:t>, reflecting development. Surprisingly, </a:t>
            </a:r>
            <a:r>
              <a:rPr lang="en-US" b="1" dirty="0">
                <a:latin typeface="+mj-lt"/>
              </a:rPr>
              <a:t>there's a strong positive correlation </a:t>
            </a:r>
            <a:r>
              <a:rPr lang="en-US" dirty="0">
                <a:latin typeface="+mj-lt"/>
              </a:rPr>
              <a:t>between </a:t>
            </a:r>
            <a:r>
              <a:rPr lang="en-US" b="1" dirty="0">
                <a:latin typeface="+mj-lt"/>
              </a:rPr>
              <a:t>unemployment and internet usage</a:t>
            </a:r>
            <a:r>
              <a:rPr lang="en-US" dirty="0">
                <a:latin typeface="+mj-lt"/>
              </a:rPr>
              <a:t>, likely reflecting a shift towards online services  during high unemployment periods.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781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962946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Key Takeaways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70F36-F6F2-B913-8251-FF0A7FBEDEAF}"/>
              </a:ext>
            </a:extLst>
          </p:cNvPr>
          <p:cNvSpPr txBox="1"/>
          <p:nvPr/>
        </p:nvSpPr>
        <p:spPr>
          <a:xfrm>
            <a:off x="2032819" y="1535647"/>
            <a:ext cx="812636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Key Economic Drivers: </a:t>
            </a:r>
            <a:r>
              <a:rPr lang="en-US" sz="2000" dirty="0">
                <a:latin typeface="+mj-lt"/>
              </a:rPr>
              <a:t>Technological development (internet usage) and life expectancy emerged as critical factors influencing GDP growth, highlighting disparities between high- and low-income countries in health, education, and infrastructure.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Greece's Financial Crisis: </a:t>
            </a:r>
            <a:r>
              <a:rPr lang="en-US" sz="2000" dirty="0">
                <a:latin typeface="+mj-lt"/>
              </a:rPr>
              <a:t>The analysis underscored the severe GDP contractions and unemployment spikes during Greece’s financial crisis, revealing the long-lasting impact of economic instability and the ongoing need for structural reforms.</a:t>
            </a:r>
          </a:p>
          <a:p>
            <a:endParaRPr lang="en-US" sz="20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Limitations of the Dataset: </a:t>
            </a:r>
            <a:r>
              <a:rPr lang="en-US" sz="2000" dirty="0">
                <a:latin typeface="+mj-lt"/>
              </a:rPr>
              <a:t>Political stability, foreign investment, and trade policies—additional factors likely impacting GDP—were not available in the dataset, suggesting that including these variables would provide a more comprehensive understanding of economic growth.</a:t>
            </a:r>
            <a:endParaRPr lang="de-DE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444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574187" y="222280"/>
            <a:ext cx="9043625" cy="8191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Which countries have experienced the highest growth in population and GDP? Is there overlap?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4A1F2AC-08AC-E388-1720-4E85A4730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26" y="1280160"/>
            <a:ext cx="6171558" cy="4940794"/>
          </a:xfrm>
          <a:prstGeom prst="rect">
            <a:avLst/>
          </a:prstGeom>
        </p:spPr>
      </p:pic>
      <p:sp>
        <p:nvSpPr>
          <p:cNvPr id="3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4BFFD-B26F-8B01-C501-99304DCAEA38}"/>
              </a:ext>
            </a:extLst>
          </p:cNvPr>
          <p:cNvSpPr txBox="1"/>
          <p:nvPr/>
        </p:nvSpPr>
        <p:spPr>
          <a:xfrm>
            <a:off x="6966821" y="3523157"/>
            <a:ext cx="5021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  <a:cs typeface="Calibri" panose="020F0502020204030204" pitchFamily="34" charset="0"/>
              </a:rPr>
              <a:t>Top 10 in Population Growth:</a:t>
            </a:r>
          </a:p>
          <a:p>
            <a:r>
              <a:rPr lang="en-US" sz="2400" dirty="0">
                <a:latin typeface="+mj-lt"/>
                <a:cs typeface="Calibri" panose="020F0502020204030204" pitchFamily="34" charset="0"/>
              </a:rPr>
              <a:t> Qatar, Eritrea &amp;  United Arab Emirates</a:t>
            </a:r>
          </a:p>
          <a:p>
            <a:r>
              <a:rPr lang="en-US" sz="2400" b="1" dirty="0">
                <a:latin typeface="+mj-lt"/>
                <a:cs typeface="Calibri" panose="020F0502020204030204" pitchFamily="34" charset="0"/>
              </a:rPr>
              <a:t>Top 10 in GDP Growth:</a:t>
            </a:r>
          </a:p>
          <a:p>
            <a:r>
              <a:rPr lang="en-US" sz="2400" dirty="0">
                <a:latin typeface="+mj-lt"/>
                <a:cs typeface="Calibri" panose="020F0502020204030204" pitchFamily="34" charset="0"/>
              </a:rPr>
              <a:t> Eritrea, Faroe Islands &amp; Greenland</a:t>
            </a:r>
          </a:p>
          <a:p>
            <a:r>
              <a:rPr lang="en-US" sz="2400" b="1" dirty="0">
                <a:latin typeface="+mj-lt"/>
                <a:cs typeface="Calibri" panose="020F0502020204030204" pitchFamily="34" charset="0"/>
              </a:rPr>
              <a:t>Overlap is observed for:</a:t>
            </a:r>
          </a:p>
          <a:p>
            <a:r>
              <a:rPr lang="en-US" sz="2400" dirty="0">
                <a:latin typeface="+mj-lt"/>
                <a:cs typeface="Calibri" panose="020F0502020204030204" pitchFamily="34" charset="0"/>
              </a:rPr>
              <a:t> Eritrea, Equatorial Guinea &amp; Angola</a:t>
            </a:r>
            <a:endParaRPr lang="de-DE" sz="2400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76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517905" y="363195"/>
            <a:ext cx="9434489" cy="1113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How does population density growth impact GDP growth across countries from 2000 to 2018?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10" name="Picture 9" descr="A graph with purple dots and a red line&#10;&#10;Description automatically generated">
            <a:extLst>
              <a:ext uri="{FF2B5EF4-FFF2-40B4-BE49-F238E27FC236}">
                <a16:creationId xmlns:a16="http://schemas.microsoft.com/office/drawing/2014/main" id="{349A5FCA-3028-F3F4-7152-291D7CD65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0" y="1839600"/>
            <a:ext cx="5833103" cy="33083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98ECE1-64AF-E067-0626-B5922272D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1" y="5319492"/>
            <a:ext cx="9771396" cy="1366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6E480F-1B6B-AC65-95DC-0E867A3190A1}"/>
              </a:ext>
            </a:extLst>
          </p:cNvPr>
          <p:cNvSpPr txBox="1"/>
          <p:nvPr/>
        </p:nvSpPr>
        <p:spPr>
          <a:xfrm>
            <a:off x="6872275" y="2289953"/>
            <a:ext cx="433602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+mj-lt"/>
              </a:rPr>
              <a:t>Scatter Plot: </a:t>
            </a:r>
          </a:p>
          <a:p>
            <a:r>
              <a:rPr lang="de-DE" sz="2000" dirty="0">
                <a:latin typeface="+mj-lt"/>
              </a:rPr>
              <a:t>	</a:t>
            </a:r>
            <a:r>
              <a:rPr lang="de-DE" sz="2000" b="1" dirty="0">
                <a:latin typeface="+mj-lt"/>
              </a:rPr>
              <a:t>1</a:t>
            </a:r>
            <a:r>
              <a:rPr lang="de-DE" sz="2000" dirty="0">
                <a:latin typeface="+mj-lt"/>
              </a:rPr>
              <a:t>. Weak Positive Correlation</a:t>
            </a:r>
          </a:p>
          <a:p>
            <a:r>
              <a:rPr lang="de-DE" sz="2000" dirty="0">
                <a:latin typeface="+mj-lt"/>
              </a:rPr>
              <a:t>	</a:t>
            </a:r>
            <a:r>
              <a:rPr lang="de-DE" sz="2000" b="1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. Most countries at lower levels </a:t>
            </a:r>
          </a:p>
          <a:p>
            <a:r>
              <a:rPr lang="de-DE" sz="2000" b="1" dirty="0">
                <a:latin typeface="+mj-lt"/>
              </a:rPr>
              <a:t>Regression Analysis: </a:t>
            </a:r>
          </a:p>
          <a:p>
            <a:r>
              <a:rPr lang="de-DE" sz="2000" b="1" dirty="0">
                <a:latin typeface="+mj-lt"/>
              </a:rPr>
              <a:t>	1</a:t>
            </a:r>
            <a:r>
              <a:rPr lang="de-DE" sz="2000" dirty="0">
                <a:latin typeface="+mj-lt"/>
              </a:rPr>
              <a:t>. Statistical Significance but the explanatory power is limited. </a:t>
            </a:r>
          </a:p>
          <a:p>
            <a:r>
              <a:rPr lang="de-DE" sz="2000" dirty="0">
                <a:latin typeface="+mj-lt"/>
              </a:rPr>
              <a:t>	</a:t>
            </a:r>
            <a:r>
              <a:rPr lang="de-DE" sz="2000" b="1" dirty="0">
                <a:latin typeface="+mj-lt"/>
              </a:rPr>
              <a:t>2</a:t>
            </a:r>
            <a:r>
              <a:rPr lang="de-DE" sz="2000" dirty="0">
                <a:latin typeface="+mj-lt"/>
              </a:rPr>
              <a:t>. GDP is driven by more complex  factors. 	</a:t>
            </a:r>
          </a:p>
          <a:p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866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517905" y="363195"/>
            <a:ext cx="9434489" cy="780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Which factors drive economic growth (GDP)?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E480F-1B6B-AC65-95DC-0E867A3190A1}"/>
              </a:ext>
            </a:extLst>
          </p:cNvPr>
          <p:cNvSpPr txBox="1"/>
          <p:nvPr/>
        </p:nvSpPr>
        <p:spPr>
          <a:xfrm>
            <a:off x="7192589" y="1716623"/>
            <a:ext cx="443621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All factors contribute</a:t>
            </a:r>
            <a:r>
              <a:rPr lang="en-US" sz="2000" dirty="0">
                <a:latin typeface="+mj-lt"/>
              </a:rPr>
              <a:t> to </a:t>
            </a:r>
            <a:r>
              <a:rPr lang="en-US" sz="2000" b="1" dirty="0">
                <a:latin typeface="+mj-lt"/>
              </a:rPr>
              <a:t>GDP growth</a:t>
            </a:r>
            <a:r>
              <a:rPr lang="en-US" sz="2000" dirty="0">
                <a:latin typeface="+mj-lt"/>
              </a:rPr>
              <a:t>, but their influence varies.</a:t>
            </a:r>
          </a:p>
          <a:p>
            <a:endParaRPr lang="de-DE" sz="2000" dirty="0">
              <a:latin typeface="+mj-lt"/>
            </a:endParaRPr>
          </a:p>
          <a:p>
            <a:r>
              <a:rPr lang="de-DE" sz="2000" b="1" dirty="0">
                <a:latin typeface="+mj-lt"/>
              </a:rPr>
              <a:t>Strongest Positive Driver: </a:t>
            </a:r>
            <a:r>
              <a:rPr lang="de-DE" sz="2000" dirty="0">
                <a:latin typeface="+mj-lt"/>
              </a:rPr>
              <a:t>Internet Usage</a:t>
            </a:r>
          </a:p>
          <a:p>
            <a:endParaRPr lang="de-DE" sz="2000" dirty="0">
              <a:latin typeface="+mj-lt"/>
            </a:endParaRPr>
          </a:p>
          <a:p>
            <a:r>
              <a:rPr lang="de-DE" sz="2000" b="1" dirty="0">
                <a:latin typeface="+mj-lt"/>
              </a:rPr>
              <a:t>Negative Relationship: </a:t>
            </a:r>
            <a:r>
              <a:rPr lang="de-DE" sz="2000" dirty="0">
                <a:latin typeface="+mj-lt"/>
              </a:rPr>
              <a:t>Unemployment &amp; Population Density</a:t>
            </a:r>
          </a:p>
          <a:p>
            <a:endParaRPr lang="de-DE" dirty="0">
              <a:latin typeface="+mj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0F272A-7B46-AA26-FA19-D1A2E5948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79" y="1143293"/>
            <a:ext cx="6244417" cy="5568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8456E0-6DC9-4BD6-4313-DD55B294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348" y="4499396"/>
            <a:ext cx="3600450" cy="314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790691-F556-EA9D-81F2-5367D6104C78}"/>
              </a:ext>
            </a:extLst>
          </p:cNvPr>
          <p:cNvSpPr txBox="1"/>
          <p:nvPr/>
        </p:nvSpPr>
        <p:spPr>
          <a:xfrm>
            <a:off x="7090548" y="5072726"/>
            <a:ext cx="4232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The independent variables explain about </a:t>
            </a:r>
            <a:r>
              <a:rPr lang="en-US" b="1" dirty="0">
                <a:latin typeface="+mj-lt"/>
              </a:rPr>
              <a:t>26.4% </a:t>
            </a:r>
            <a:r>
              <a:rPr lang="en-US" dirty="0">
                <a:latin typeface="+mj-lt"/>
              </a:rPr>
              <a:t>of the variation in the log-transformed GDP.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j-lt"/>
              </a:rPr>
              <a:t>Other factors not included here influence GDP – economy is </a:t>
            </a:r>
            <a:r>
              <a:rPr lang="en-US" b="1" dirty="0">
                <a:latin typeface="+mj-lt"/>
              </a:rPr>
              <a:t>COMLEX!</a:t>
            </a:r>
          </a:p>
        </p:txBody>
      </p:sp>
    </p:spTree>
    <p:extLst>
      <p:ext uri="{BB962C8B-B14F-4D97-AF65-F5344CB8AC3E}">
        <p14:creationId xmlns:p14="http://schemas.microsoft.com/office/powerpoint/2010/main" val="282363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517905" y="363195"/>
            <a:ext cx="9434489" cy="7800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In which regions of the world did Human Development Index (HDI) grow the most during the 21st century?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E480F-1B6B-AC65-95DC-0E867A3190A1}"/>
              </a:ext>
            </a:extLst>
          </p:cNvPr>
          <p:cNvSpPr txBox="1"/>
          <p:nvPr/>
        </p:nvSpPr>
        <p:spPr>
          <a:xfrm>
            <a:off x="6741886" y="4257802"/>
            <a:ext cx="511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+mj-lt"/>
              </a:rPr>
              <a:t> </a:t>
            </a:r>
            <a:r>
              <a:rPr lang="de-DE" b="1" dirty="0">
                <a:latin typeface="+mj-lt"/>
              </a:rPr>
              <a:t>Highest HDI growth</a:t>
            </a:r>
            <a:r>
              <a:rPr lang="de-DE" dirty="0">
                <a:latin typeface="+mj-lt"/>
              </a:rPr>
              <a:t>: South Asia</a:t>
            </a:r>
          </a:p>
          <a:p>
            <a:r>
              <a:rPr lang="de-DE" dirty="0">
                <a:latin typeface="+mj-lt"/>
              </a:rPr>
              <a:t> </a:t>
            </a:r>
            <a:r>
              <a:rPr lang="de-DE" b="1" dirty="0">
                <a:latin typeface="+mj-lt"/>
              </a:rPr>
              <a:t>Lowest HDI growth: </a:t>
            </a:r>
            <a:r>
              <a:rPr lang="de-DE" dirty="0">
                <a:latin typeface="+mj-lt"/>
              </a:rPr>
              <a:t>Latin America &amp; the Caribbean</a:t>
            </a:r>
          </a:p>
        </p:txBody>
      </p:sp>
      <p:pic>
        <p:nvPicPr>
          <p:cNvPr id="9" name="Picture 8" descr="A graph of average growth&#10;&#10;Description automatically generated">
            <a:extLst>
              <a:ext uri="{FF2B5EF4-FFF2-40B4-BE49-F238E27FC236}">
                <a16:creationId xmlns:a16="http://schemas.microsoft.com/office/drawing/2014/main" id="{3350F3C9-7B2A-4217-4E72-E425F01EE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94" y="1643511"/>
            <a:ext cx="5890278" cy="39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86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7800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Which factors are highly correlated with life expectancy?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ACAB3E-609A-9F3E-90AC-1DAC3733A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42" y="1024548"/>
            <a:ext cx="6286606" cy="5459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526FF8-207D-1B90-1B83-E6F25351C034}"/>
              </a:ext>
            </a:extLst>
          </p:cNvPr>
          <p:cNvSpPr txBox="1"/>
          <p:nvPr/>
        </p:nvSpPr>
        <p:spPr>
          <a:xfrm>
            <a:off x="7421052" y="3344648"/>
            <a:ext cx="43629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Strong Positive Cor</a:t>
            </a:r>
            <a:r>
              <a:rPr lang="en-US" dirty="0">
                <a:latin typeface="+mj-lt"/>
              </a:rPr>
              <a:t>.: HDI, Years of schooling (both average and expected), Internet usage &amp; National Income per capita (GNI).</a:t>
            </a:r>
          </a:p>
          <a:p>
            <a:r>
              <a:rPr lang="de-DE" b="1" dirty="0">
                <a:latin typeface="+mj-lt"/>
              </a:rPr>
              <a:t>Moderate Positive Cor</a:t>
            </a:r>
            <a:r>
              <a:rPr lang="de-DE" dirty="0">
                <a:latin typeface="+mj-lt"/>
              </a:rPr>
              <a:t>: </a:t>
            </a:r>
            <a:r>
              <a:rPr lang="en-US" dirty="0">
                <a:latin typeface="+mj-lt"/>
              </a:rPr>
              <a:t>GDP per capita &amp; Electric power consumption.</a:t>
            </a:r>
          </a:p>
          <a:p>
            <a:r>
              <a:rPr lang="en-US" b="1" dirty="0">
                <a:latin typeface="+mj-lt"/>
              </a:rPr>
              <a:t>Strong Negative Cor</a:t>
            </a:r>
            <a:r>
              <a:rPr lang="en-US" dirty="0">
                <a:latin typeface="+mj-lt"/>
              </a:rPr>
              <a:t>.: Gender inequality &amp; infant mortality.</a:t>
            </a:r>
          </a:p>
          <a:p>
            <a:r>
              <a:rPr lang="en-US" b="1" dirty="0">
                <a:latin typeface="+mj-lt"/>
              </a:rPr>
              <a:t>Weak or No Significant Cor.</a:t>
            </a:r>
            <a:r>
              <a:rPr lang="en-US" dirty="0">
                <a:latin typeface="+mj-lt"/>
              </a:rPr>
              <a:t>: Population density, unemployment &amp;  labor force participation  </a:t>
            </a:r>
          </a:p>
          <a:p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198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7800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Which factors differentiate "High Income" vs "Low Income" Countries?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26FF8-207D-1B90-1B83-E6F25351C034}"/>
              </a:ext>
            </a:extLst>
          </p:cNvPr>
          <p:cNvSpPr txBox="1"/>
          <p:nvPr/>
        </p:nvSpPr>
        <p:spPr>
          <a:xfrm>
            <a:off x="7564721" y="4565984"/>
            <a:ext cx="4362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High-income countries </a:t>
            </a:r>
            <a:r>
              <a:rPr lang="en-US" dirty="0">
                <a:latin typeface="+mj-lt"/>
              </a:rPr>
              <a:t>generally</a:t>
            </a:r>
            <a:r>
              <a:rPr lang="en-US" b="1" dirty="0">
                <a:latin typeface="+mj-lt"/>
              </a:rPr>
              <a:t> outperform low-income countries, except </a:t>
            </a:r>
            <a:r>
              <a:rPr lang="en-US" dirty="0">
                <a:latin typeface="+mj-lt"/>
              </a:rPr>
              <a:t>in the case of </a:t>
            </a:r>
            <a:r>
              <a:rPr lang="en-US" b="1" dirty="0">
                <a:latin typeface="+mj-lt"/>
              </a:rPr>
              <a:t>infant mortality, </a:t>
            </a:r>
            <a:r>
              <a:rPr lang="en-US" dirty="0">
                <a:latin typeface="+mj-lt"/>
              </a:rPr>
              <a:t>suggesting better healthcare services for infants and pregnant women in high-income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EBB60-AA09-6702-5818-74B9AE08B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0" y="1962443"/>
            <a:ext cx="6748741" cy="44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4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1" spc="100" dirty="0">
                <a:latin typeface="+mj-lt"/>
                <a:ea typeface="+mj-ea"/>
                <a:cs typeface="+mj-cs"/>
              </a:rPr>
              <a:t>H</a:t>
            </a:r>
            <a:r>
              <a:rPr lang="en-US" sz="80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ow labor force participation rates (male and female) relate to GDP growth and GDP per capita?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B829C8-1CB7-7F4A-E863-927B3909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5" y="1792522"/>
            <a:ext cx="5036024" cy="25679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ED6A12-137B-0A45-B308-19E7A7B2E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55" y="1792522"/>
            <a:ext cx="6186953" cy="2610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928DE-3945-055E-9601-E777D7FE9100}"/>
              </a:ext>
            </a:extLst>
          </p:cNvPr>
          <p:cNvSpPr txBox="1"/>
          <p:nvPr/>
        </p:nvSpPr>
        <p:spPr>
          <a:xfrm>
            <a:off x="1958629" y="4507452"/>
            <a:ext cx="8274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The scatter plots show that there is </a:t>
            </a:r>
            <a:r>
              <a:rPr lang="en-US" b="1" dirty="0">
                <a:latin typeface="+mj-lt"/>
              </a:rPr>
              <a:t>weak correlation </a:t>
            </a:r>
            <a:r>
              <a:rPr lang="en-US" dirty="0">
                <a:latin typeface="+mj-lt"/>
              </a:rPr>
              <a:t>with GDP growth and GDP per capita for Females and Males.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This indicates that while </a:t>
            </a:r>
            <a:r>
              <a:rPr lang="en-US" b="1" dirty="0">
                <a:latin typeface="+mj-lt"/>
              </a:rPr>
              <a:t>labor force participation</a:t>
            </a:r>
            <a:r>
              <a:rPr lang="en-US" dirty="0">
                <a:latin typeface="+mj-lt"/>
              </a:rPr>
              <a:t> may have some relationship with economic progress, it is likely </a:t>
            </a:r>
            <a:r>
              <a:rPr lang="en-US" b="1" dirty="0">
                <a:latin typeface="+mj-lt"/>
              </a:rPr>
              <a:t>not the dominant </a:t>
            </a:r>
            <a:r>
              <a:rPr lang="en-US" dirty="0">
                <a:latin typeface="+mj-lt"/>
              </a:rPr>
              <a:t>factor influencing </a:t>
            </a:r>
            <a:r>
              <a:rPr lang="en-US" b="1" dirty="0">
                <a:latin typeface="+mj-lt"/>
              </a:rPr>
              <a:t>GDP growth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latin typeface="+mj-lt"/>
              </a:rPr>
              <a:t>per capita income</a:t>
            </a:r>
            <a:r>
              <a:rPr lang="en-US" dirty="0">
                <a:latin typeface="+mj-lt"/>
              </a:rPr>
              <a:t>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+mj-lt"/>
              </a:rPr>
              <a:t>Note the </a:t>
            </a:r>
            <a:r>
              <a:rPr lang="en-US" b="1" dirty="0">
                <a:latin typeface="+mj-lt"/>
              </a:rPr>
              <a:t>neutral relationship between GDP per capita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latin typeface="+mj-lt"/>
              </a:rPr>
              <a:t>Male labor force participation rate</a:t>
            </a:r>
            <a:r>
              <a:rPr lang="en-US" dirty="0">
                <a:latin typeface="+mj-lt"/>
              </a:rPr>
              <a:t>. Male labor Force participation = Not a good predictor of GDP per capita. 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585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34182-B484-114A-0EDE-30148EFBA0FA}"/>
              </a:ext>
            </a:extLst>
          </p:cNvPr>
          <p:cNvSpPr txBox="1">
            <a:spLocks/>
          </p:cNvSpPr>
          <p:nvPr/>
        </p:nvSpPr>
        <p:spPr>
          <a:xfrm>
            <a:off x="1342424" y="374031"/>
            <a:ext cx="10266105" cy="1161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000" b="1" i="1" spc="100" dirty="0">
                <a:latin typeface="+mj-lt"/>
                <a:ea typeface="+mj-ea"/>
                <a:cs typeface="+mj-cs"/>
              </a:rPr>
              <a:t>How do CO2 emissions per capita in 2018 vary across different income groups?</a:t>
            </a:r>
            <a:r>
              <a:rPr lang="en-US" sz="3400" b="1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Picture 4" descr="A graph with a red square and blue squares&#10;&#10;Description automatically generated">
            <a:extLst>
              <a:ext uri="{FF2B5EF4-FFF2-40B4-BE49-F238E27FC236}">
                <a16:creationId xmlns:a16="http://schemas.microsoft.com/office/drawing/2014/main" id="{60350A79-BF49-48C3-6A87-7CB89DAB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4" y="1730995"/>
            <a:ext cx="6828301" cy="4052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10D86E-842E-33A2-5257-41A7F07064B7}"/>
              </a:ext>
            </a:extLst>
          </p:cNvPr>
          <p:cNvSpPr txBox="1"/>
          <p:nvPr/>
        </p:nvSpPr>
        <p:spPr>
          <a:xfrm>
            <a:off x="8188403" y="4767259"/>
            <a:ext cx="32446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atin typeface="+mj-lt"/>
              </a:rPr>
              <a:t>Highest emissions by</a:t>
            </a:r>
            <a:r>
              <a:rPr lang="de-DE" dirty="0">
                <a:latin typeface="+mj-lt"/>
              </a:rPr>
              <a:t>: High-Income (nonOECD) countries. But within the group the majority of </a:t>
            </a:r>
            <a:r>
              <a:rPr lang="en-US" dirty="0">
                <a:latin typeface="+mj-lt"/>
              </a:rPr>
              <a:t>countries exhibit lower CO2 emissions. </a:t>
            </a:r>
          </a:p>
        </p:txBody>
      </p:sp>
    </p:spTree>
    <p:extLst>
      <p:ext uri="{BB962C8B-B14F-4D97-AF65-F5344CB8AC3E}">
        <p14:creationId xmlns:p14="http://schemas.microsoft.com/office/powerpoint/2010/main" val="31232361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Lato</vt:lpstr>
      <vt:lpstr>Sitka Banner</vt:lpstr>
      <vt:lpstr>HeadlinesVTI</vt:lpstr>
      <vt:lpstr>World Economic Indicators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Lykoudi</dc:creator>
  <cp:lastModifiedBy>Maria Lykoudi</cp:lastModifiedBy>
  <cp:revision>10</cp:revision>
  <dcterms:created xsi:type="dcterms:W3CDTF">2024-09-13T10:54:39Z</dcterms:created>
  <dcterms:modified xsi:type="dcterms:W3CDTF">2024-09-18T13:13:24Z</dcterms:modified>
</cp:coreProperties>
</file>