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</p:sldIdLst>
  <p:sldSz cx="9144000" cy="5143500"/>
  <p:notesSz cx="6858000" cy="9144000"/>
  <p:embeddedFontLst>
    <p:embeddedFont>
      <p:font typeface="Raleway"/>
      <p:italic r:id="rId20"/>
      <p:boldItalic r:id="rId21"/>
    </p:embeddedFont>
    <p:embeddedFont>
      <p:font typeface="Lato" panose="020F0502020204030203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904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font" Target="fonts/font3.fntdata"/><Relationship Id="rId21" Type="http://schemas.openxmlformats.org/officeDocument/2006/relationships/font" Target="fonts/font2.fntdata"/><Relationship Id="rId20" Type="http://schemas.openxmlformats.org/officeDocument/2006/relationships/font" Target="fonts/font1.fntdata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3f9b3564c0_0_5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3f9b3564c0_0_5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f9b3564c0_0_4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f9b3564c0_0_4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3f9b3564c0_0_5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3f9b3564c0_0_5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f9b3564c0_0_4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f9b3564c0_0_4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3f9b3564c0_0_8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3f9b3564c0_0_8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3f9b3564c0_0_39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3f9b3564c0_0_39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3f9b3564c0_0_40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3f9b3564c0_0_40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f9b3564c0_0_41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f9b3564c0_0_4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f9b3564c0_0_4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f9b3564c0_0_4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3f9b3564c0_0_4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3f9b3564c0_0_4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f9b3564c0_0_4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f9b3564c0_0_4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Google Shape;77;p11"/>
          <p:cNvSpPr txBox="1"/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dk1"/>
        </a:solidFill>
        <a:effectLst/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 panose="020F0502020204030203"/>
              <a:buChar char="●"/>
              <a:defRPr sz="13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●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○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 panose="020F0502020204030203"/>
              <a:buChar char="■"/>
              <a:defRPr sz="11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>
                <a:solidFill>
                  <a:schemeClr val="accent5"/>
                </a:solidFill>
              </a:rPr>
              <a:t>COLOR </a:t>
            </a:r>
            <a:r>
              <a:rPr lang="en-GB" sz="7200">
                <a:solidFill>
                  <a:schemeClr val="dk1"/>
                </a:solidFill>
              </a:rPr>
              <a:t>BLOCK</a:t>
            </a:r>
            <a:endParaRPr sz="7200">
              <a:solidFill>
                <a:schemeClr val="dk1"/>
              </a:solidFill>
            </a:endParaRPr>
          </a:p>
        </p:txBody>
      </p:sp>
      <p:sp>
        <p:nvSpPr>
          <p:cNvPr id="87" name="Google Shape;87;p13"/>
          <p:cNvSpPr txBox="1"/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assistive app for the colorblind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</a:rPr>
              <a:t>Visolve App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5076575" y="1793850"/>
            <a:ext cx="360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rgbClr val="595959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brighter transformations</a:t>
            </a:r>
            <a:endParaRPr sz="1600" i="1">
              <a:solidFill>
                <a:srgbClr val="595959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7813" y="2343150"/>
            <a:ext cx="2011302" cy="27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581038" y="2343150"/>
            <a:ext cx="2011302" cy="2700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704263" y="2343150"/>
            <a:ext cx="2033575" cy="270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49763" y="2343150"/>
            <a:ext cx="1836417" cy="27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4294967295"/>
          </p:nvPr>
        </p:nvSpPr>
        <p:spPr>
          <a:xfrm>
            <a:off x="0" y="2934335"/>
            <a:ext cx="3590290" cy="2073275"/>
          </a:xfrm>
        </p:spPr>
        <p:txBody>
          <a:bodyPr>
            <a:noAutofit/>
          </a:bodyPr>
          <a:p>
            <a:r>
              <a:rPr lang="en-US" sz="1400" i="1"/>
              <a:t>Red-Greeen transform</a:t>
            </a:r>
            <a:endParaRPr lang="en-US" sz="1400" i="1"/>
          </a:p>
          <a:p>
            <a:pPr lvl="1"/>
            <a:r>
              <a:rPr lang="en-US" sz="1080" i="1"/>
              <a:t>brightter reds // darker greens</a:t>
            </a:r>
            <a:endParaRPr lang="en-US" sz="1080" i="1"/>
          </a:p>
          <a:p>
            <a:r>
              <a:rPr lang="en-US" sz="1400" i="1"/>
              <a:t>Blue-Yellow transform</a:t>
            </a:r>
            <a:endParaRPr lang="en-US" sz="1400" i="1"/>
          </a:p>
          <a:p>
            <a:pPr lvl="1"/>
            <a:r>
              <a:rPr lang="en-US" sz="1080" i="1"/>
              <a:t>brighter blues // darker yellows</a:t>
            </a:r>
            <a:endParaRPr lang="en-US" sz="1080" i="1"/>
          </a:p>
          <a:p>
            <a:r>
              <a:rPr lang="en-US" sz="1400" i="1"/>
              <a:t>Filtering</a:t>
            </a:r>
            <a:endParaRPr lang="en-US" sz="1400" i="1"/>
          </a:p>
          <a:p>
            <a:pPr lvl="1"/>
            <a:r>
              <a:rPr lang="en-US" sz="1080" i="1"/>
              <a:t>darkerns all but the specified colors</a:t>
            </a:r>
            <a:endParaRPr lang="en-US" sz="1080" i="1"/>
          </a:p>
          <a:p>
            <a:r>
              <a:rPr lang="en-US" sz="1400" i="1"/>
              <a:t>Hatching</a:t>
            </a:r>
            <a:endParaRPr lang="en-US" sz="1400" i="1"/>
          </a:p>
          <a:p>
            <a:pPr lvl="1"/>
            <a:r>
              <a:rPr lang="en-US" sz="1080" i="1"/>
              <a:t>drawing hatch patterns depending on colors</a:t>
            </a:r>
            <a:endParaRPr lang="en-US" sz="1080" i="1"/>
          </a:p>
          <a:p>
            <a:pPr lvl="0"/>
            <a:r>
              <a:rPr lang="en-US" sz="1200" i="1">
                <a:sym typeface="+mn-ea"/>
              </a:rPr>
              <a:t>Saturation increase</a:t>
            </a:r>
            <a:endParaRPr lang="en-US" sz="1200" i="1">
              <a:sym typeface="+mn-ea"/>
            </a:endParaRPr>
          </a:p>
        </p:txBody>
      </p:sp>
      <p:pic>
        <p:nvPicPr>
          <p:cNvPr id="4" name="Picture 3" descr="s_game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5070" y="137160"/>
            <a:ext cx="2007870" cy="3011805"/>
          </a:xfrm>
          <a:prstGeom prst="rect">
            <a:avLst/>
          </a:prstGeom>
        </p:spPr>
      </p:pic>
      <p:pic>
        <p:nvPicPr>
          <p:cNvPr id="5" name="Picture 4" descr="s_game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820" y="1073785"/>
            <a:ext cx="2007870" cy="3011805"/>
          </a:xfrm>
          <a:prstGeom prst="rect">
            <a:avLst/>
          </a:prstGeom>
        </p:spPr>
      </p:pic>
      <p:pic>
        <p:nvPicPr>
          <p:cNvPr id="6" name="Picture 5" descr="s_filt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570" y="1896110"/>
            <a:ext cx="2007870" cy="301180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</a:rPr>
              <a:t>Color Binoculars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61" name="Google Shape;161;p23"/>
          <p:cNvSpPr txBox="1"/>
          <p:nvPr>
            <p:ph type="subTitle" idx="1"/>
          </p:nvPr>
        </p:nvSpPr>
        <p:spPr>
          <a:xfrm>
            <a:off x="714275" y="3009125"/>
            <a:ext cx="3609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Distinguish colors in everyday lives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Replacing difficult color combinations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Supports all types of color blindness</a:t>
            </a:r>
            <a:endParaRPr lang="en-GB"/>
          </a:p>
        </p:txBody>
      </p:sp>
      <p:pic>
        <p:nvPicPr>
          <p:cNvPr id="162" name="Google Shape;162;p2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229075" y="152400"/>
            <a:ext cx="31914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THANK YOU</a:t>
            </a:r>
            <a:endParaRPr sz="5600"/>
          </a:p>
        </p:txBody>
      </p:sp>
      <p:sp>
        <p:nvSpPr>
          <p:cNvPr id="168" name="Google Shape;168;p24"/>
          <p:cNvSpPr txBox="1"/>
          <p:nvPr/>
        </p:nvSpPr>
        <p:spPr>
          <a:xfrm>
            <a:off x="729450" y="2657125"/>
            <a:ext cx="3609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i="1">
                <a:solidFill>
                  <a:schemeClr val="lt1"/>
                </a:solidFill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team 19</a:t>
            </a:r>
            <a:endParaRPr sz="1600" i="1">
              <a:solidFill>
                <a:schemeClr val="lt1"/>
              </a:solidFill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Literature Review</a:t>
            </a:r>
            <a:endParaRPr sz="5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 b="1"/>
              <a:t>Perception to </a:t>
            </a:r>
            <a:r>
              <a:rPr lang="en-GB" sz="3600" b="1">
                <a:solidFill>
                  <a:schemeClr val="dk1"/>
                </a:solidFill>
              </a:rPr>
              <a:t>Everything</a:t>
            </a:r>
            <a:endParaRPr sz="3600" b="1">
              <a:solidFill>
                <a:schemeClr val="dk1"/>
              </a:solidFill>
            </a:endParaRPr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50900" y="2086463"/>
            <a:ext cx="5845486" cy="25274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Color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Groups</a:t>
            </a:r>
            <a:endParaRPr sz="3600">
              <a:solidFill>
                <a:schemeClr val="dk1"/>
              </a:solidFill>
            </a:endParaRPr>
          </a:p>
        </p:txBody>
      </p:sp>
      <p:pic>
        <p:nvPicPr>
          <p:cNvPr id="104" name="Google Shape;104;p16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742950" y="612525"/>
            <a:ext cx="4695525" cy="437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30000" y="1318650"/>
            <a:ext cx="35832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Color </a:t>
            </a:r>
            <a:r>
              <a:rPr lang="en-GB" sz="3600">
                <a:solidFill>
                  <a:schemeClr val="dk1"/>
                </a:solidFill>
              </a:rPr>
              <a:t>Characteristics</a:t>
            </a:r>
            <a:endParaRPr sz="3600" b="1">
              <a:solidFill>
                <a:schemeClr val="dk1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786875" y="1318650"/>
            <a:ext cx="3630974" cy="328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Hue : The appearance of color itself  –blue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Saturation : Purity of Color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Lighting : Brightness of Color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Color </a:t>
            </a:r>
            <a:endParaRPr sz="3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dk1"/>
                </a:solidFill>
              </a:rPr>
              <a:t>Theory</a:t>
            </a:r>
            <a:endParaRPr sz="3600" b="1">
              <a:solidFill>
                <a:schemeClr val="dk1"/>
              </a:solidFill>
            </a:endParaRPr>
          </a:p>
        </p:txBody>
      </p:sp>
      <p:sp>
        <p:nvSpPr>
          <p:cNvPr id="117" name="Google Shape;117;p18"/>
          <p:cNvSpPr txBox="1"/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 the colors go along ?</a:t>
            </a:r>
            <a:endParaRPr lang="en-GB"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604029" y="804300"/>
            <a:ext cx="5022684" cy="38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600"/>
              <a:t>Our </a:t>
            </a:r>
            <a:r>
              <a:rPr lang="en-GB" sz="3600">
                <a:solidFill>
                  <a:schemeClr val="dk1"/>
                </a:solidFill>
              </a:rPr>
              <a:t>Application</a:t>
            </a:r>
            <a:endParaRPr sz="3600" b="1">
              <a:solidFill>
                <a:schemeClr val="dk1"/>
              </a:solidFill>
            </a:endParaRPr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1"/>
          <a:srcRect t="12658" b="11590"/>
          <a:stretch>
            <a:fillRect/>
          </a:stretch>
        </p:blipFill>
        <p:spPr>
          <a:xfrm>
            <a:off x="1113775" y="2068175"/>
            <a:ext cx="1992275" cy="226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006954" y="582275"/>
            <a:ext cx="866775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7172966" y="1506950"/>
            <a:ext cx="857250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059354" y="2493875"/>
            <a:ext cx="76200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225341" y="3860225"/>
            <a:ext cx="752475" cy="1123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19"/>
          <p:cNvCxnSpPr>
            <a:stCxn id="124" idx="3"/>
            <a:endCxn id="125" idx="1"/>
          </p:cNvCxnSpPr>
          <p:nvPr/>
        </p:nvCxnSpPr>
        <p:spPr>
          <a:xfrm rot="10800000" flipH="1">
            <a:off x="3106050" y="1325225"/>
            <a:ext cx="2901000" cy="1873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" name="Google Shape;130;p19"/>
          <p:cNvCxnSpPr>
            <a:stCxn id="124" idx="3"/>
            <a:endCxn id="126" idx="1"/>
          </p:cNvCxnSpPr>
          <p:nvPr/>
        </p:nvCxnSpPr>
        <p:spPr>
          <a:xfrm rot="10800000" flipH="1">
            <a:off x="3106050" y="2130725"/>
            <a:ext cx="4066800" cy="10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1" name="Google Shape;131;p19"/>
          <p:cNvCxnSpPr>
            <a:stCxn id="124" idx="3"/>
            <a:endCxn id="127" idx="1"/>
          </p:cNvCxnSpPr>
          <p:nvPr/>
        </p:nvCxnSpPr>
        <p:spPr>
          <a:xfrm>
            <a:off x="3106050" y="3198725"/>
            <a:ext cx="2953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2" name="Google Shape;132;p19"/>
          <p:cNvCxnSpPr>
            <a:stCxn id="124" idx="3"/>
            <a:endCxn id="128" idx="1"/>
          </p:cNvCxnSpPr>
          <p:nvPr/>
        </p:nvCxnSpPr>
        <p:spPr>
          <a:xfrm>
            <a:off x="3106050" y="3198725"/>
            <a:ext cx="4119300" cy="122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3" name="Google Shape;133;p19"/>
          <p:cNvSpPr txBox="1"/>
          <p:nvPr/>
        </p:nvSpPr>
        <p:spPr>
          <a:xfrm rot="-1979205">
            <a:off x="3860393" y="1915337"/>
            <a:ext cx="1145570" cy="43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rPr>
              <a:t>matching ?</a:t>
            </a:r>
            <a:endParaRPr sz="1600">
              <a:latin typeface="Lato" panose="020F0502020204030203"/>
              <a:ea typeface="Lato" panose="020F0502020204030203"/>
              <a:cs typeface="Lato" panose="020F0502020204030203"/>
              <a:sym typeface="Lato" panose="020F05020202040302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600"/>
              <a:t>Market Analysis</a:t>
            </a:r>
            <a:endParaRPr sz="5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accent3"/>
                </a:solidFill>
              </a:rPr>
              <a:t>Color Blind Pal</a:t>
            </a:r>
            <a:endParaRPr sz="3000">
              <a:solidFill>
                <a:schemeClr val="accent3"/>
              </a:solidFill>
            </a:endParaRPr>
          </a:p>
        </p:txBody>
      </p:sp>
      <p:sp>
        <p:nvSpPr>
          <p:cNvPr id="144" name="Google Shape;144;p21"/>
          <p:cNvSpPr txBox="1"/>
          <p:nvPr>
            <p:ph type="subTitle" idx="1"/>
          </p:nvPr>
        </p:nvSpPr>
        <p:spPr>
          <a:xfrm>
            <a:off x="714275" y="3009125"/>
            <a:ext cx="3609600" cy="14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Easy usage of common color names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Freeze and inspect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the phone as a portal</a:t>
            </a:r>
            <a:endParaRPr lang="en-GB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73850" y="600600"/>
            <a:ext cx="3571875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780</Words>
  <Application>WPS Presentation</Application>
  <PresentationFormat/>
  <Paragraphs>62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Raleway</vt:lpstr>
      <vt:lpstr>Lato</vt:lpstr>
      <vt:lpstr>Microsoft YaHei</vt:lpstr>
      <vt:lpstr>Arial Unicode MS</vt:lpstr>
      <vt:lpstr>Streamline</vt:lpstr>
      <vt:lpstr>COLOR BLOCK</vt:lpstr>
      <vt:lpstr>Literature Review</vt:lpstr>
      <vt:lpstr>Perception to Everything</vt:lpstr>
      <vt:lpstr>Groups</vt:lpstr>
      <vt:lpstr>Color Characteristics</vt:lpstr>
      <vt:lpstr>Theory</vt:lpstr>
      <vt:lpstr>Our Application</vt:lpstr>
      <vt:lpstr>Market Analysis</vt:lpstr>
      <vt:lpstr>Color Blind Pal</vt:lpstr>
      <vt:lpstr>Visolve App</vt:lpstr>
      <vt:lpstr>PowerPoint 演示文稿</vt:lpstr>
      <vt:lpstr>Color Binoculars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 BLOCK</dc:title>
  <dc:creator/>
  <cp:lastModifiedBy>LAPTOP SHOP</cp:lastModifiedBy>
  <cp:revision>1</cp:revision>
  <dcterms:created xsi:type="dcterms:W3CDTF">2023-05-07T05:26:05Z</dcterms:created>
  <dcterms:modified xsi:type="dcterms:W3CDTF">2023-05-07T05:26:05Z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5E3D578C334348FEB1C0F50F862EFC9B</vt:lpwstr>
  </property>
  <property fmtid="{D5CDD505-2E9C-101B-9397-08002B2CF9AE}" pid="3" name="KSOProductBuildVer">
    <vt:lpwstr>1033-11.2.0.11219</vt:lpwstr>
  </property>
</Properties>
</file>