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Kenao Sans Serif" charset="1" panose="00000000000000000000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.pn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t="0" r="-48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090234" y="1688204"/>
            <a:ext cx="12069431" cy="7101091"/>
          </a:xfrm>
          <a:custGeom>
            <a:avLst/>
            <a:gdLst/>
            <a:ahLst/>
            <a:cxnLst/>
            <a:rect r="r" b="b" t="t" l="l"/>
            <a:pathLst>
              <a:path h="7101091" w="12069431">
                <a:moveTo>
                  <a:pt x="0" y="0"/>
                </a:moveTo>
                <a:lnTo>
                  <a:pt x="12069432" y="0"/>
                </a:lnTo>
                <a:lnTo>
                  <a:pt x="12069432" y="7101092"/>
                </a:lnTo>
                <a:lnTo>
                  <a:pt x="0" y="71010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126727" y="1847716"/>
            <a:ext cx="11616201" cy="6493221"/>
            <a:chOff x="0" y="0"/>
            <a:chExt cx="2388327" cy="133502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88327" cy="1335026"/>
            </a:xfrm>
            <a:custGeom>
              <a:avLst/>
              <a:gdLst/>
              <a:ahLst/>
              <a:cxnLst/>
              <a:rect r="r" b="b" t="t" l="l"/>
              <a:pathLst>
                <a:path h="1335026" w="2388327">
                  <a:moveTo>
                    <a:pt x="0" y="0"/>
                  </a:moveTo>
                  <a:lnTo>
                    <a:pt x="2388327" y="0"/>
                  </a:lnTo>
                  <a:lnTo>
                    <a:pt x="2388327" y="1335026"/>
                  </a:lnTo>
                  <a:lnTo>
                    <a:pt x="0" y="133502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388327" cy="1363601"/>
            </a:xfrm>
            <a:prstGeom prst="rect">
              <a:avLst/>
            </a:prstGeom>
          </p:spPr>
          <p:txBody>
            <a:bodyPr anchor="ctr" rtlCol="false" tIns="65074" lIns="65074" bIns="65074" rIns="65074"/>
            <a:lstStyle/>
            <a:p>
              <a:pPr algn="ctr">
                <a:lnSpc>
                  <a:spcPts val="188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126727" y="3383277"/>
            <a:ext cx="11652694" cy="3517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5"/>
              </a:lnSpc>
            </a:pPr>
            <a:r>
              <a:rPr lang="en-US" sz="8528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Analyze heart disease data with Power BI</a:t>
            </a:r>
          </a:p>
          <a:p>
            <a:pPr algn="ctr" rtl="true">
              <a:lnSpc>
                <a:spcPts val="9125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3090234" y="7014870"/>
            <a:ext cx="11684087" cy="514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75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Presented by Mariam Ahmed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2232724">
            <a:off x="13919572" y="5685311"/>
            <a:ext cx="4678108" cy="4891593"/>
          </a:xfrm>
          <a:custGeom>
            <a:avLst/>
            <a:gdLst/>
            <a:ahLst/>
            <a:cxnLst/>
            <a:rect r="r" b="b" t="t" l="l"/>
            <a:pathLst>
              <a:path h="4891593" w="4678108">
                <a:moveTo>
                  <a:pt x="0" y="0"/>
                </a:moveTo>
                <a:lnTo>
                  <a:pt x="4678108" y="0"/>
                </a:lnTo>
                <a:lnTo>
                  <a:pt x="4678108" y="4891593"/>
                </a:lnTo>
                <a:lnTo>
                  <a:pt x="0" y="48915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true" rot="2531992">
            <a:off x="-347141" y="-258639"/>
            <a:ext cx="4678108" cy="4891593"/>
          </a:xfrm>
          <a:custGeom>
            <a:avLst/>
            <a:gdLst/>
            <a:ahLst/>
            <a:cxnLst/>
            <a:rect r="r" b="b" t="t" l="l"/>
            <a:pathLst>
              <a:path h="4891593" w="4678108">
                <a:moveTo>
                  <a:pt x="4678108" y="4891593"/>
                </a:moveTo>
                <a:lnTo>
                  <a:pt x="0" y="4891593"/>
                </a:lnTo>
                <a:lnTo>
                  <a:pt x="0" y="0"/>
                </a:lnTo>
                <a:lnTo>
                  <a:pt x="4678108" y="0"/>
                </a:lnTo>
                <a:lnTo>
                  <a:pt x="4678108" y="4891593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t="0" r="-48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3312665" y="757538"/>
            <a:ext cx="14729082" cy="2154128"/>
          </a:xfrm>
          <a:custGeom>
            <a:avLst/>
            <a:gdLst/>
            <a:ahLst/>
            <a:cxnLst/>
            <a:rect r="r" b="b" t="t" l="l"/>
            <a:pathLst>
              <a:path h="2154128" w="14729082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3312665" y="1022801"/>
            <a:ext cx="14470349" cy="1492763"/>
            <a:chOff x="0" y="0"/>
            <a:chExt cx="3939507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39507" cy="406400"/>
            </a:xfrm>
            <a:custGeom>
              <a:avLst/>
              <a:gdLst/>
              <a:ahLst/>
              <a:cxnLst/>
              <a:rect r="r" b="b" t="t" l="l"/>
              <a:pathLst>
                <a:path h="406400" w="3939507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8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2768791"/>
            <a:ext cx="14137154" cy="3143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7"/>
              </a:lnSpc>
            </a:pPr>
            <a:r>
              <a:rPr lang="en-US" sz="2907" spc="72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🔹</a:t>
            </a:r>
            <a:r>
              <a:rPr lang="en-US" sz="2907" spc="72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The most important results extracted:</a:t>
            </a:r>
          </a:p>
          <a:p>
            <a:pPr algn="l" marL="627658" indent="-313829" lvl="1">
              <a:lnSpc>
                <a:spcPts val="5087"/>
              </a:lnSpc>
              <a:buFont typeface="Arial"/>
              <a:buChar char="•"/>
            </a:pPr>
            <a:r>
              <a:rPr lang="en-US" sz="2907" spc="72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 The strong relationship between the type of chest pain and the risk of infection.</a:t>
            </a:r>
          </a:p>
          <a:p>
            <a:pPr algn="l" marL="627658" indent="-313829" lvl="1">
              <a:lnSpc>
                <a:spcPts val="5087"/>
              </a:lnSpc>
              <a:buFont typeface="Arial"/>
              <a:buChar char="•"/>
            </a:pPr>
            <a:r>
              <a:rPr lang="en-US" sz="2907" spc="72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High risk for patients with high cholesterol levels.</a:t>
            </a:r>
          </a:p>
          <a:p>
            <a:pPr algn="l" marL="627658" indent="-313829" lvl="1">
              <a:lnSpc>
                <a:spcPts val="5087"/>
              </a:lnSpc>
              <a:buFont typeface="Arial"/>
              <a:buChar char="•"/>
            </a:pPr>
            <a:r>
              <a:rPr lang="en-US" sz="2907" spc="72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 The effect of heart rate on the probability of contracting the disease.</a:t>
            </a:r>
          </a:p>
        </p:txBody>
      </p:sp>
      <p:sp>
        <p:nvSpPr>
          <p:cNvPr name="Freeform 13" id="13"/>
          <p:cNvSpPr/>
          <p:nvPr/>
        </p:nvSpPr>
        <p:spPr>
          <a:xfrm flipH="true" flipV="false" rot="0">
            <a:off x="14646979" y="4867881"/>
            <a:ext cx="2612321" cy="5665684"/>
          </a:xfrm>
          <a:custGeom>
            <a:avLst/>
            <a:gdLst/>
            <a:ahLst/>
            <a:cxnLst/>
            <a:rect r="r" b="b" t="t" l="l"/>
            <a:pathLst>
              <a:path h="5665684" w="2612321">
                <a:moveTo>
                  <a:pt x="2612321" y="0"/>
                </a:moveTo>
                <a:lnTo>
                  <a:pt x="0" y="0"/>
                </a:lnTo>
                <a:lnTo>
                  <a:pt x="0" y="5665684"/>
                </a:lnTo>
                <a:lnTo>
                  <a:pt x="2612321" y="5665684"/>
                </a:lnTo>
                <a:lnTo>
                  <a:pt x="261232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30444" y="1321904"/>
            <a:ext cx="10906266" cy="1383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2"/>
              </a:lnSpc>
            </a:pPr>
            <a:r>
              <a:rPr lang="en-US" sz="5039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Conclusion &amp; Recommendations</a:t>
            </a:r>
          </a:p>
          <a:p>
            <a:pPr algn="l">
              <a:lnSpc>
                <a:spcPts val="5392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130444" y="6169703"/>
            <a:ext cx="13618279" cy="2975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2"/>
              </a:lnSpc>
            </a:pPr>
            <a:r>
              <a:rPr lang="en-US" sz="2744" spc="68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🔹 Recommendations:</a:t>
            </a:r>
          </a:p>
          <a:p>
            <a:pPr algn="l" marL="592448" indent="-296224" lvl="1">
              <a:lnSpc>
                <a:spcPts val="4802"/>
              </a:lnSpc>
              <a:buFont typeface="Arial"/>
              <a:buChar char="•"/>
            </a:pPr>
            <a:r>
              <a:rPr lang="en-US" sz="2744" spc="68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 Use these analyzes to support doctors in early diagnosis.</a:t>
            </a:r>
          </a:p>
          <a:p>
            <a:pPr algn="l" marL="592448" indent="-296224" lvl="1">
              <a:lnSpc>
                <a:spcPts val="4802"/>
              </a:lnSpc>
              <a:buFont typeface="Arial"/>
              <a:buChar char="•"/>
            </a:pPr>
            <a:r>
              <a:rPr lang="en-US" sz="2744" spc="68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 Expanding the data by adding information about healthy habits such as smoking and physical activity.</a:t>
            </a:r>
          </a:p>
          <a:p>
            <a:pPr algn="l" marL="592448" indent="-296224" lvl="1">
              <a:lnSpc>
                <a:spcPts val="4802"/>
              </a:lnSpc>
              <a:buFont typeface="Arial"/>
              <a:buChar char="•"/>
            </a:pPr>
            <a:r>
              <a:rPr lang="en-US" sz="2744" spc="68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 Create artificial intelligence models to predict disease based on data.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t="0" r="-48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2531992">
            <a:off x="10870551" y="3824325"/>
            <a:ext cx="6485285" cy="6781240"/>
          </a:xfrm>
          <a:custGeom>
            <a:avLst/>
            <a:gdLst/>
            <a:ahLst/>
            <a:cxnLst/>
            <a:rect r="r" b="b" t="t" l="l"/>
            <a:pathLst>
              <a:path h="6781240" w="6485285">
                <a:moveTo>
                  <a:pt x="0" y="0"/>
                </a:moveTo>
                <a:lnTo>
                  <a:pt x="6485285" y="0"/>
                </a:lnTo>
                <a:lnTo>
                  <a:pt x="6485285" y="6781240"/>
                </a:lnTo>
                <a:lnTo>
                  <a:pt x="0" y="67812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957375" y="933450"/>
            <a:ext cx="8106037" cy="8095904"/>
          </a:xfrm>
          <a:custGeom>
            <a:avLst/>
            <a:gdLst/>
            <a:ahLst/>
            <a:cxnLst/>
            <a:rect r="r" b="b" t="t" l="l"/>
            <a:pathLst>
              <a:path h="8095904" w="8106037">
                <a:moveTo>
                  <a:pt x="0" y="0"/>
                </a:moveTo>
                <a:lnTo>
                  <a:pt x="8106037" y="0"/>
                </a:lnTo>
                <a:lnTo>
                  <a:pt x="8106037" y="8095904"/>
                </a:lnTo>
                <a:lnTo>
                  <a:pt x="0" y="80959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14044" y="1418207"/>
            <a:ext cx="7316615" cy="7307469"/>
          </a:xfrm>
          <a:custGeom>
            <a:avLst/>
            <a:gdLst/>
            <a:ahLst/>
            <a:cxnLst/>
            <a:rect r="r" b="b" t="t" l="l"/>
            <a:pathLst>
              <a:path h="7307469" w="7316615">
                <a:moveTo>
                  <a:pt x="0" y="0"/>
                </a:moveTo>
                <a:lnTo>
                  <a:pt x="7316615" y="0"/>
                </a:lnTo>
                <a:lnTo>
                  <a:pt x="7316615" y="7307469"/>
                </a:lnTo>
                <a:lnTo>
                  <a:pt x="0" y="73074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414044" y="3900109"/>
            <a:ext cx="7316615" cy="4206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34"/>
              </a:lnSpc>
            </a:pPr>
            <a:r>
              <a:rPr lang="en-US" sz="10219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Thank</a:t>
            </a:r>
          </a:p>
          <a:p>
            <a:pPr algn="ctr">
              <a:lnSpc>
                <a:spcPts val="10934"/>
              </a:lnSpc>
            </a:pPr>
            <a:r>
              <a:rPr lang="en-US" sz="10219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You</a:t>
            </a:r>
          </a:p>
          <a:p>
            <a:pPr algn="ctr">
              <a:lnSpc>
                <a:spcPts val="10934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true" flipV="true" rot="2531992">
            <a:off x="932164" y="-304221"/>
            <a:ext cx="6485285" cy="6781240"/>
          </a:xfrm>
          <a:custGeom>
            <a:avLst/>
            <a:gdLst/>
            <a:ahLst/>
            <a:cxnLst/>
            <a:rect r="r" b="b" t="t" l="l"/>
            <a:pathLst>
              <a:path h="6781240" w="6485285">
                <a:moveTo>
                  <a:pt x="6485285" y="6781240"/>
                </a:moveTo>
                <a:lnTo>
                  <a:pt x="0" y="6781240"/>
                </a:lnTo>
                <a:lnTo>
                  <a:pt x="0" y="0"/>
                </a:lnTo>
                <a:lnTo>
                  <a:pt x="6485285" y="0"/>
                </a:lnTo>
                <a:lnTo>
                  <a:pt x="6485285" y="678124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t="0" r="-48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3312665" y="757538"/>
            <a:ext cx="14729082" cy="2154128"/>
          </a:xfrm>
          <a:custGeom>
            <a:avLst/>
            <a:gdLst/>
            <a:ahLst/>
            <a:cxnLst/>
            <a:rect r="r" b="b" t="t" l="l"/>
            <a:pathLst>
              <a:path h="2154128" w="14729082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3312665" y="1022801"/>
            <a:ext cx="14470349" cy="1492763"/>
            <a:chOff x="0" y="0"/>
            <a:chExt cx="3939507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39507" cy="406400"/>
            </a:xfrm>
            <a:custGeom>
              <a:avLst/>
              <a:gdLst/>
              <a:ahLst/>
              <a:cxnLst/>
              <a:rect r="r" b="b" t="t" l="l"/>
              <a:pathLst>
                <a:path h="406400" w="3939507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8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524499" y="2911666"/>
            <a:ext cx="528692" cy="528692"/>
          </a:xfrm>
          <a:custGeom>
            <a:avLst/>
            <a:gdLst/>
            <a:ahLst/>
            <a:cxnLst/>
            <a:rect r="r" b="b" t="t" l="l"/>
            <a:pathLst>
              <a:path h="528692" w="528692">
                <a:moveTo>
                  <a:pt x="0" y="0"/>
                </a:moveTo>
                <a:lnTo>
                  <a:pt x="528692" y="0"/>
                </a:lnTo>
                <a:lnTo>
                  <a:pt x="528692" y="528692"/>
                </a:lnTo>
                <a:lnTo>
                  <a:pt x="0" y="5286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053191" y="2764192"/>
            <a:ext cx="10188918" cy="2139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823"/>
              </a:lnSpc>
              <a:spcBef>
                <a:spcPct val="0"/>
              </a:spcBef>
            </a:pPr>
            <a:r>
              <a:rPr lang="en-US" sz="2868" spc="71" strike="noStrike" u="none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The goal of the project to analyze heart disease data to understand the influencing factors and provide insights that help predict the disease.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49069" y="1296719"/>
            <a:ext cx="9295105" cy="1014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91"/>
              </a:lnSpc>
            </a:pPr>
            <a:r>
              <a:rPr lang="en-US" sz="7282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 Introduction to project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524499" y="4879154"/>
            <a:ext cx="528692" cy="528692"/>
          </a:xfrm>
          <a:custGeom>
            <a:avLst/>
            <a:gdLst/>
            <a:ahLst/>
            <a:cxnLst/>
            <a:rect r="r" b="b" t="t" l="l"/>
            <a:pathLst>
              <a:path h="528692" w="528692">
                <a:moveTo>
                  <a:pt x="0" y="0"/>
                </a:moveTo>
                <a:lnTo>
                  <a:pt x="528692" y="0"/>
                </a:lnTo>
                <a:lnTo>
                  <a:pt x="528692" y="528692"/>
                </a:lnTo>
                <a:lnTo>
                  <a:pt x="0" y="5286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524499" y="6890652"/>
            <a:ext cx="528692" cy="528692"/>
          </a:xfrm>
          <a:custGeom>
            <a:avLst/>
            <a:gdLst/>
            <a:ahLst/>
            <a:cxnLst/>
            <a:rect r="r" b="b" t="t" l="l"/>
            <a:pathLst>
              <a:path h="528692" w="528692">
                <a:moveTo>
                  <a:pt x="0" y="0"/>
                </a:moveTo>
                <a:lnTo>
                  <a:pt x="528692" y="0"/>
                </a:lnTo>
                <a:lnTo>
                  <a:pt x="528692" y="528692"/>
                </a:lnTo>
                <a:lnTo>
                  <a:pt x="0" y="5286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524499" y="5807896"/>
            <a:ext cx="528692" cy="528692"/>
          </a:xfrm>
          <a:custGeom>
            <a:avLst/>
            <a:gdLst/>
            <a:ahLst/>
            <a:cxnLst/>
            <a:rect r="r" b="b" t="t" l="l"/>
            <a:pathLst>
              <a:path h="528692" w="528692">
                <a:moveTo>
                  <a:pt x="0" y="0"/>
                </a:moveTo>
                <a:lnTo>
                  <a:pt x="528692" y="0"/>
                </a:lnTo>
                <a:lnTo>
                  <a:pt x="528692" y="528692"/>
                </a:lnTo>
                <a:lnTo>
                  <a:pt x="0" y="5286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053191" y="4760848"/>
            <a:ext cx="6241914" cy="664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823"/>
              </a:lnSpc>
              <a:spcBef>
                <a:spcPct val="0"/>
              </a:spcBef>
            </a:pPr>
            <a:r>
              <a:rPr lang="en-US" sz="2868" spc="71" strike="noStrike" u="none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Tools used: Power BI + DAX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053191" y="5628160"/>
            <a:ext cx="6609982" cy="659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823"/>
              </a:lnSpc>
              <a:spcBef>
                <a:spcPct val="0"/>
              </a:spcBef>
            </a:pPr>
            <a:r>
              <a:rPr lang="en-US" sz="2868" spc="71" strike="noStrike" u="none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Data source: Heart Disease Dataset.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053191" y="6735399"/>
            <a:ext cx="11571992" cy="199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5"/>
              </a:lnSpc>
            </a:pPr>
            <a:r>
              <a:rPr lang="en-US" sz="2667" spc="66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📊 Data overview:</a:t>
            </a:r>
          </a:p>
          <a:p>
            <a:pPr algn="l">
              <a:lnSpc>
                <a:spcPts val="5415"/>
              </a:lnSpc>
            </a:pPr>
            <a:r>
              <a:rPr lang="en-US" sz="2667" spc="66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2667" spc="66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he data contains information such as age, gender, blood pressure, </a:t>
            </a:r>
          </a:p>
          <a:p>
            <a:pPr algn="l" marL="0" indent="0" lvl="1">
              <a:lnSpc>
                <a:spcPts val="5415"/>
              </a:lnSpc>
              <a:spcBef>
                <a:spcPct val="0"/>
              </a:spcBef>
            </a:pPr>
            <a:r>
              <a:rPr lang="en-US" sz="2667" spc="66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heart rate, cholesterol level, type of chest pain, and others.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4723849" y="6072242"/>
            <a:ext cx="2535451" cy="4249737"/>
          </a:xfrm>
          <a:custGeom>
            <a:avLst/>
            <a:gdLst/>
            <a:ahLst/>
            <a:cxnLst/>
            <a:rect r="r" b="b" t="t" l="l"/>
            <a:pathLst>
              <a:path h="4249737" w="2535451">
                <a:moveTo>
                  <a:pt x="0" y="0"/>
                </a:moveTo>
                <a:lnTo>
                  <a:pt x="2535451" y="0"/>
                </a:lnTo>
                <a:lnTo>
                  <a:pt x="2535451" y="4249737"/>
                </a:lnTo>
                <a:lnTo>
                  <a:pt x="0" y="424973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t="0" r="-48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3312665" y="361435"/>
            <a:ext cx="14729082" cy="2154128"/>
          </a:xfrm>
          <a:custGeom>
            <a:avLst/>
            <a:gdLst/>
            <a:ahLst/>
            <a:cxnLst/>
            <a:rect r="r" b="b" t="t" l="l"/>
            <a:pathLst>
              <a:path h="2154128" w="14729082">
                <a:moveTo>
                  <a:pt x="0" y="0"/>
                </a:moveTo>
                <a:lnTo>
                  <a:pt x="14729082" y="0"/>
                </a:lnTo>
                <a:lnTo>
                  <a:pt x="14729082" y="2154129"/>
                </a:lnTo>
                <a:lnTo>
                  <a:pt x="0" y="21541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3183298" y="552966"/>
            <a:ext cx="14470349" cy="1492763"/>
            <a:chOff x="0" y="0"/>
            <a:chExt cx="3939507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39507" cy="406400"/>
            </a:xfrm>
            <a:custGeom>
              <a:avLst/>
              <a:gdLst/>
              <a:ahLst/>
              <a:cxnLst/>
              <a:rect r="r" b="b" t="t" l="l"/>
              <a:pathLst>
                <a:path h="406400" w="3939507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8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5386221" y="3784415"/>
            <a:ext cx="2901779" cy="6502585"/>
          </a:xfrm>
          <a:custGeom>
            <a:avLst/>
            <a:gdLst/>
            <a:ahLst/>
            <a:cxnLst/>
            <a:rect r="r" b="b" t="t" l="l"/>
            <a:pathLst>
              <a:path h="6502585" w="2901779">
                <a:moveTo>
                  <a:pt x="0" y="0"/>
                </a:moveTo>
                <a:lnTo>
                  <a:pt x="2901779" y="0"/>
                </a:lnTo>
                <a:lnTo>
                  <a:pt x="2901779" y="6502585"/>
                </a:lnTo>
                <a:lnTo>
                  <a:pt x="0" y="65025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856604" y="786489"/>
            <a:ext cx="10271564" cy="112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10"/>
              </a:lnSpc>
            </a:pPr>
            <a:r>
              <a:rPr lang="en-US" sz="8047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Dataset Overview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52134" y="2344114"/>
            <a:ext cx="15130582" cy="8873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1502" indent="-235751" lvl="1">
              <a:lnSpc>
                <a:spcPts val="4433"/>
              </a:lnSpc>
              <a:buFont typeface="Arial"/>
              <a:buChar char="•"/>
            </a:pPr>
            <a:r>
              <a:rPr lang="en-US" sz="2183" spc="54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age: Age of the patient (Integer)</a:t>
            </a:r>
          </a:p>
          <a:p>
            <a:pPr algn="l" marL="471502" indent="-235751" lvl="1">
              <a:lnSpc>
                <a:spcPts val="4433"/>
              </a:lnSpc>
              <a:buFont typeface="Arial"/>
              <a:buChar char="•"/>
            </a:pPr>
            <a:r>
              <a:rPr lang="en-US" sz="2183" spc="54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sex: Gender of the patient (0 = Female, 1 = Male) (Integer)</a:t>
            </a:r>
          </a:p>
          <a:p>
            <a:pPr algn="l" marL="471502" indent="-235751" lvl="1">
              <a:lnSpc>
                <a:spcPts val="4433"/>
              </a:lnSpc>
              <a:buFont typeface="Arial"/>
              <a:buChar char="•"/>
            </a:pPr>
            <a:r>
              <a:rPr lang="en-US" sz="2183" spc="54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cp: Type of Chest Pain (4 categories) (Integer: 0-3)</a:t>
            </a:r>
          </a:p>
          <a:p>
            <a:pPr algn="l" marL="471502" indent="-235751" lvl="1">
              <a:lnSpc>
                <a:spcPts val="4433"/>
              </a:lnSpc>
              <a:buFont typeface="Arial"/>
              <a:buChar char="•"/>
            </a:pPr>
            <a:r>
              <a:rPr lang="en-US" sz="2183" spc="54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trestbps: Resting Blood Pressure (mmHg) (Numeric)</a:t>
            </a:r>
          </a:p>
          <a:p>
            <a:pPr algn="l" marL="471502" indent="-235751" lvl="1">
              <a:lnSpc>
                <a:spcPts val="4433"/>
              </a:lnSpc>
              <a:buFont typeface="Arial"/>
              <a:buChar char="•"/>
            </a:pPr>
            <a:r>
              <a:rPr lang="en-US" sz="2183" spc="54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chol: Cholesterol Level (mg/dl) (Numeric)</a:t>
            </a:r>
          </a:p>
          <a:p>
            <a:pPr algn="l" marL="471502" indent="-235751" lvl="1">
              <a:lnSpc>
                <a:spcPts val="4433"/>
              </a:lnSpc>
              <a:spcBef>
                <a:spcPct val="0"/>
              </a:spcBef>
              <a:buFont typeface="Arial"/>
              <a:buChar char="•"/>
            </a:pPr>
            <a:r>
              <a:rPr lang="en-US" sz="2183" spc="54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fbs: Fasting Blood Sugar &gt; 120 mg/dl? (0 = No, 1 = </a:t>
            </a:r>
            <a:r>
              <a:rPr lang="en-US" sz="2183" spc="54" strike="noStrike" u="none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Yes) (Integer: 0/1)</a:t>
            </a:r>
          </a:p>
          <a:p>
            <a:pPr algn="l" marL="471502" indent="-235751" lvl="1">
              <a:lnSpc>
                <a:spcPts val="4433"/>
              </a:lnSpc>
              <a:spcBef>
                <a:spcPct val="0"/>
              </a:spcBef>
              <a:buFont typeface="Arial"/>
              <a:buChar char="•"/>
            </a:pPr>
            <a:r>
              <a:rPr lang="en-US" sz="2183" spc="54" strike="noStrike" u="none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restecg: Resting Electrocardiogram Results (Integer: 0-2)</a:t>
            </a:r>
          </a:p>
          <a:p>
            <a:pPr algn="l" marL="471502" indent="-235751" lvl="1">
              <a:lnSpc>
                <a:spcPts val="4433"/>
              </a:lnSpc>
              <a:spcBef>
                <a:spcPct val="0"/>
              </a:spcBef>
              <a:buFont typeface="Arial"/>
              <a:buChar char="•"/>
            </a:pPr>
            <a:r>
              <a:rPr lang="en-US" sz="2183" spc="54" strike="noStrike" u="none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thalach: Maximum Heart Rate Achieved (Numeric)</a:t>
            </a:r>
          </a:p>
          <a:p>
            <a:pPr algn="l" marL="471502" indent="-235751" lvl="1">
              <a:lnSpc>
                <a:spcPts val="4433"/>
              </a:lnSpc>
              <a:spcBef>
                <a:spcPct val="0"/>
              </a:spcBef>
              <a:buFont typeface="Arial"/>
              <a:buChar char="•"/>
            </a:pPr>
            <a:r>
              <a:rPr lang="en-US" sz="2183" spc="54" strike="noStrike" u="none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exang: Exercise-Induced Angina (0 = No, 1 = Yes) (Integer: 0/1)</a:t>
            </a:r>
          </a:p>
          <a:p>
            <a:pPr algn="l" marL="471502" indent="-235751" lvl="1">
              <a:lnSpc>
                <a:spcPts val="4433"/>
              </a:lnSpc>
              <a:spcBef>
                <a:spcPct val="0"/>
              </a:spcBef>
              <a:buFont typeface="Arial"/>
              <a:buChar char="•"/>
            </a:pPr>
            <a:r>
              <a:rPr lang="en-US" sz="2183" spc="54" strike="noStrike" u="none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oldpeak: ST Depression Induced by Exercise (Decimal)</a:t>
            </a:r>
          </a:p>
          <a:p>
            <a:pPr algn="l" marL="471502" indent="-235751" lvl="1">
              <a:lnSpc>
                <a:spcPts val="4433"/>
              </a:lnSpc>
              <a:spcBef>
                <a:spcPct val="0"/>
              </a:spcBef>
              <a:buFont typeface="Arial"/>
              <a:buChar char="•"/>
            </a:pPr>
            <a:r>
              <a:rPr lang="en-US" sz="2183" spc="54" strike="noStrike" u="none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slope: Slope of the Peak Exercise ST Segment (0 = Downsloping, 1 = Flat, 2 = Upsloping) (Integer: 0-2)</a:t>
            </a:r>
          </a:p>
          <a:p>
            <a:pPr algn="l" marL="471502" indent="-235751" lvl="1">
              <a:lnSpc>
                <a:spcPts val="4433"/>
              </a:lnSpc>
              <a:spcBef>
                <a:spcPct val="0"/>
              </a:spcBef>
              <a:buFont typeface="Arial"/>
              <a:buChar char="•"/>
            </a:pPr>
            <a:r>
              <a:rPr lang="en-US" sz="2183" spc="54" strike="noStrike" u="none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ca: Number of Major Vessels Colored by Fluoroscopy (Integer: 0-4)</a:t>
            </a:r>
          </a:p>
          <a:p>
            <a:pPr algn="l" marL="471502" indent="-235751" lvl="1">
              <a:lnSpc>
                <a:spcPts val="4433"/>
              </a:lnSpc>
              <a:spcBef>
                <a:spcPct val="0"/>
              </a:spcBef>
              <a:buFont typeface="Arial"/>
              <a:buChar char="•"/>
            </a:pPr>
            <a:r>
              <a:rPr lang="en-US" sz="2183" spc="54" strike="noStrike" u="none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thal: Thallium Stress Test Results (Integer: 0-3)</a:t>
            </a:r>
          </a:p>
          <a:p>
            <a:pPr algn="l" marL="471502" indent="-235751" lvl="1">
              <a:lnSpc>
                <a:spcPts val="4433"/>
              </a:lnSpc>
              <a:spcBef>
                <a:spcPct val="0"/>
              </a:spcBef>
              <a:buFont typeface="Arial"/>
              <a:buChar char="•"/>
            </a:pPr>
            <a:r>
              <a:rPr lang="en-US" sz="2183" spc="54" strike="noStrike" u="none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target: Presence of Heart Disease (0 = No, 1 = Yes) (Integer: 0/1)</a:t>
            </a:r>
          </a:p>
          <a:p>
            <a:pPr algn="l">
              <a:lnSpc>
                <a:spcPts val="4433"/>
              </a:lnSpc>
              <a:spcBef>
                <a:spcPct val="0"/>
              </a:spcBef>
            </a:pPr>
          </a:p>
          <a:p>
            <a:pPr algn="l" marL="0" indent="0" lvl="1">
              <a:lnSpc>
                <a:spcPts val="443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t="0" r="-48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2945270" y="-48364"/>
            <a:ext cx="14729082" cy="2154128"/>
          </a:xfrm>
          <a:custGeom>
            <a:avLst/>
            <a:gdLst/>
            <a:ahLst/>
            <a:cxnLst/>
            <a:rect r="r" b="b" t="t" l="l"/>
            <a:pathLst>
              <a:path h="2154128" w="14729082">
                <a:moveTo>
                  <a:pt x="0" y="0"/>
                </a:moveTo>
                <a:lnTo>
                  <a:pt x="14729081" y="0"/>
                </a:lnTo>
                <a:lnTo>
                  <a:pt x="14729081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2945270" y="293897"/>
            <a:ext cx="14487647" cy="1457808"/>
            <a:chOff x="0" y="0"/>
            <a:chExt cx="3939507" cy="3964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39507" cy="396410"/>
            </a:xfrm>
            <a:custGeom>
              <a:avLst/>
              <a:gdLst/>
              <a:ahLst/>
              <a:cxnLst/>
              <a:rect r="r" b="b" t="t" l="l"/>
              <a:pathLst>
                <a:path h="396410" w="3939507">
                  <a:moveTo>
                    <a:pt x="3736307" y="0"/>
                  </a:moveTo>
                  <a:cubicBezTo>
                    <a:pt x="3848531" y="0"/>
                    <a:pt x="3939507" y="88739"/>
                    <a:pt x="3939507" y="198205"/>
                  </a:cubicBezTo>
                  <a:cubicBezTo>
                    <a:pt x="3939507" y="307670"/>
                    <a:pt x="3848531" y="396410"/>
                    <a:pt x="3736307" y="396410"/>
                  </a:cubicBezTo>
                  <a:lnTo>
                    <a:pt x="203200" y="396410"/>
                  </a:lnTo>
                  <a:cubicBezTo>
                    <a:pt x="90976" y="396410"/>
                    <a:pt x="0" y="307670"/>
                    <a:pt x="0" y="198205"/>
                  </a:cubicBezTo>
                  <a:cubicBezTo>
                    <a:pt x="0" y="8873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939507" cy="4249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8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true" flipV="false" rot="-686031">
            <a:off x="15418352" y="4844815"/>
            <a:ext cx="3175703" cy="5525254"/>
          </a:xfrm>
          <a:custGeom>
            <a:avLst/>
            <a:gdLst/>
            <a:ahLst/>
            <a:cxnLst/>
            <a:rect r="r" b="b" t="t" l="l"/>
            <a:pathLst>
              <a:path h="5525254" w="3175703">
                <a:moveTo>
                  <a:pt x="3175702" y="0"/>
                </a:moveTo>
                <a:lnTo>
                  <a:pt x="0" y="0"/>
                </a:lnTo>
                <a:lnTo>
                  <a:pt x="0" y="5525254"/>
                </a:lnTo>
                <a:lnTo>
                  <a:pt x="3175702" y="5525254"/>
                </a:lnTo>
                <a:lnTo>
                  <a:pt x="31757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52134" y="2105764"/>
            <a:ext cx="14350076" cy="7964292"/>
          </a:xfrm>
          <a:custGeom>
            <a:avLst/>
            <a:gdLst/>
            <a:ahLst/>
            <a:cxnLst/>
            <a:rect r="r" b="b" t="t" l="l"/>
            <a:pathLst>
              <a:path h="7964292" w="14350076">
                <a:moveTo>
                  <a:pt x="0" y="0"/>
                </a:moveTo>
                <a:lnTo>
                  <a:pt x="14350076" y="0"/>
                </a:lnTo>
                <a:lnTo>
                  <a:pt x="14350076" y="7964292"/>
                </a:lnTo>
                <a:lnTo>
                  <a:pt x="0" y="79642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47792" y="684160"/>
            <a:ext cx="9497660" cy="73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2"/>
              </a:lnSpc>
            </a:pPr>
            <a:r>
              <a:rPr lang="en-US" sz="5189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PatientOverview Dashboard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t="0" r="-48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3312665" y="757538"/>
            <a:ext cx="14729082" cy="2154128"/>
          </a:xfrm>
          <a:custGeom>
            <a:avLst/>
            <a:gdLst/>
            <a:ahLst/>
            <a:cxnLst/>
            <a:rect r="r" b="b" t="t" l="l"/>
            <a:pathLst>
              <a:path h="2154128" w="14729082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3312665" y="1022801"/>
            <a:ext cx="14470349" cy="1492763"/>
            <a:chOff x="0" y="0"/>
            <a:chExt cx="3939507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39507" cy="406400"/>
            </a:xfrm>
            <a:custGeom>
              <a:avLst/>
              <a:gdLst/>
              <a:ahLst/>
              <a:cxnLst/>
              <a:rect r="r" b="b" t="t" l="l"/>
              <a:pathLst>
                <a:path h="406400" w="3939507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8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662608" y="8001682"/>
            <a:ext cx="7186838" cy="1336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8"/>
              </a:lnSpc>
            </a:pPr>
            <a:r>
              <a:rPr lang="en-US" sz="2793" spc="69">
                <a:solidFill>
                  <a:srgbClr val="5A798F"/>
                </a:solidFill>
                <a:latin typeface="Canva Sans"/>
                <a:ea typeface="Canva Sans"/>
                <a:cs typeface="Canva Sans"/>
                <a:sym typeface="Canva Sans"/>
              </a:rPr>
              <a:t>🎯 The question this page answers:</a:t>
            </a:r>
          </a:p>
          <a:p>
            <a:pPr algn="l">
              <a:lnSpc>
                <a:spcPts val="5558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375943" y="2800832"/>
            <a:ext cx="1305514" cy="2057400"/>
          </a:xfrm>
          <a:custGeom>
            <a:avLst/>
            <a:gdLst/>
            <a:ahLst/>
            <a:cxnLst/>
            <a:rect r="r" b="b" t="t" l="l"/>
            <a:pathLst>
              <a:path h="2057400" w="1305514">
                <a:moveTo>
                  <a:pt x="0" y="0"/>
                </a:moveTo>
                <a:lnTo>
                  <a:pt x="1305514" y="0"/>
                </a:lnTo>
                <a:lnTo>
                  <a:pt x="1305514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81457" y="2942529"/>
            <a:ext cx="14804629" cy="5812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3635" indent="-251817" lvl="1">
              <a:lnSpc>
                <a:spcPts val="4642"/>
              </a:lnSpc>
              <a:buFont typeface="Arial"/>
              <a:buChar char="•"/>
            </a:pPr>
            <a:r>
              <a:rPr lang="en-US" sz="2332" spc="58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Total number of patients.</a:t>
            </a:r>
          </a:p>
          <a:p>
            <a:pPr algn="l" marL="503635" indent="-251817" lvl="1">
              <a:lnSpc>
                <a:spcPts val="4642"/>
              </a:lnSpc>
              <a:buFont typeface="Arial"/>
              <a:buChar char="•"/>
            </a:pPr>
            <a:r>
              <a:rPr lang="en-US" sz="2332" spc="58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Percentage of people with heart disease.</a:t>
            </a:r>
          </a:p>
          <a:p>
            <a:pPr algn="l" marL="503635" indent="-251817" lvl="1">
              <a:lnSpc>
                <a:spcPts val="4642"/>
              </a:lnSpc>
              <a:buFont typeface="Arial"/>
              <a:buChar char="•"/>
            </a:pPr>
            <a:r>
              <a:rPr lang="en-US" sz="2332" spc="58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Average age of patients.</a:t>
            </a:r>
          </a:p>
          <a:p>
            <a:pPr algn="l" marL="503635" indent="-251817" lvl="1">
              <a:lnSpc>
                <a:spcPts val="4642"/>
              </a:lnSpc>
              <a:buFont typeface="Arial"/>
              <a:buChar char="•"/>
            </a:pPr>
            <a:r>
              <a:rPr lang="en-US" sz="2332" spc="58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Donut </a:t>
            </a:r>
            <a:r>
              <a:rPr lang="en-US" sz="2332" spc="58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chart to illustrate gender distribution (male/female).</a:t>
            </a:r>
          </a:p>
          <a:p>
            <a:pPr algn="l" marL="503635" indent="-251817" lvl="1">
              <a:lnSpc>
                <a:spcPts val="4642"/>
              </a:lnSpc>
              <a:buFont typeface="Arial"/>
              <a:buChar char="•"/>
            </a:pPr>
            <a:r>
              <a:rPr lang="en-US" sz="2332" spc="58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Bar chart showing the distribution of patients by age groups.</a:t>
            </a:r>
          </a:p>
          <a:p>
            <a:pPr algn="l" marL="503635" indent="-251817" lvl="1">
              <a:lnSpc>
                <a:spcPts val="4642"/>
              </a:lnSpc>
              <a:buFont typeface="Arial"/>
              <a:buChar char="•"/>
            </a:pPr>
            <a:r>
              <a:rPr lang="en-US" sz="2332" spc="58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Pie chart showing The relationship between ST slop and risk of heart disease.</a:t>
            </a:r>
          </a:p>
          <a:p>
            <a:pPr algn="l" marL="503635" indent="-251817" lvl="1">
              <a:lnSpc>
                <a:spcPts val="4642"/>
              </a:lnSpc>
              <a:buFont typeface="Arial"/>
              <a:buChar char="•"/>
            </a:pPr>
            <a:r>
              <a:rPr lang="en-US" sz="2332" spc="58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Line column chart showing analyze ST wave regression and its effect on the disease.</a:t>
            </a:r>
          </a:p>
          <a:p>
            <a:pPr algn="l" marL="503635" indent="-251817" lvl="1">
              <a:lnSpc>
                <a:spcPts val="4642"/>
              </a:lnSpc>
              <a:buFont typeface="Arial"/>
              <a:buChar char="•"/>
            </a:pPr>
            <a:r>
              <a:rPr lang="en-US" sz="2332" spc="58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Ribbon Chart </a:t>
            </a:r>
            <a:r>
              <a:rPr lang="en-US" sz="2332" spc="58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Comparing the effect of gender on the incidence rate</a:t>
            </a:r>
          </a:p>
          <a:p>
            <a:pPr algn="l">
              <a:lnSpc>
                <a:spcPts val="4642"/>
              </a:lnSpc>
            </a:pPr>
          </a:p>
          <a:p>
            <a:pPr algn="l">
              <a:lnSpc>
                <a:spcPts val="4642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357094" y="7560174"/>
            <a:ext cx="1305514" cy="2057400"/>
          </a:xfrm>
          <a:custGeom>
            <a:avLst/>
            <a:gdLst/>
            <a:ahLst/>
            <a:cxnLst/>
            <a:rect r="r" b="b" t="t" l="l"/>
            <a:pathLst>
              <a:path h="2057400" w="1305514">
                <a:moveTo>
                  <a:pt x="0" y="0"/>
                </a:moveTo>
                <a:lnTo>
                  <a:pt x="1305514" y="0"/>
                </a:lnTo>
                <a:lnTo>
                  <a:pt x="1305514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417843" y="8795066"/>
            <a:ext cx="11540415" cy="542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893"/>
              </a:lnSpc>
              <a:spcBef>
                <a:spcPct val="0"/>
              </a:spcBef>
            </a:pPr>
            <a:r>
              <a:rPr lang="en-US" sz="2458" spc="61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✅ How are age groups and gender distributed among patients?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30444" y="1350479"/>
            <a:ext cx="8574798" cy="104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4"/>
              </a:lnSpc>
            </a:pPr>
            <a:r>
              <a:rPr lang="en-US" sz="7499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Content :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2232724">
            <a:off x="14147032" y="5765435"/>
            <a:ext cx="4678108" cy="4891593"/>
          </a:xfrm>
          <a:custGeom>
            <a:avLst/>
            <a:gdLst/>
            <a:ahLst/>
            <a:cxnLst/>
            <a:rect r="r" b="b" t="t" l="l"/>
            <a:pathLst>
              <a:path h="4891593" w="4678108">
                <a:moveTo>
                  <a:pt x="0" y="0"/>
                </a:moveTo>
                <a:lnTo>
                  <a:pt x="4678108" y="0"/>
                </a:lnTo>
                <a:lnTo>
                  <a:pt x="4678108" y="4891593"/>
                </a:lnTo>
                <a:lnTo>
                  <a:pt x="0" y="48915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t="0" r="-48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3312665" y="45703"/>
            <a:ext cx="14729082" cy="2154128"/>
          </a:xfrm>
          <a:custGeom>
            <a:avLst/>
            <a:gdLst/>
            <a:ahLst/>
            <a:cxnLst/>
            <a:rect r="r" b="b" t="t" l="l"/>
            <a:pathLst>
              <a:path h="2154128" w="14729082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3312665" y="241873"/>
            <a:ext cx="14470349" cy="1492763"/>
            <a:chOff x="0" y="0"/>
            <a:chExt cx="3939507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39507" cy="406400"/>
            </a:xfrm>
            <a:custGeom>
              <a:avLst/>
              <a:gdLst/>
              <a:ahLst/>
              <a:cxnLst/>
              <a:rect r="r" b="b" t="t" l="l"/>
              <a:pathLst>
                <a:path h="406400" w="3939507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8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5334518" y="6091475"/>
            <a:ext cx="2535451" cy="4249737"/>
          </a:xfrm>
          <a:custGeom>
            <a:avLst/>
            <a:gdLst/>
            <a:ahLst/>
            <a:cxnLst/>
            <a:rect r="r" b="b" t="t" l="l"/>
            <a:pathLst>
              <a:path h="4249737" w="2535451">
                <a:moveTo>
                  <a:pt x="0" y="0"/>
                </a:moveTo>
                <a:lnTo>
                  <a:pt x="2535451" y="0"/>
                </a:lnTo>
                <a:lnTo>
                  <a:pt x="2535451" y="4249737"/>
                </a:lnTo>
                <a:lnTo>
                  <a:pt x="0" y="42497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09272" y="2224339"/>
            <a:ext cx="14194489" cy="7734272"/>
          </a:xfrm>
          <a:custGeom>
            <a:avLst/>
            <a:gdLst/>
            <a:ahLst/>
            <a:cxnLst/>
            <a:rect r="r" b="b" t="t" l="l"/>
            <a:pathLst>
              <a:path h="7734272" w="14194489">
                <a:moveTo>
                  <a:pt x="0" y="0"/>
                </a:moveTo>
                <a:lnTo>
                  <a:pt x="14194489" y="0"/>
                </a:lnTo>
                <a:lnTo>
                  <a:pt x="14194489" y="7734272"/>
                </a:lnTo>
                <a:lnTo>
                  <a:pt x="0" y="77342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423" r="-517" b="-1423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09272" y="458556"/>
            <a:ext cx="9774699" cy="1376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0"/>
              </a:lnSpc>
            </a:pPr>
            <a:r>
              <a:rPr lang="en-US" sz="4982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Analysis of  factors affecting heart disease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681457" y="3132567"/>
            <a:ext cx="15964447" cy="39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9783" indent="-279892" lvl="1">
              <a:lnSpc>
                <a:spcPts val="4537"/>
              </a:lnSpc>
              <a:buFont typeface="Arial"/>
              <a:buChar char="•"/>
            </a:pPr>
            <a:r>
              <a:rPr lang="en-US" sz="2592" spc="64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Area chart showing Relationship between chest pain type and disease incidence</a:t>
            </a:r>
          </a:p>
          <a:p>
            <a:pPr algn="l" marL="559783" indent="-279892" lvl="1">
              <a:lnSpc>
                <a:spcPts val="4537"/>
              </a:lnSpc>
              <a:buFont typeface="Arial"/>
              <a:buChar char="•"/>
            </a:pPr>
            <a:r>
              <a:rPr lang="en-US" sz="2592" spc="64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Pie chart showing </a:t>
            </a:r>
            <a:r>
              <a:rPr lang="en-US" sz="2592" spc="64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Impact of blood sugar on disease</a:t>
            </a:r>
            <a:r>
              <a:rPr lang="en-US" sz="2592" spc="64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 occurrence</a:t>
            </a:r>
          </a:p>
          <a:p>
            <a:pPr algn="l" marL="559783" indent="-279892" lvl="1">
              <a:lnSpc>
                <a:spcPts val="4537"/>
              </a:lnSpc>
              <a:buFont typeface="Arial"/>
              <a:buChar char="•"/>
            </a:pPr>
            <a:r>
              <a:rPr lang="en-US" sz="2592" spc="64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Column chart of </a:t>
            </a:r>
            <a:r>
              <a:rPr lang="en-US" sz="2592" spc="64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ECG type and its link to disease presence</a:t>
            </a:r>
          </a:p>
          <a:p>
            <a:pPr algn="l" marL="559783" indent="-279892" lvl="1">
              <a:lnSpc>
                <a:spcPts val="4537"/>
              </a:lnSpc>
              <a:buFont typeface="Arial"/>
              <a:buChar char="•"/>
            </a:pPr>
            <a:r>
              <a:rPr lang="en-US" sz="2592" spc="64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Line chart </a:t>
            </a:r>
            <a:r>
              <a:rPr lang="en-US" sz="2592" spc="64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Heart rate correlation with disease</a:t>
            </a:r>
          </a:p>
          <a:p>
            <a:pPr algn="l" marL="559783" indent="-279892" lvl="1">
              <a:lnSpc>
                <a:spcPts val="4537"/>
              </a:lnSpc>
              <a:buFont typeface="Arial"/>
              <a:buChar char="•"/>
            </a:pPr>
            <a:r>
              <a:rPr lang="en-US" sz="2592" spc="64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Heatmap showing </a:t>
            </a:r>
            <a:r>
              <a:rPr lang="en-US" sz="2592" spc="64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Cholesterol, blood pressure, and heart disease connection</a:t>
            </a:r>
          </a:p>
          <a:p>
            <a:pPr algn="l" marL="559783" indent="-279892" lvl="1">
              <a:lnSpc>
                <a:spcPts val="4537"/>
              </a:lnSpc>
              <a:buFont typeface="Arial"/>
              <a:buChar char="•"/>
            </a:pPr>
            <a:r>
              <a:rPr lang="en-US" sz="2592" spc="64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Card of </a:t>
            </a:r>
            <a:r>
              <a:rPr lang="en-US" sz="2592" spc="64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Male-to-female ratio</a:t>
            </a:r>
          </a:p>
          <a:p>
            <a:pPr algn="l">
              <a:lnSpc>
                <a:spcPts val="4537"/>
              </a:lnSpc>
            </a:pPr>
          </a:p>
        </p:txBody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t="0" r="-48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3312665" y="757538"/>
            <a:ext cx="14729082" cy="2154128"/>
          </a:xfrm>
          <a:custGeom>
            <a:avLst/>
            <a:gdLst/>
            <a:ahLst/>
            <a:cxnLst/>
            <a:rect r="r" b="b" t="t" l="l"/>
            <a:pathLst>
              <a:path h="2154128" w="14729082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-3312665" y="1022801"/>
            <a:ext cx="14470349" cy="1492763"/>
            <a:chOff x="0" y="0"/>
            <a:chExt cx="3939507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939507" cy="406400"/>
            </a:xfrm>
            <a:custGeom>
              <a:avLst/>
              <a:gdLst/>
              <a:ahLst/>
              <a:cxnLst/>
              <a:rect r="r" b="b" t="t" l="l"/>
              <a:pathLst>
                <a:path h="406400" w="3939507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85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4671192" y="6998993"/>
            <a:ext cx="3616808" cy="3288007"/>
          </a:xfrm>
          <a:custGeom>
            <a:avLst/>
            <a:gdLst/>
            <a:ahLst/>
            <a:cxnLst/>
            <a:rect r="r" b="b" t="t" l="l"/>
            <a:pathLst>
              <a:path h="3288007" w="3616808">
                <a:moveTo>
                  <a:pt x="0" y="0"/>
                </a:moveTo>
                <a:lnTo>
                  <a:pt x="3616808" y="0"/>
                </a:lnTo>
                <a:lnTo>
                  <a:pt x="3616808" y="3288007"/>
                </a:lnTo>
                <a:lnTo>
                  <a:pt x="0" y="32880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30444" y="1350479"/>
            <a:ext cx="8574798" cy="104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4"/>
              </a:lnSpc>
            </a:pPr>
            <a:r>
              <a:rPr lang="en-US" sz="7499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Content: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375943" y="2800832"/>
            <a:ext cx="1305514" cy="2057400"/>
          </a:xfrm>
          <a:custGeom>
            <a:avLst/>
            <a:gdLst/>
            <a:ahLst/>
            <a:cxnLst/>
            <a:rect r="r" b="b" t="t" l="l"/>
            <a:pathLst>
              <a:path h="2057400" w="1305514">
                <a:moveTo>
                  <a:pt x="0" y="0"/>
                </a:moveTo>
                <a:lnTo>
                  <a:pt x="1305514" y="0"/>
                </a:lnTo>
                <a:lnTo>
                  <a:pt x="1305514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407446" y="7125491"/>
            <a:ext cx="1305514" cy="2057400"/>
          </a:xfrm>
          <a:custGeom>
            <a:avLst/>
            <a:gdLst/>
            <a:ahLst/>
            <a:cxnLst/>
            <a:rect r="r" b="b" t="t" l="l"/>
            <a:pathLst>
              <a:path h="2057400" w="1305514">
                <a:moveTo>
                  <a:pt x="0" y="0"/>
                </a:moveTo>
                <a:lnTo>
                  <a:pt x="1305514" y="0"/>
                </a:lnTo>
                <a:lnTo>
                  <a:pt x="1305514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712960" y="7520042"/>
            <a:ext cx="6305847" cy="63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558"/>
              </a:lnSpc>
              <a:spcBef>
                <a:spcPct val="0"/>
              </a:spcBef>
            </a:pPr>
            <a:r>
              <a:rPr lang="en-US" sz="2793" spc="69">
                <a:solidFill>
                  <a:srgbClr val="5A798F"/>
                </a:solidFill>
                <a:latin typeface="Canva Sans"/>
                <a:ea typeface="Canva Sans"/>
                <a:cs typeface="Canva Sans"/>
                <a:sym typeface="Canva Sans"/>
              </a:rPr>
              <a:t>🎯 The question this page answers: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42151" y="8471546"/>
            <a:ext cx="9043059" cy="543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893"/>
              </a:lnSpc>
              <a:spcBef>
                <a:spcPct val="0"/>
              </a:spcBef>
            </a:pPr>
            <a:r>
              <a:rPr lang="en-US" sz="2458" spc="61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✅ What factors are most closely linked to heart disease?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3312665" y="-48364"/>
            <a:ext cx="14729082" cy="2154128"/>
          </a:xfrm>
          <a:custGeom>
            <a:avLst/>
            <a:gdLst/>
            <a:ahLst/>
            <a:cxnLst/>
            <a:rect r="r" b="b" t="t" l="l"/>
            <a:pathLst>
              <a:path h="2154128" w="14729082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3312665" y="341028"/>
            <a:ext cx="14470349" cy="1375344"/>
            <a:chOff x="0" y="0"/>
            <a:chExt cx="3939507" cy="3744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39507" cy="374433"/>
            </a:xfrm>
            <a:custGeom>
              <a:avLst/>
              <a:gdLst/>
              <a:ahLst/>
              <a:cxnLst/>
              <a:rect r="r" b="b" t="t" l="l"/>
              <a:pathLst>
                <a:path h="374433" w="3939507">
                  <a:moveTo>
                    <a:pt x="3736307" y="0"/>
                  </a:moveTo>
                  <a:cubicBezTo>
                    <a:pt x="3848531" y="0"/>
                    <a:pt x="3939507" y="83820"/>
                    <a:pt x="3939507" y="187217"/>
                  </a:cubicBezTo>
                  <a:cubicBezTo>
                    <a:pt x="3939507" y="290613"/>
                    <a:pt x="3848531" y="374433"/>
                    <a:pt x="3736307" y="374433"/>
                  </a:cubicBezTo>
                  <a:lnTo>
                    <a:pt x="203200" y="374433"/>
                  </a:lnTo>
                  <a:cubicBezTo>
                    <a:pt x="90976" y="374433"/>
                    <a:pt x="0" y="290613"/>
                    <a:pt x="0" y="187217"/>
                  </a:cubicBezTo>
                  <a:cubicBezTo>
                    <a:pt x="0" y="8382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3939507" cy="403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85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220223" y="5420378"/>
            <a:ext cx="2067777" cy="4866622"/>
          </a:xfrm>
          <a:custGeom>
            <a:avLst/>
            <a:gdLst/>
            <a:ahLst/>
            <a:cxnLst/>
            <a:rect r="r" b="b" t="t" l="l"/>
            <a:pathLst>
              <a:path h="4866622" w="2067777">
                <a:moveTo>
                  <a:pt x="0" y="0"/>
                </a:moveTo>
                <a:lnTo>
                  <a:pt x="2067777" y="0"/>
                </a:lnTo>
                <a:lnTo>
                  <a:pt x="2067777" y="4866622"/>
                </a:lnTo>
                <a:lnTo>
                  <a:pt x="0" y="48666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6"/>
              <a:stretch>
                <a:fillRect l="-48" t="0" r="-48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028700" y="2105764"/>
            <a:ext cx="14186307" cy="7979798"/>
          </a:xfrm>
          <a:custGeom>
            <a:avLst/>
            <a:gdLst/>
            <a:ahLst/>
            <a:cxnLst/>
            <a:rect r="r" b="b" t="t" l="l"/>
            <a:pathLst>
              <a:path h="7979798" w="14186307">
                <a:moveTo>
                  <a:pt x="0" y="0"/>
                </a:moveTo>
                <a:lnTo>
                  <a:pt x="14186307" y="0"/>
                </a:lnTo>
                <a:lnTo>
                  <a:pt x="14186307" y="7979798"/>
                </a:lnTo>
                <a:lnTo>
                  <a:pt x="0" y="79797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45314" y="579493"/>
            <a:ext cx="11469815" cy="974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9"/>
              </a:lnSpc>
            </a:pPr>
            <a:r>
              <a:rPr lang="en-US" sz="6952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Detailed analysis of patients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9305" y="-5317632"/>
            <a:ext cx="14092745" cy="9902503"/>
            <a:chOff x="0" y="0"/>
            <a:chExt cx="4572000" cy="32125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0875" y="-15335"/>
              <a:ext cx="4793771" cy="3267781"/>
            </a:xfrm>
            <a:custGeom>
              <a:avLst/>
              <a:gdLst/>
              <a:ahLst/>
              <a:cxnLst/>
              <a:rect r="r" b="b" t="t" l="l"/>
              <a:pathLst>
                <a:path h="3267781" w="4793771">
                  <a:moveTo>
                    <a:pt x="3758476" y="2388987"/>
                  </a:moveTo>
                  <a:cubicBezTo>
                    <a:pt x="3777145" y="2379652"/>
                    <a:pt x="3795601" y="2369892"/>
                    <a:pt x="3813797" y="2359622"/>
                  </a:cubicBezTo>
                  <a:cubicBezTo>
                    <a:pt x="4346006" y="2059225"/>
                    <a:pt x="4793771" y="1415561"/>
                    <a:pt x="4539726" y="792606"/>
                  </a:cubicBezTo>
                  <a:cubicBezTo>
                    <a:pt x="4416115" y="489497"/>
                    <a:pt x="4124250" y="253294"/>
                    <a:pt x="3798022" y="226479"/>
                  </a:cubicBezTo>
                  <a:cubicBezTo>
                    <a:pt x="3416210" y="195095"/>
                    <a:pt x="3057000" y="433700"/>
                    <a:pt x="2673902" y="434869"/>
                  </a:cubicBezTo>
                  <a:cubicBezTo>
                    <a:pt x="2150947" y="436467"/>
                    <a:pt x="1697967" y="0"/>
                    <a:pt x="1175295" y="17260"/>
                  </a:cubicBezTo>
                  <a:cubicBezTo>
                    <a:pt x="926093" y="25490"/>
                    <a:pt x="686885" y="141037"/>
                    <a:pt x="505621" y="312257"/>
                  </a:cubicBezTo>
                  <a:cubicBezTo>
                    <a:pt x="324357" y="483477"/>
                    <a:pt x="198176" y="707277"/>
                    <a:pt x="117968" y="943375"/>
                  </a:cubicBezTo>
                  <a:cubicBezTo>
                    <a:pt x="33113" y="1193148"/>
                    <a:pt x="0" y="1477082"/>
                    <a:pt x="114600" y="1714681"/>
                  </a:cubicBezTo>
                  <a:cubicBezTo>
                    <a:pt x="225927" y="1945498"/>
                    <a:pt x="455959" y="2093480"/>
                    <a:pt x="684103" y="2210167"/>
                  </a:cubicBezTo>
                  <a:cubicBezTo>
                    <a:pt x="912247" y="2326854"/>
                    <a:pt x="1155656" y="2428529"/>
                    <a:pt x="1335979" y="2610604"/>
                  </a:cubicBezTo>
                  <a:cubicBezTo>
                    <a:pt x="1526733" y="2803211"/>
                    <a:pt x="1646549" y="3083819"/>
                    <a:pt x="1897397" y="3186566"/>
                  </a:cubicBezTo>
                  <a:cubicBezTo>
                    <a:pt x="2095678" y="3267781"/>
                    <a:pt x="2326648" y="3211079"/>
                    <a:pt x="2512645" y="3104699"/>
                  </a:cubicBezTo>
                  <a:cubicBezTo>
                    <a:pt x="2698634" y="2998322"/>
                    <a:pt x="2853882" y="2846534"/>
                    <a:pt x="3026221" y="2719221"/>
                  </a:cubicBezTo>
                  <a:cubicBezTo>
                    <a:pt x="3243833" y="2558464"/>
                    <a:pt x="3518795" y="2508816"/>
                    <a:pt x="3758476" y="2388987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2000" cy="3212592"/>
            </a:xfrm>
            <a:custGeom>
              <a:avLst/>
              <a:gdLst/>
              <a:ahLst/>
              <a:cxnLst/>
              <a:rect r="r" b="b" t="t" l="l"/>
              <a:pathLst>
                <a:path h="3212592" w="4572000">
                  <a:moveTo>
                    <a:pt x="4572000" y="3212592"/>
                  </a:moveTo>
                  <a:lnTo>
                    <a:pt x="0" y="3212592"/>
                  </a:lnTo>
                  <a:lnTo>
                    <a:pt x="0" y="0"/>
                  </a:lnTo>
                  <a:lnTo>
                    <a:pt x="4572000" y="0"/>
                  </a:lnTo>
                  <a:lnTo>
                    <a:pt x="4572000" y="3212592"/>
                  </a:lnTo>
                  <a:close/>
                </a:path>
              </a:pathLst>
            </a:custGeom>
            <a:blipFill>
              <a:blip r:embed="rId2"/>
              <a:stretch>
                <a:fillRect l="-11" t="0" r="-11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3490952">
            <a:off x="-2506889" y="5777821"/>
            <a:ext cx="6118046" cy="8312563"/>
            <a:chOff x="0" y="0"/>
            <a:chExt cx="3364992" cy="4572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4430" y="-18654"/>
              <a:ext cx="3539861" cy="4602770"/>
            </a:xfrm>
            <a:custGeom>
              <a:avLst/>
              <a:gdLst/>
              <a:ahLst/>
              <a:cxnLst/>
              <a:rect r="r" b="b" t="t" l="l"/>
              <a:pathLst>
                <a:path h="4602770" w="3539861">
                  <a:moveTo>
                    <a:pt x="3154043" y="370565"/>
                  </a:moveTo>
                  <a:cubicBezTo>
                    <a:pt x="3149740" y="364861"/>
                    <a:pt x="3145370" y="359189"/>
                    <a:pt x="3140931" y="353551"/>
                  </a:cubicBezTo>
                  <a:cubicBezTo>
                    <a:pt x="3082392" y="279158"/>
                    <a:pt x="3014204" y="214094"/>
                    <a:pt x="2936275" y="160224"/>
                  </a:cubicBezTo>
                  <a:cubicBezTo>
                    <a:pt x="2823060" y="81962"/>
                    <a:pt x="2687194" y="34683"/>
                    <a:pt x="2550433" y="22062"/>
                  </a:cubicBezTo>
                  <a:cubicBezTo>
                    <a:pt x="2311401" y="0"/>
                    <a:pt x="2064469" y="85852"/>
                    <a:pt x="1890673" y="251441"/>
                  </a:cubicBezTo>
                  <a:cubicBezTo>
                    <a:pt x="1723562" y="410662"/>
                    <a:pt x="1622575" y="637131"/>
                    <a:pt x="1430598" y="765279"/>
                  </a:cubicBezTo>
                  <a:cubicBezTo>
                    <a:pt x="1083906" y="996705"/>
                    <a:pt x="563193" y="830427"/>
                    <a:pt x="243218" y="1097579"/>
                  </a:cubicBezTo>
                  <a:cubicBezTo>
                    <a:pt x="63620" y="1247529"/>
                    <a:pt x="0" y="1501521"/>
                    <a:pt x="20102" y="1734627"/>
                  </a:cubicBezTo>
                  <a:cubicBezTo>
                    <a:pt x="40205" y="1967733"/>
                    <a:pt x="131565" y="2187758"/>
                    <a:pt x="215291" y="2406235"/>
                  </a:cubicBezTo>
                  <a:cubicBezTo>
                    <a:pt x="299017" y="2624711"/>
                    <a:pt x="377184" y="2852254"/>
                    <a:pt x="368928" y="3086079"/>
                  </a:cubicBezTo>
                  <a:cubicBezTo>
                    <a:pt x="362900" y="3256754"/>
                    <a:pt x="310997" y="3422120"/>
                    <a:pt x="283999" y="3590754"/>
                  </a:cubicBezTo>
                  <a:cubicBezTo>
                    <a:pt x="257000" y="3759387"/>
                    <a:pt x="257812" y="3942783"/>
                    <a:pt x="347642" y="4088027"/>
                  </a:cubicBezTo>
                  <a:cubicBezTo>
                    <a:pt x="440151" y="4237603"/>
                    <a:pt x="609029" y="4319614"/>
                    <a:pt x="771424" y="4387121"/>
                  </a:cubicBezTo>
                  <a:cubicBezTo>
                    <a:pt x="1053243" y="4504272"/>
                    <a:pt x="1351777" y="4602770"/>
                    <a:pt x="1656685" y="4589446"/>
                  </a:cubicBezTo>
                  <a:cubicBezTo>
                    <a:pt x="1961591" y="4576123"/>
                    <a:pt x="2275861" y="4431515"/>
                    <a:pt x="2421358" y="4163223"/>
                  </a:cubicBezTo>
                  <a:cubicBezTo>
                    <a:pt x="2655053" y="3732294"/>
                    <a:pt x="2388209" y="3172284"/>
                    <a:pt x="2571656" y="2717683"/>
                  </a:cubicBezTo>
                  <a:cubicBezTo>
                    <a:pt x="2665220" y="2485823"/>
                    <a:pt x="2862908" y="2315251"/>
                    <a:pt x="3015930" y="2117522"/>
                  </a:cubicBezTo>
                  <a:cubicBezTo>
                    <a:pt x="3383087" y="1643097"/>
                    <a:pt x="3539861" y="881930"/>
                    <a:pt x="3154043" y="370565"/>
                  </a:cubicBezTo>
                  <a:close/>
                </a:path>
              </a:pathLst>
            </a:custGeom>
            <a:solidFill>
              <a:srgbClr val="DBEDFD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06" y="-6"/>
              <a:ext cx="3362886" cy="4572006"/>
            </a:xfrm>
            <a:custGeom>
              <a:avLst/>
              <a:gdLst/>
              <a:ahLst/>
              <a:cxnLst/>
              <a:rect r="r" b="b" t="t" l="l"/>
              <a:pathLst>
                <a:path h="4572006" w="3362886">
                  <a:moveTo>
                    <a:pt x="3362886" y="4572006"/>
                  </a:moveTo>
                  <a:lnTo>
                    <a:pt x="0" y="4572006"/>
                  </a:lnTo>
                  <a:lnTo>
                    <a:pt x="0" y="0"/>
                  </a:lnTo>
                  <a:lnTo>
                    <a:pt x="3362886" y="0"/>
                  </a:lnTo>
                  <a:lnTo>
                    <a:pt x="3362886" y="4572006"/>
                  </a:lnTo>
                  <a:close/>
                </a:path>
              </a:pathLst>
            </a:custGeom>
            <a:blipFill>
              <a:blip r:embed="rId3"/>
              <a:stretch>
                <a:fillRect l="-48" t="0" r="-48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3312665" y="757538"/>
            <a:ext cx="14729082" cy="2154128"/>
          </a:xfrm>
          <a:custGeom>
            <a:avLst/>
            <a:gdLst/>
            <a:ahLst/>
            <a:cxnLst/>
            <a:rect r="r" b="b" t="t" l="l"/>
            <a:pathLst>
              <a:path h="2154128" w="14729082">
                <a:moveTo>
                  <a:pt x="0" y="0"/>
                </a:moveTo>
                <a:lnTo>
                  <a:pt x="14729082" y="0"/>
                </a:lnTo>
                <a:lnTo>
                  <a:pt x="14729082" y="2154128"/>
                </a:lnTo>
                <a:lnTo>
                  <a:pt x="0" y="215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3312665" y="1022801"/>
            <a:ext cx="14470349" cy="1492763"/>
            <a:chOff x="0" y="0"/>
            <a:chExt cx="3939507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39507" cy="406400"/>
            </a:xfrm>
            <a:custGeom>
              <a:avLst/>
              <a:gdLst/>
              <a:ahLst/>
              <a:cxnLst/>
              <a:rect r="r" b="b" t="t" l="l"/>
              <a:pathLst>
                <a:path h="406400" w="3939507">
                  <a:moveTo>
                    <a:pt x="3736307" y="0"/>
                  </a:moveTo>
                  <a:cubicBezTo>
                    <a:pt x="3848531" y="0"/>
                    <a:pt x="3939507" y="90976"/>
                    <a:pt x="3939507" y="203200"/>
                  </a:cubicBezTo>
                  <a:cubicBezTo>
                    <a:pt x="3939507" y="315424"/>
                    <a:pt x="3848531" y="406400"/>
                    <a:pt x="373630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939507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8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4437931">
            <a:off x="14807764" y="6118093"/>
            <a:ext cx="4903071" cy="3369747"/>
          </a:xfrm>
          <a:custGeom>
            <a:avLst/>
            <a:gdLst/>
            <a:ahLst/>
            <a:cxnLst/>
            <a:rect r="r" b="b" t="t" l="l"/>
            <a:pathLst>
              <a:path h="3369747" w="4903071">
                <a:moveTo>
                  <a:pt x="0" y="0"/>
                </a:moveTo>
                <a:lnTo>
                  <a:pt x="4903072" y="0"/>
                </a:lnTo>
                <a:lnTo>
                  <a:pt x="4903072" y="3369747"/>
                </a:lnTo>
                <a:lnTo>
                  <a:pt x="0" y="33697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3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30444" y="1350479"/>
            <a:ext cx="9686691" cy="104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4"/>
              </a:lnSpc>
            </a:pPr>
            <a:r>
              <a:rPr lang="en-US" sz="7499">
                <a:solidFill>
                  <a:srgbClr val="5A798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Content: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375943" y="2800832"/>
            <a:ext cx="1305514" cy="2057400"/>
          </a:xfrm>
          <a:custGeom>
            <a:avLst/>
            <a:gdLst/>
            <a:ahLst/>
            <a:cxnLst/>
            <a:rect r="r" b="b" t="t" l="l"/>
            <a:pathLst>
              <a:path h="2057400" w="1305514">
                <a:moveTo>
                  <a:pt x="0" y="0"/>
                </a:moveTo>
                <a:lnTo>
                  <a:pt x="1305514" y="0"/>
                </a:lnTo>
                <a:lnTo>
                  <a:pt x="1305514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251644" y="7200900"/>
            <a:ext cx="1305514" cy="2057400"/>
          </a:xfrm>
          <a:custGeom>
            <a:avLst/>
            <a:gdLst/>
            <a:ahLst/>
            <a:cxnLst/>
            <a:rect r="r" b="b" t="t" l="l"/>
            <a:pathLst>
              <a:path h="2057400" w="1305514">
                <a:moveTo>
                  <a:pt x="0" y="0"/>
                </a:moveTo>
                <a:lnTo>
                  <a:pt x="1305513" y="0"/>
                </a:lnTo>
                <a:lnTo>
                  <a:pt x="1305513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681457" y="2900222"/>
            <a:ext cx="16606543" cy="4246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1134" indent="-300567" lvl="1">
              <a:lnSpc>
                <a:spcPts val="4872"/>
              </a:lnSpc>
              <a:buFont typeface="Arial"/>
              <a:buChar char="•"/>
            </a:pPr>
            <a:r>
              <a:rPr lang="en-US" sz="2784" spc="6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Scatter chart  showing Age vs. cholesterol impact on disease</a:t>
            </a:r>
          </a:p>
          <a:p>
            <a:pPr algn="l" marL="601134" indent="-300567" lvl="1">
              <a:lnSpc>
                <a:spcPts val="4872"/>
              </a:lnSpc>
              <a:buFont typeface="Arial"/>
              <a:buChar char="•"/>
            </a:pPr>
            <a:r>
              <a:rPr lang="en-US" sz="2784" spc="6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Donut chart showing </a:t>
            </a:r>
            <a:r>
              <a:rPr lang="en-US" sz="2784" spc="6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H</a:t>
            </a:r>
            <a:r>
              <a:rPr lang="en-US" sz="2784" spc="6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igh vs. normal blood sugar proportion</a:t>
            </a:r>
          </a:p>
          <a:p>
            <a:pPr algn="l" marL="601134" indent="-300567" lvl="1">
              <a:lnSpc>
                <a:spcPts val="4872"/>
              </a:lnSpc>
              <a:buFont typeface="Arial"/>
              <a:buChar char="•"/>
            </a:pPr>
            <a:r>
              <a:rPr lang="en-US" sz="2784" spc="6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Card of </a:t>
            </a:r>
            <a:r>
              <a:rPr lang="en-US" sz="2784" spc="6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Heart Risk Score analysis</a:t>
            </a:r>
          </a:p>
          <a:p>
            <a:pPr algn="l" marL="601134" indent="-300567" lvl="1">
              <a:lnSpc>
                <a:spcPts val="4872"/>
              </a:lnSpc>
              <a:buFont typeface="Arial"/>
              <a:buChar char="•"/>
            </a:pPr>
            <a:r>
              <a:rPr lang="en-US" sz="2784" spc="6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Column chart of </a:t>
            </a:r>
            <a:r>
              <a:rPr lang="en-US" sz="2784" spc="6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ST wave regression effect on disease</a:t>
            </a:r>
          </a:p>
          <a:p>
            <a:pPr algn="l" marL="601134" indent="-300567" lvl="1">
              <a:lnSpc>
                <a:spcPts val="4872"/>
              </a:lnSpc>
              <a:buFont typeface="Arial"/>
              <a:buChar char="•"/>
            </a:pPr>
            <a:r>
              <a:rPr lang="en-US" sz="2784" spc="6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Column chart of </a:t>
            </a:r>
            <a:r>
              <a:rPr lang="en-US" sz="2784" spc="6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Ex</a:t>
            </a:r>
            <a:r>
              <a:rPr lang="en-US" sz="2784" spc="6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ercise-induced angina and heart disease link</a:t>
            </a:r>
          </a:p>
          <a:p>
            <a:pPr algn="l" marL="601134" indent="-300567" lvl="1">
              <a:lnSpc>
                <a:spcPts val="4872"/>
              </a:lnSpc>
              <a:buFont typeface="Arial"/>
              <a:buChar char="•"/>
            </a:pPr>
            <a:r>
              <a:rPr lang="en-US" sz="2784" spc="6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Table of</a:t>
            </a:r>
            <a:r>
              <a:rPr lang="en-US" sz="2784" spc="69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High-risk patient identification</a:t>
            </a:r>
          </a:p>
          <a:p>
            <a:pPr algn="l" marL="0" indent="0" lvl="0">
              <a:lnSpc>
                <a:spcPts val="4872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3678881" y="7584661"/>
            <a:ext cx="6305847" cy="63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558"/>
              </a:lnSpc>
              <a:spcBef>
                <a:spcPct val="0"/>
              </a:spcBef>
            </a:pPr>
            <a:r>
              <a:rPr lang="en-US" sz="2793" spc="69">
                <a:solidFill>
                  <a:srgbClr val="5A798F"/>
                </a:solidFill>
                <a:latin typeface="Canva Sans"/>
                <a:ea typeface="Canva Sans"/>
                <a:cs typeface="Canva Sans"/>
                <a:sym typeface="Canva Sans"/>
              </a:rPr>
              <a:t>🎯 The question this page answers: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696622" y="8571235"/>
            <a:ext cx="9965706" cy="1162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893"/>
              </a:lnSpc>
              <a:spcBef>
                <a:spcPct val="0"/>
              </a:spcBef>
            </a:pPr>
            <a:r>
              <a:rPr lang="en-US" sz="2458" spc="61">
                <a:solidFill>
                  <a:srgbClr val="2D3B44"/>
                </a:solidFill>
                <a:latin typeface="Canva Sans"/>
                <a:ea typeface="Canva Sans"/>
                <a:cs typeface="Canva Sans"/>
                <a:sym typeface="Canva Sans"/>
              </a:rPr>
              <a:t>✅ How are various medical factors distributed between infected and uninfected patients?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DAGevAoL77s</dc:identifier>
  <dcterms:modified xsi:type="dcterms:W3CDTF">2011-08-01T06:04:30Z</dcterms:modified>
  <cp:revision>1</cp:revision>
  <dc:title>Thank You Mariam Ahmed</dc:title>
</cp:coreProperties>
</file>