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2" r:id="rId19"/>
    <p:sldId id="275" r:id="rId20"/>
    <p:sldId id="277" r:id="rId21"/>
    <p:sldId id="289" r:id="rId22"/>
    <p:sldId id="290" r:id="rId23"/>
    <p:sldId id="29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665F2-707A-473C-A672-CB2F2BF8A848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F88F2D-72B1-48F4-973C-98A4FC6F3D87}">
      <dgm:prSet phldrT="[Text]"/>
      <dgm:spPr/>
      <dgm:t>
        <a:bodyPr/>
        <a:lstStyle/>
        <a:p>
          <a:r>
            <a:rPr lang="en-US"/>
            <a:t>Data Analysis</a:t>
          </a:r>
        </a:p>
      </dgm:t>
    </dgm:pt>
    <dgm:pt modelId="{9989D938-431C-4928-A8B1-A0CBA9F96791}" type="parTrans" cxnId="{A7DB708F-5AA1-4E09-9C22-2E95428E20FC}">
      <dgm:prSet/>
      <dgm:spPr/>
      <dgm:t>
        <a:bodyPr/>
        <a:lstStyle/>
        <a:p>
          <a:endParaRPr lang="en-US"/>
        </a:p>
      </dgm:t>
    </dgm:pt>
    <dgm:pt modelId="{E0720A29-8E3A-4259-96CA-3856B7AD12DF}" type="sibTrans" cxnId="{A7DB708F-5AA1-4E09-9C22-2E95428E20FC}">
      <dgm:prSet/>
      <dgm:spPr/>
      <dgm:t>
        <a:bodyPr/>
        <a:lstStyle/>
        <a:p>
          <a:endParaRPr lang="en-US"/>
        </a:p>
      </dgm:t>
    </dgm:pt>
    <dgm:pt modelId="{8F56ACA0-2565-4F4F-A5A7-16B6DAD2FDF7}">
      <dgm:prSet phldrT="[Text]"/>
      <dgm:spPr/>
      <dgm:t>
        <a:bodyPr/>
        <a:lstStyle/>
        <a:p>
          <a:r>
            <a:rPr lang="en-US" dirty="0"/>
            <a:t>Univariate</a:t>
          </a:r>
        </a:p>
      </dgm:t>
    </dgm:pt>
    <dgm:pt modelId="{277481B4-39C1-4153-972A-B0F28AF52BB2}" type="parTrans" cxnId="{3D90703B-55FC-4333-8B41-2BEE1CD7EF23}">
      <dgm:prSet/>
      <dgm:spPr/>
      <dgm:t>
        <a:bodyPr/>
        <a:lstStyle/>
        <a:p>
          <a:endParaRPr lang="en-US"/>
        </a:p>
      </dgm:t>
    </dgm:pt>
    <dgm:pt modelId="{737AAD8A-2F52-4956-9A11-9FAD872F6DE8}" type="sibTrans" cxnId="{3D90703B-55FC-4333-8B41-2BEE1CD7EF23}">
      <dgm:prSet/>
      <dgm:spPr/>
      <dgm:t>
        <a:bodyPr/>
        <a:lstStyle/>
        <a:p>
          <a:endParaRPr lang="en-US"/>
        </a:p>
      </dgm:t>
    </dgm:pt>
    <dgm:pt modelId="{9E371E1E-C4FB-4673-BDF3-196F24B126C3}">
      <dgm:prSet phldrT="[Text]"/>
      <dgm:spPr/>
      <dgm:t>
        <a:bodyPr/>
        <a:lstStyle/>
        <a:p>
          <a:r>
            <a:rPr lang="en-US" dirty="0"/>
            <a:t>Bivariate</a:t>
          </a:r>
        </a:p>
      </dgm:t>
    </dgm:pt>
    <dgm:pt modelId="{5B855ECB-42B2-447A-97C6-2C1D399EE27B}" type="parTrans" cxnId="{D94643B1-352F-4E5E-BFC1-88F2AFF8B14F}">
      <dgm:prSet/>
      <dgm:spPr/>
      <dgm:t>
        <a:bodyPr/>
        <a:lstStyle/>
        <a:p>
          <a:endParaRPr lang="en-US"/>
        </a:p>
      </dgm:t>
    </dgm:pt>
    <dgm:pt modelId="{E10860F3-2D6B-48BC-997B-4DD150A701AA}" type="sibTrans" cxnId="{D94643B1-352F-4E5E-BFC1-88F2AFF8B14F}">
      <dgm:prSet/>
      <dgm:spPr/>
      <dgm:t>
        <a:bodyPr/>
        <a:lstStyle/>
        <a:p>
          <a:endParaRPr lang="en-US"/>
        </a:p>
      </dgm:t>
    </dgm:pt>
    <dgm:pt modelId="{FBB1BC8B-5950-4342-BD34-62B68C61CAC9}">
      <dgm:prSet phldrT="[Text]"/>
      <dgm:spPr/>
      <dgm:t>
        <a:bodyPr/>
        <a:lstStyle/>
        <a:p>
          <a:r>
            <a:rPr lang="en-US" dirty="0"/>
            <a:t>Multivariate</a:t>
          </a:r>
        </a:p>
      </dgm:t>
    </dgm:pt>
    <dgm:pt modelId="{1B8207CA-D1C5-47E4-9298-AEF453D01C53}" type="parTrans" cxnId="{D0F14DD3-716C-43D2-93EC-84E21F1747B3}">
      <dgm:prSet/>
      <dgm:spPr/>
      <dgm:t>
        <a:bodyPr/>
        <a:lstStyle/>
        <a:p>
          <a:endParaRPr lang="en-US"/>
        </a:p>
      </dgm:t>
    </dgm:pt>
    <dgm:pt modelId="{4B79CB62-6D58-4F8F-8D8F-9954836749FC}" type="sibTrans" cxnId="{D0F14DD3-716C-43D2-93EC-84E21F1747B3}">
      <dgm:prSet/>
      <dgm:spPr/>
      <dgm:t>
        <a:bodyPr/>
        <a:lstStyle/>
        <a:p>
          <a:endParaRPr lang="en-US"/>
        </a:p>
      </dgm:t>
    </dgm:pt>
    <dgm:pt modelId="{43B0AED1-2129-4B66-A3A2-5311BB018935}" type="pres">
      <dgm:prSet presAssocID="{E90665F2-707A-473C-A672-CB2F2BF8A84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D3DFDD-D756-4264-BC82-C9B943C9C22B}" type="pres">
      <dgm:prSet presAssocID="{FAF88F2D-72B1-48F4-973C-98A4FC6F3D87}" presName="hierRoot1" presStyleCnt="0">
        <dgm:presLayoutVars>
          <dgm:hierBranch val="init"/>
        </dgm:presLayoutVars>
      </dgm:prSet>
      <dgm:spPr/>
    </dgm:pt>
    <dgm:pt modelId="{630FB110-93DA-45FE-8DEC-ACC9D89027B2}" type="pres">
      <dgm:prSet presAssocID="{FAF88F2D-72B1-48F4-973C-98A4FC6F3D87}" presName="rootComposite1" presStyleCnt="0"/>
      <dgm:spPr/>
    </dgm:pt>
    <dgm:pt modelId="{D4D396B0-7BC3-482B-96D5-AFA523FB3F75}" type="pres">
      <dgm:prSet presAssocID="{FAF88F2D-72B1-48F4-973C-98A4FC6F3D87}" presName="rootText1" presStyleLbl="alignAcc1" presStyleIdx="0" presStyleCnt="0">
        <dgm:presLayoutVars>
          <dgm:chPref val="3"/>
        </dgm:presLayoutVars>
      </dgm:prSet>
      <dgm:spPr/>
    </dgm:pt>
    <dgm:pt modelId="{8313DC12-CEF5-4A29-A5A9-F39E61A387D3}" type="pres">
      <dgm:prSet presAssocID="{FAF88F2D-72B1-48F4-973C-98A4FC6F3D87}" presName="topArc1" presStyleLbl="parChTrans1D1" presStyleIdx="0" presStyleCnt="8"/>
      <dgm:spPr/>
    </dgm:pt>
    <dgm:pt modelId="{63CDEA07-1BAA-45BF-A9F8-F1AA033D6CE3}" type="pres">
      <dgm:prSet presAssocID="{FAF88F2D-72B1-48F4-973C-98A4FC6F3D87}" presName="bottomArc1" presStyleLbl="parChTrans1D1" presStyleIdx="1" presStyleCnt="8"/>
      <dgm:spPr/>
    </dgm:pt>
    <dgm:pt modelId="{6F8DE70B-6C0F-42FF-A27C-014977442955}" type="pres">
      <dgm:prSet presAssocID="{FAF88F2D-72B1-48F4-973C-98A4FC6F3D87}" presName="topConnNode1" presStyleLbl="node1" presStyleIdx="0" presStyleCnt="0"/>
      <dgm:spPr/>
    </dgm:pt>
    <dgm:pt modelId="{CDE082C2-1110-4DA7-8D34-A1C638F9C891}" type="pres">
      <dgm:prSet presAssocID="{FAF88F2D-72B1-48F4-973C-98A4FC6F3D87}" presName="hierChild2" presStyleCnt="0"/>
      <dgm:spPr/>
    </dgm:pt>
    <dgm:pt modelId="{24CC4D3B-5963-4307-BBCA-5744CC2D674F}" type="pres">
      <dgm:prSet presAssocID="{277481B4-39C1-4153-972A-B0F28AF52BB2}" presName="Name28" presStyleLbl="parChTrans1D2" presStyleIdx="0" presStyleCnt="3"/>
      <dgm:spPr/>
    </dgm:pt>
    <dgm:pt modelId="{30D3E1BE-BB44-4AFB-A419-C8CB716AAD0F}" type="pres">
      <dgm:prSet presAssocID="{8F56ACA0-2565-4F4F-A5A7-16B6DAD2FDF7}" presName="hierRoot2" presStyleCnt="0">
        <dgm:presLayoutVars>
          <dgm:hierBranch val="init"/>
        </dgm:presLayoutVars>
      </dgm:prSet>
      <dgm:spPr/>
    </dgm:pt>
    <dgm:pt modelId="{9E61A99B-7090-4466-97A6-EFBE2D4E985C}" type="pres">
      <dgm:prSet presAssocID="{8F56ACA0-2565-4F4F-A5A7-16B6DAD2FDF7}" presName="rootComposite2" presStyleCnt="0"/>
      <dgm:spPr/>
    </dgm:pt>
    <dgm:pt modelId="{016866DE-5CC9-419F-843B-CFCB0BFA98FA}" type="pres">
      <dgm:prSet presAssocID="{8F56ACA0-2565-4F4F-A5A7-16B6DAD2FDF7}" presName="rootText2" presStyleLbl="alignAcc1" presStyleIdx="0" presStyleCnt="0">
        <dgm:presLayoutVars>
          <dgm:chPref val="3"/>
        </dgm:presLayoutVars>
      </dgm:prSet>
      <dgm:spPr/>
    </dgm:pt>
    <dgm:pt modelId="{BCB3F154-E356-4AE6-A3A4-C6FD924418E7}" type="pres">
      <dgm:prSet presAssocID="{8F56ACA0-2565-4F4F-A5A7-16B6DAD2FDF7}" presName="topArc2" presStyleLbl="parChTrans1D1" presStyleIdx="2" presStyleCnt="8"/>
      <dgm:spPr/>
    </dgm:pt>
    <dgm:pt modelId="{E5539489-EF8D-4247-92FE-8665B2C6767E}" type="pres">
      <dgm:prSet presAssocID="{8F56ACA0-2565-4F4F-A5A7-16B6DAD2FDF7}" presName="bottomArc2" presStyleLbl="parChTrans1D1" presStyleIdx="3" presStyleCnt="8"/>
      <dgm:spPr/>
    </dgm:pt>
    <dgm:pt modelId="{5C930CD8-ADF2-4A65-9FF4-E9878BC1B232}" type="pres">
      <dgm:prSet presAssocID="{8F56ACA0-2565-4F4F-A5A7-16B6DAD2FDF7}" presName="topConnNode2" presStyleLbl="node2" presStyleIdx="0" presStyleCnt="0"/>
      <dgm:spPr/>
    </dgm:pt>
    <dgm:pt modelId="{2964CBFC-F901-473A-89BA-7BA97EB6985F}" type="pres">
      <dgm:prSet presAssocID="{8F56ACA0-2565-4F4F-A5A7-16B6DAD2FDF7}" presName="hierChild4" presStyleCnt="0"/>
      <dgm:spPr/>
    </dgm:pt>
    <dgm:pt modelId="{F32D6B48-B446-46E2-80BD-0E8D4CA6DAD6}" type="pres">
      <dgm:prSet presAssocID="{8F56ACA0-2565-4F4F-A5A7-16B6DAD2FDF7}" presName="hierChild5" presStyleCnt="0"/>
      <dgm:spPr/>
    </dgm:pt>
    <dgm:pt modelId="{4E5DEAEB-C2AB-474E-92AB-975934B9FCA5}" type="pres">
      <dgm:prSet presAssocID="{5B855ECB-42B2-447A-97C6-2C1D399EE27B}" presName="Name28" presStyleLbl="parChTrans1D2" presStyleIdx="1" presStyleCnt="3"/>
      <dgm:spPr/>
    </dgm:pt>
    <dgm:pt modelId="{E3A7C059-E394-4CD4-838A-48B5BFD6095A}" type="pres">
      <dgm:prSet presAssocID="{9E371E1E-C4FB-4673-BDF3-196F24B126C3}" presName="hierRoot2" presStyleCnt="0">
        <dgm:presLayoutVars>
          <dgm:hierBranch val="init"/>
        </dgm:presLayoutVars>
      </dgm:prSet>
      <dgm:spPr/>
    </dgm:pt>
    <dgm:pt modelId="{0179EDE9-980C-4E65-AA04-021461F96F71}" type="pres">
      <dgm:prSet presAssocID="{9E371E1E-C4FB-4673-BDF3-196F24B126C3}" presName="rootComposite2" presStyleCnt="0"/>
      <dgm:spPr/>
    </dgm:pt>
    <dgm:pt modelId="{C82C2AA2-31B7-46B6-B99D-F92A5D37348E}" type="pres">
      <dgm:prSet presAssocID="{9E371E1E-C4FB-4673-BDF3-196F24B126C3}" presName="rootText2" presStyleLbl="alignAcc1" presStyleIdx="0" presStyleCnt="0">
        <dgm:presLayoutVars>
          <dgm:chPref val="3"/>
        </dgm:presLayoutVars>
      </dgm:prSet>
      <dgm:spPr/>
    </dgm:pt>
    <dgm:pt modelId="{C61A6973-7D98-4E7F-AD6A-0E27E6B62CDD}" type="pres">
      <dgm:prSet presAssocID="{9E371E1E-C4FB-4673-BDF3-196F24B126C3}" presName="topArc2" presStyleLbl="parChTrans1D1" presStyleIdx="4" presStyleCnt="8"/>
      <dgm:spPr/>
    </dgm:pt>
    <dgm:pt modelId="{2CC51331-A760-4B0C-8F75-AA07A014847C}" type="pres">
      <dgm:prSet presAssocID="{9E371E1E-C4FB-4673-BDF3-196F24B126C3}" presName="bottomArc2" presStyleLbl="parChTrans1D1" presStyleIdx="5" presStyleCnt="8"/>
      <dgm:spPr/>
    </dgm:pt>
    <dgm:pt modelId="{C1EB523B-803F-40A5-9CDC-E2BB061213A1}" type="pres">
      <dgm:prSet presAssocID="{9E371E1E-C4FB-4673-BDF3-196F24B126C3}" presName="topConnNode2" presStyleLbl="node2" presStyleIdx="0" presStyleCnt="0"/>
      <dgm:spPr/>
    </dgm:pt>
    <dgm:pt modelId="{CD00FB71-CC15-4EE6-98B7-A1CE599C78C4}" type="pres">
      <dgm:prSet presAssocID="{9E371E1E-C4FB-4673-BDF3-196F24B126C3}" presName="hierChild4" presStyleCnt="0"/>
      <dgm:spPr/>
    </dgm:pt>
    <dgm:pt modelId="{2D33147E-A205-49D8-B8EA-A229CB62A6C5}" type="pres">
      <dgm:prSet presAssocID="{9E371E1E-C4FB-4673-BDF3-196F24B126C3}" presName="hierChild5" presStyleCnt="0"/>
      <dgm:spPr/>
    </dgm:pt>
    <dgm:pt modelId="{8085E449-EC22-4651-A313-0FBE03C82AE0}" type="pres">
      <dgm:prSet presAssocID="{1B8207CA-D1C5-47E4-9298-AEF453D01C53}" presName="Name28" presStyleLbl="parChTrans1D2" presStyleIdx="2" presStyleCnt="3"/>
      <dgm:spPr/>
    </dgm:pt>
    <dgm:pt modelId="{757EA1B6-ED12-4194-9BAA-036F732B040C}" type="pres">
      <dgm:prSet presAssocID="{FBB1BC8B-5950-4342-BD34-62B68C61CAC9}" presName="hierRoot2" presStyleCnt="0">
        <dgm:presLayoutVars>
          <dgm:hierBranch val="init"/>
        </dgm:presLayoutVars>
      </dgm:prSet>
      <dgm:spPr/>
    </dgm:pt>
    <dgm:pt modelId="{02BEB0EF-FACF-49F8-942D-28C3610CA37C}" type="pres">
      <dgm:prSet presAssocID="{FBB1BC8B-5950-4342-BD34-62B68C61CAC9}" presName="rootComposite2" presStyleCnt="0"/>
      <dgm:spPr/>
    </dgm:pt>
    <dgm:pt modelId="{5427AC53-2D0F-4649-92C0-E78175DC435C}" type="pres">
      <dgm:prSet presAssocID="{FBB1BC8B-5950-4342-BD34-62B68C61CAC9}" presName="rootText2" presStyleLbl="alignAcc1" presStyleIdx="0" presStyleCnt="0">
        <dgm:presLayoutVars>
          <dgm:chPref val="3"/>
        </dgm:presLayoutVars>
      </dgm:prSet>
      <dgm:spPr/>
    </dgm:pt>
    <dgm:pt modelId="{AC860646-B2D3-48CA-A004-36EDC89065FD}" type="pres">
      <dgm:prSet presAssocID="{FBB1BC8B-5950-4342-BD34-62B68C61CAC9}" presName="topArc2" presStyleLbl="parChTrans1D1" presStyleIdx="6" presStyleCnt="8"/>
      <dgm:spPr/>
    </dgm:pt>
    <dgm:pt modelId="{26159DF1-06C3-4A57-A705-6EE6E73A77C9}" type="pres">
      <dgm:prSet presAssocID="{FBB1BC8B-5950-4342-BD34-62B68C61CAC9}" presName="bottomArc2" presStyleLbl="parChTrans1D1" presStyleIdx="7" presStyleCnt="8"/>
      <dgm:spPr/>
    </dgm:pt>
    <dgm:pt modelId="{49CE12DE-A50C-448E-B00D-9D84496D2018}" type="pres">
      <dgm:prSet presAssocID="{FBB1BC8B-5950-4342-BD34-62B68C61CAC9}" presName="topConnNode2" presStyleLbl="node2" presStyleIdx="0" presStyleCnt="0"/>
      <dgm:spPr/>
    </dgm:pt>
    <dgm:pt modelId="{F58F1EC9-1259-4098-B2E0-F1313C6C8C42}" type="pres">
      <dgm:prSet presAssocID="{FBB1BC8B-5950-4342-BD34-62B68C61CAC9}" presName="hierChild4" presStyleCnt="0"/>
      <dgm:spPr/>
    </dgm:pt>
    <dgm:pt modelId="{28A32341-7B30-49E4-BF0C-B3737E3E4CBD}" type="pres">
      <dgm:prSet presAssocID="{FBB1BC8B-5950-4342-BD34-62B68C61CAC9}" presName="hierChild5" presStyleCnt="0"/>
      <dgm:spPr/>
    </dgm:pt>
    <dgm:pt modelId="{FB4308FA-08F4-44F5-99F9-3885DBCCC34A}" type="pres">
      <dgm:prSet presAssocID="{FAF88F2D-72B1-48F4-973C-98A4FC6F3D87}" presName="hierChild3" presStyleCnt="0"/>
      <dgm:spPr/>
    </dgm:pt>
  </dgm:ptLst>
  <dgm:cxnLst>
    <dgm:cxn modelId="{96D77102-11B0-4297-A470-BF6EF8511009}" type="presOf" srcId="{FAF88F2D-72B1-48F4-973C-98A4FC6F3D87}" destId="{D4D396B0-7BC3-482B-96D5-AFA523FB3F75}" srcOrd="0" destOrd="0" presId="urn:microsoft.com/office/officeart/2008/layout/HalfCircleOrganizationChart"/>
    <dgm:cxn modelId="{C244F208-D2FB-4441-B214-8576BAB32673}" type="presOf" srcId="{FBB1BC8B-5950-4342-BD34-62B68C61CAC9}" destId="{49CE12DE-A50C-448E-B00D-9D84496D2018}" srcOrd="1" destOrd="0" presId="urn:microsoft.com/office/officeart/2008/layout/HalfCircleOrganizationChart"/>
    <dgm:cxn modelId="{F19F032A-7245-4561-A2E8-FE9614BD2481}" type="presOf" srcId="{8F56ACA0-2565-4F4F-A5A7-16B6DAD2FDF7}" destId="{016866DE-5CC9-419F-843B-CFCB0BFA98FA}" srcOrd="0" destOrd="0" presId="urn:microsoft.com/office/officeart/2008/layout/HalfCircleOrganizationChart"/>
    <dgm:cxn modelId="{67BD172F-AF04-4967-ABAC-7E368A29F977}" type="presOf" srcId="{9E371E1E-C4FB-4673-BDF3-196F24B126C3}" destId="{C82C2AA2-31B7-46B6-B99D-F92A5D37348E}" srcOrd="0" destOrd="0" presId="urn:microsoft.com/office/officeart/2008/layout/HalfCircleOrganizationChart"/>
    <dgm:cxn modelId="{3D90703B-55FC-4333-8B41-2BEE1CD7EF23}" srcId="{FAF88F2D-72B1-48F4-973C-98A4FC6F3D87}" destId="{8F56ACA0-2565-4F4F-A5A7-16B6DAD2FDF7}" srcOrd="0" destOrd="0" parTransId="{277481B4-39C1-4153-972A-B0F28AF52BB2}" sibTransId="{737AAD8A-2F52-4956-9A11-9FAD872F6DE8}"/>
    <dgm:cxn modelId="{62DF3769-C69F-463B-91A6-8BAB97EC6BC2}" type="presOf" srcId="{8F56ACA0-2565-4F4F-A5A7-16B6DAD2FDF7}" destId="{5C930CD8-ADF2-4A65-9FF4-E9878BC1B232}" srcOrd="1" destOrd="0" presId="urn:microsoft.com/office/officeart/2008/layout/HalfCircleOrganizationChart"/>
    <dgm:cxn modelId="{D0B3FA49-48EC-4724-A5E1-75EAF6833C45}" type="presOf" srcId="{E90665F2-707A-473C-A672-CB2F2BF8A848}" destId="{43B0AED1-2129-4B66-A3A2-5311BB018935}" srcOrd="0" destOrd="0" presId="urn:microsoft.com/office/officeart/2008/layout/HalfCircleOrganizationChart"/>
    <dgm:cxn modelId="{C11F2076-125E-4FAD-9AE4-881E5A93F0C7}" type="presOf" srcId="{9E371E1E-C4FB-4673-BDF3-196F24B126C3}" destId="{C1EB523B-803F-40A5-9CDC-E2BB061213A1}" srcOrd="1" destOrd="0" presId="urn:microsoft.com/office/officeart/2008/layout/HalfCircleOrganizationChart"/>
    <dgm:cxn modelId="{A7DB708F-5AA1-4E09-9C22-2E95428E20FC}" srcId="{E90665F2-707A-473C-A672-CB2F2BF8A848}" destId="{FAF88F2D-72B1-48F4-973C-98A4FC6F3D87}" srcOrd="0" destOrd="0" parTransId="{9989D938-431C-4928-A8B1-A0CBA9F96791}" sibTransId="{E0720A29-8E3A-4259-96CA-3856B7AD12DF}"/>
    <dgm:cxn modelId="{D94643B1-352F-4E5E-BFC1-88F2AFF8B14F}" srcId="{FAF88F2D-72B1-48F4-973C-98A4FC6F3D87}" destId="{9E371E1E-C4FB-4673-BDF3-196F24B126C3}" srcOrd="1" destOrd="0" parTransId="{5B855ECB-42B2-447A-97C6-2C1D399EE27B}" sibTransId="{E10860F3-2D6B-48BC-997B-4DD150A701AA}"/>
    <dgm:cxn modelId="{25F961C3-BE91-4F16-A4A5-9DACCA61DB00}" type="presOf" srcId="{277481B4-39C1-4153-972A-B0F28AF52BB2}" destId="{24CC4D3B-5963-4307-BBCA-5744CC2D674F}" srcOrd="0" destOrd="0" presId="urn:microsoft.com/office/officeart/2008/layout/HalfCircleOrganizationChart"/>
    <dgm:cxn modelId="{D0F14DD3-716C-43D2-93EC-84E21F1747B3}" srcId="{FAF88F2D-72B1-48F4-973C-98A4FC6F3D87}" destId="{FBB1BC8B-5950-4342-BD34-62B68C61CAC9}" srcOrd="2" destOrd="0" parTransId="{1B8207CA-D1C5-47E4-9298-AEF453D01C53}" sibTransId="{4B79CB62-6D58-4F8F-8D8F-9954836749FC}"/>
    <dgm:cxn modelId="{A3EBCBE9-50AF-4283-B58C-8801F8FA2804}" type="presOf" srcId="{FBB1BC8B-5950-4342-BD34-62B68C61CAC9}" destId="{5427AC53-2D0F-4649-92C0-E78175DC435C}" srcOrd="0" destOrd="0" presId="urn:microsoft.com/office/officeart/2008/layout/HalfCircleOrganizationChart"/>
    <dgm:cxn modelId="{81AD99EB-E2C1-4DFE-BCD3-DBD40E485D64}" type="presOf" srcId="{1B8207CA-D1C5-47E4-9298-AEF453D01C53}" destId="{8085E449-EC22-4651-A313-0FBE03C82AE0}" srcOrd="0" destOrd="0" presId="urn:microsoft.com/office/officeart/2008/layout/HalfCircleOrganizationChart"/>
    <dgm:cxn modelId="{5A1D02EE-2E68-4C27-B6E7-CC3C60BBE8B9}" type="presOf" srcId="{FAF88F2D-72B1-48F4-973C-98A4FC6F3D87}" destId="{6F8DE70B-6C0F-42FF-A27C-014977442955}" srcOrd="1" destOrd="0" presId="urn:microsoft.com/office/officeart/2008/layout/HalfCircleOrganizationChart"/>
    <dgm:cxn modelId="{8D26B1FC-053B-4368-9358-4297685F60F5}" type="presOf" srcId="{5B855ECB-42B2-447A-97C6-2C1D399EE27B}" destId="{4E5DEAEB-C2AB-474E-92AB-975934B9FCA5}" srcOrd="0" destOrd="0" presId="urn:microsoft.com/office/officeart/2008/layout/HalfCircleOrganizationChart"/>
    <dgm:cxn modelId="{B0E955AD-6AAD-4615-930A-73462D3E5764}" type="presParOf" srcId="{43B0AED1-2129-4B66-A3A2-5311BB018935}" destId="{68D3DFDD-D756-4264-BC82-C9B943C9C22B}" srcOrd="0" destOrd="0" presId="urn:microsoft.com/office/officeart/2008/layout/HalfCircleOrganizationChart"/>
    <dgm:cxn modelId="{31F76A9B-57C6-428B-B5AF-8E4A2C8308CB}" type="presParOf" srcId="{68D3DFDD-D756-4264-BC82-C9B943C9C22B}" destId="{630FB110-93DA-45FE-8DEC-ACC9D89027B2}" srcOrd="0" destOrd="0" presId="urn:microsoft.com/office/officeart/2008/layout/HalfCircleOrganizationChart"/>
    <dgm:cxn modelId="{B44080B3-5CAE-40BB-8533-7F9960F28A7E}" type="presParOf" srcId="{630FB110-93DA-45FE-8DEC-ACC9D89027B2}" destId="{D4D396B0-7BC3-482B-96D5-AFA523FB3F75}" srcOrd="0" destOrd="0" presId="urn:microsoft.com/office/officeart/2008/layout/HalfCircleOrganizationChart"/>
    <dgm:cxn modelId="{CCF81E34-27EF-4FB7-95B4-0A88BADDCC70}" type="presParOf" srcId="{630FB110-93DA-45FE-8DEC-ACC9D89027B2}" destId="{8313DC12-CEF5-4A29-A5A9-F39E61A387D3}" srcOrd="1" destOrd="0" presId="urn:microsoft.com/office/officeart/2008/layout/HalfCircleOrganizationChart"/>
    <dgm:cxn modelId="{953FB8EE-DFA8-4F9B-90F7-59843395589D}" type="presParOf" srcId="{630FB110-93DA-45FE-8DEC-ACC9D89027B2}" destId="{63CDEA07-1BAA-45BF-A9F8-F1AA033D6CE3}" srcOrd="2" destOrd="0" presId="urn:microsoft.com/office/officeart/2008/layout/HalfCircleOrganizationChart"/>
    <dgm:cxn modelId="{455DE0A6-2787-4CBC-938C-6A39E3894767}" type="presParOf" srcId="{630FB110-93DA-45FE-8DEC-ACC9D89027B2}" destId="{6F8DE70B-6C0F-42FF-A27C-014977442955}" srcOrd="3" destOrd="0" presId="urn:microsoft.com/office/officeart/2008/layout/HalfCircleOrganizationChart"/>
    <dgm:cxn modelId="{DB4EE85F-DE94-4BF6-B349-17F7DCDB60A9}" type="presParOf" srcId="{68D3DFDD-D756-4264-BC82-C9B943C9C22B}" destId="{CDE082C2-1110-4DA7-8D34-A1C638F9C891}" srcOrd="1" destOrd="0" presId="urn:microsoft.com/office/officeart/2008/layout/HalfCircleOrganizationChart"/>
    <dgm:cxn modelId="{99D51125-3196-4BE8-92BF-8D5C21CB93E8}" type="presParOf" srcId="{CDE082C2-1110-4DA7-8D34-A1C638F9C891}" destId="{24CC4D3B-5963-4307-BBCA-5744CC2D674F}" srcOrd="0" destOrd="0" presId="urn:microsoft.com/office/officeart/2008/layout/HalfCircleOrganizationChart"/>
    <dgm:cxn modelId="{8EC838A3-5B04-41ED-B285-3E2DAE8AD861}" type="presParOf" srcId="{CDE082C2-1110-4DA7-8D34-A1C638F9C891}" destId="{30D3E1BE-BB44-4AFB-A419-C8CB716AAD0F}" srcOrd="1" destOrd="0" presId="urn:microsoft.com/office/officeart/2008/layout/HalfCircleOrganizationChart"/>
    <dgm:cxn modelId="{41C8403A-3E94-46C5-A40D-5F86D2D5BFC1}" type="presParOf" srcId="{30D3E1BE-BB44-4AFB-A419-C8CB716AAD0F}" destId="{9E61A99B-7090-4466-97A6-EFBE2D4E985C}" srcOrd="0" destOrd="0" presId="urn:microsoft.com/office/officeart/2008/layout/HalfCircleOrganizationChart"/>
    <dgm:cxn modelId="{EBDC8A1B-0B4B-4CD1-9B51-CA0664D9663E}" type="presParOf" srcId="{9E61A99B-7090-4466-97A6-EFBE2D4E985C}" destId="{016866DE-5CC9-419F-843B-CFCB0BFA98FA}" srcOrd="0" destOrd="0" presId="urn:microsoft.com/office/officeart/2008/layout/HalfCircleOrganizationChart"/>
    <dgm:cxn modelId="{017D831C-8E71-49EB-A8A5-9D977DEE195A}" type="presParOf" srcId="{9E61A99B-7090-4466-97A6-EFBE2D4E985C}" destId="{BCB3F154-E356-4AE6-A3A4-C6FD924418E7}" srcOrd="1" destOrd="0" presId="urn:microsoft.com/office/officeart/2008/layout/HalfCircleOrganizationChart"/>
    <dgm:cxn modelId="{3904C230-266D-46B8-BD27-10F92633B6BF}" type="presParOf" srcId="{9E61A99B-7090-4466-97A6-EFBE2D4E985C}" destId="{E5539489-EF8D-4247-92FE-8665B2C6767E}" srcOrd="2" destOrd="0" presId="urn:microsoft.com/office/officeart/2008/layout/HalfCircleOrganizationChart"/>
    <dgm:cxn modelId="{D481B97E-A296-40B0-A163-24E817168009}" type="presParOf" srcId="{9E61A99B-7090-4466-97A6-EFBE2D4E985C}" destId="{5C930CD8-ADF2-4A65-9FF4-E9878BC1B232}" srcOrd="3" destOrd="0" presId="urn:microsoft.com/office/officeart/2008/layout/HalfCircleOrganizationChart"/>
    <dgm:cxn modelId="{3F392376-0142-4C25-AAC3-B72E5135E3C8}" type="presParOf" srcId="{30D3E1BE-BB44-4AFB-A419-C8CB716AAD0F}" destId="{2964CBFC-F901-473A-89BA-7BA97EB6985F}" srcOrd="1" destOrd="0" presId="urn:microsoft.com/office/officeart/2008/layout/HalfCircleOrganizationChart"/>
    <dgm:cxn modelId="{378A41B0-5092-4D2D-963F-0225891DA269}" type="presParOf" srcId="{30D3E1BE-BB44-4AFB-A419-C8CB716AAD0F}" destId="{F32D6B48-B446-46E2-80BD-0E8D4CA6DAD6}" srcOrd="2" destOrd="0" presId="urn:microsoft.com/office/officeart/2008/layout/HalfCircleOrganizationChart"/>
    <dgm:cxn modelId="{179D9F47-2B1C-4D8E-80E0-EF316733F520}" type="presParOf" srcId="{CDE082C2-1110-4DA7-8D34-A1C638F9C891}" destId="{4E5DEAEB-C2AB-474E-92AB-975934B9FCA5}" srcOrd="2" destOrd="0" presId="urn:microsoft.com/office/officeart/2008/layout/HalfCircleOrganizationChart"/>
    <dgm:cxn modelId="{6B2AD4E1-115E-4606-8920-9EC0CE732769}" type="presParOf" srcId="{CDE082C2-1110-4DA7-8D34-A1C638F9C891}" destId="{E3A7C059-E394-4CD4-838A-48B5BFD6095A}" srcOrd="3" destOrd="0" presId="urn:microsoft.com/office/officeart/2008/layout/HalfCircleOrganizationChart"/>
    <dgm:cxn modelId="{BA54445D-9BFB-4D09-89E5-717104E51D47}" type="presParOf" srcId="{E3A7C059-E394-4CD4-838A-48B5BFD6095A}" destId="{0179EDE9-980C-4E65-AA04-021461F96F71}" srcOrd="0" destOrd="0" presId="urn:microsoft.com/office/officeart/2008/layout/HalfCircleOrganizationChart"/>
    <dgm:cxn modelId="{B67D7744-755F-4F0F-8E77-7C930206DA2E}" type="presParOf" srcId="{0179EDE9-980C-4E65-AA04-021461F96F71}" destId="{C82C2AA2-31B7-46B6-B99D-F92A5D37348E}" srcOrd="0" destOrd="0" presId="urn:microsoft.com/office/officeart/2008/layout/HalfCircleOrganizationChart"/>
    <dgm:cxn modelId="{EB3298B7-EF8C-47A4-A94F-6359510B2FA5}" type="presParOf" srcId="{0179EDE9-980C-4E65-AA04-021461F96F71}" destId="{C61A6973-7D98-4E7F-AD6A-0E27E6B62CDD}" srcOrd="1" destOrd="0" presId="urn:microsoft.com/office/officeart/2008/layout/HalfCircleOrganizationChart"/>
    <dgm:cxn modelId="{EA0F1F47-D60E-4EB9-859F-69563DF6325B}" type="presParOf" srcId="{0179EDE9-980C-4E65-AA04-021461F96F71}" destId="{2CC51331-A760-4B0C-8F75-AA07A014847C}" srcOrd="2" destOrd="0" presId="urn:microsoft.com/office/officeart/2008/layout/HalfCircleOrganizationChart"/>
    <dgm:cxn modelId="{3184CA05-C54F-4124-ABAB-9FA57D460670}" type="presParOf" srcId="{0179EDE9-980C-4E65-AA04-021461F96F71}" destId="{C1EB523B-803F-40A5-9CDC-E2BB061213A1}" srcOrd="3" destOrd="0" presId="urn:microsoft.com/office/officeart/2008/layout/HalfCircleOrganizationChart"/>
    <dgm:cxn modelId="{50BDF7DF-F080-4BE1-A8A4-9ED418CCF31D}" type="presParOf" srcId="{E3A7C059-E394-4CD4-838A-48B5BFD6095A}" destId="{CD00FB71-CC15-4EE6-98B7-A1CE599C78C4}" srcOrd="1" destOrd="0" presId="urn:microsoft.com/office/officeart/2008/layout/HalfCircleOrganizationChart"/>
    <dgm:cxn modelId="{0A8DD7B4-1404-4C4C-8E3C-B539B1A67B09}" type="presParOf" srcId="{E3A7C059-E394-4CD4-838A-48B5BFD6095A}" destId="{2D33147E-A205-49D8-B8EA-A229CB62A6C5}" srcOrd="2" destOrd="0" presId="urn:microsoft.com/office/officeart/2008/layout/HalfCircleOrganizationChart"/>
    <dgm:cxn modelId="{AD9F9761-FDA6-46A8-B04B-B6E9E1BB3792}" type="presParOf" srcId="{CDE082C2-1110-4DA7-8D34-A1C638F9C891}" destId="{8085E449-EC22-4651-A313-0FBE03C82AE0}" srcOrd="4" destOrd="0" presId="urn:microsoft.com/office/officeart/2008/layout/HalfCircleOrganizationChart"/>
    <dgm:cxn modelId="{13D9C12B-1CB6-4B18-B846-9A66817B0C66}" type="presParOf" srcId="{CDE082C2-1110-4DA7-8D34-A1C638F9C891}" destId="{757EA1B6-ED12-4194-9BAA-036F732B040C}" srcOrd="5" destOrd="0" presId="urn:microsoft.com/office/officeart/2008/layout/HalfCircleOrganizationChart"/>
    <dgm:cxn modelId="{FD722C6B-1AFC-41A7-8D1E-4884D019118B}" type="presParOf" srcId="{757EA1B6-ED12-4194-9BAA-036F732B040C}" destId="{02BEB0EF-FACF-49F8-942D-28C3610CA37C}" srcOrd="0" destOrd="0" presId="urn:microsoft.com/office/officeart/2008/layout/HalfCircleOrganizationChart"/>
    <dgm:cxn modelId="{C85C1AEC-4362-49A2-85D4-A2009666DDAE}" type="presParOf" srcId="{02BEB0EF-FACF-49F8-942D-28C3610CA37C}" destId="{5427AC53-2D0F-4649-92C0-E78175DC435C}" srcOrd="0" destOrd="0" presId="urn:microsoft.com/office/officeart/2008/layout/HalfCircleOrganizationChart"/>
    <dgm:cxn modelId="{65BDAF0E-8DB8-4976-91D8-7B03DDFE3DC9}" type="presParOf" srcId="{02BEB0EF-FACF-49F8-942D-28C3610CA37C}" destId="{AC860646-B2D3-48CA-A004-36EDC89065FD}" srcOrd="1" destOrd="0" presId="urn:microsoft.com/office/officeart/2008/layout/HalfCircleOrganizationChart"/>
    <dgm:cxn modelId="{F1233904-C5B9-448D-B5A6-4E563F873469}" type="presParOf" srcId="{02BEB0EF-FACF-49F8-942D-28C3610CA37C}" destId="{26159DF1-06C3-4A57-A705-6EE6E73A77C9}" srcOrd="2" destOrd="0" presId="urn:microsoft.com/office/officeart/2008/layout/HalfCircleOrganizationChart"/>
    <dgm:cxn modelId="{60BCB328-F605-4DEF-8514-3EBF179515DB}" type="presParOf" srcId="{02BEB0EF-FACF-49F8-942D-28C3610CA37C}" destId="{49CE12DE-A50C-448E-B00D-9D84496D2018}" srcOrd="3" destOrd="0" presId="urn:microsoft.com/office/officeart/2008/layout/HalfCircleOrganizationChart"/>
    <dgm:cxn modelId="{FD3A309A-652E-4504-9796-44102D14F0B3}" type="presParOf" srcId="{757EA1B6-ED12-4194-9BAA-036F732B040C}" destId="{F58F1EC9-1259-4098-B2E0-F1313C6C8C42}" srcOrd="1" destOrd="0" presId="urn:microsoft.com/office/officeart/2008/layout/HalfCircleOrganizationChart"/>
    <dgm:cxn modelId="{F6EE1B1C-59C9-4ED0-8135-1DC0418C3F52}" type="presParOf" srcId="{757EA1B6-ED12-4194-9BAA-036F732B040C}" destId="{28A32341-7B30-49E4-BF0C-B3737E3E4CBD}" srcOrd="2" destOrd="0" presId="urn:microsoft.com/office/officeart/2008/layout/HalfCircleOrganizationChart"/>
    <dgm:cxn modelId="{AE6F62DC-5AC2-4EF9-873C-43494CAFCDEF}" type="presParOf" srcId="{68D3DFDD-D756-4264-BC82-C9B943C9C22B}" destId="{FB4308FA-08F4-44F5-99F9-3885DBCCC3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5E449-EC22-4651-A313-0FBE03C82AE0}">
      <dsp:nvSpPr>
        <dsp:cNvPr id="0" name=""/>
        <dsp:cNvSpPr/>
      </dsp:nvSpPr>
      <dsp:spPr>
        <a:xfrm>
          <a:off x="5029199" y="1716626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EAEB-C2AB-474E-92AB-975934B9FCA5}">
      <dsp:nvSpPr>
        <dsp:cNvPr id="0" name=""/>
        <dsp:cNvSpPr/>
      </dsp:nvSpPr>
      <dsp:spPr>
        <a:xfrm>
          <a:off x="4983479" y="1716626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C4D3B-5963-4307-BBCA-5744CC2D674F}">
      <dsp:nvSpPr>
        <dsp:cNvPr id="0" name=""/>
        <dsp:cNvSpPr/>
      </dsp:nvSpPr>
      <dsp:spPr>
        <a:xfrm>
          <a:off x="1471004" y="1716626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3DC12-CEF5-4A29-A5A9-F39E61A387D3}">
      <dsp:nvSpPr>
        <dsp:cNvPr id="0" name=""/>
        <dsp:cNvSpPr/>
      </dsp:nvSpPr>
      <dsp:spPr>
        <a:xfrm>
          <a:off x="4294035" y="246298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DEA07-1BAA-45BF-A9F8-F1AA033D6CE3}">
      <dsp:nvSpPr>
        <dsp:cNvPr id="0" name=""/>
        <dsp:cNvSpPr/>
      </dsp:nvSpPr>
      <dsp:spPr>
        <a:xfrm>
          <a:off x="4294035" y="246298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396B0-7BC3-482B-96D5-AFA523FB3F75}">
      <dsp:nvSpPr>
        <dsp:cNvPr id="0" name=""/>
        <dsp:cNvSpPr/>
      </dsp:nvSpPr>
      <dsp:spPr>
        <a:xfrm>
          <a:off x="3558871" y="510957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Analysis</a:t>
          </a:r>
        </a:p>
      </dsp:txBody>
      <dsp:txXfrm>
        <a:off x="3558871" y="510957"/>
        <a:ext cx="2940657" cy="941010"/>
      </dsp:txXfrm>
    </dsp:sp>
    <dsp:sp modelId="{BCB3F154-E356-4AE6-A3A4-C6FD924418E7}">
      <dsp:nvSpPr>
        <dsp:cNvPr id="0" name=""/>
        <dsp:cNvSpPr/>
      </dsp:nvSpPr>
      <dsp:spPr>
        <a:xfrm>
          <a:off x="735839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39489-EF8D-4247-92FE-8665B2C6767E}">
      <dsp:nvSpPr>
        <dsp:cNvPr id="0" name=""/>
        <dsp:cNvSpPr/>
      </dsp:nvSpPr>
      <dsp:spPr>
        <a:xfrm>
          <a:off x="735839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866DE-5CC9-419F-843B-CFCB0BFA98FA}">
      <dsp:nvSpPr>
        <dsp:cNvPr id="0" name=""/>
        <dsp:cNvSpPr/>
      </dsp:nvSpPr>
      <dsp:spPr>
        <a:xfrm>
          <a:off x="675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Univariate</a:t>
          </a:r>
        </a:p>
      </dsp:txBody>
      <dsp:txXfrm>
        <a:off x="675" y="2598824"/>
        <a:ext cx="2940657" cy="941010"/>
      </dsp:txXfrm>
    </dsp:sp>
    <dsp:sp modelId="{C61A6973-7D98-4E7F-AD6A-0E27E6B62CDD}">
      <dsp:nvSpPr>
        <dsp:cNvPr id="0" name=""/>
        <dsp:cNvSpPr/>
      </dsp:nvSpPr>
      <dsp:spPr>
        <a:xfrm>
          <a:off x="4294035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51331-A760-4B0C-8F75-AA07A014847C}">
      <dsp:nvSpPr>
        <dsp:cNvPr id="0" name=""/>
        <dsp:cNvSpPr/>
      </dsp:nvSpPr>
      <dsp:spPr>
        <a:xfrm>
          <a:off x="4294035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C2AA2-31B7-46B6-B99D-F92A5D37348E}">
      <dsp:nvSpPr>
        <dsp:cNvPr id="0" name=""/>
        <dsp:cNvSpPr/>
      </dsp:nvSpPr>
      <dsp:spPr>
        <a:xfrm>
          <a:off x="3558871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Bivariate</a:t>
          </a:r>
        </a:p>
      </dsp:txBody>
      <dsp:txXfrm>
        <a:off x="3558871" y="2598824"/>
        <a:ext cx="2940657" cy="941010"/>
      </dsp:txXfrm>
    </dsp:sp>
    <dsp:sp modelId="{AC860646-B2D3-48CA-A004-36EDC89065FD}">
      <dsp:nvSpPr>
        <dsp:cNvPr id="0" name=""/>
        <dsp:cNvSpPr/>
      </dsp:nvSpPr>
      <dsp:spPr>
        <a:xfrm>
          <a:off x="7852231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DF1-06C3-4A57-A705-6EE6E73A77C9}">
      <dsp:nvSpPr>
        <dsp:cNvPr id="0" name=""/>
        <dsp:cNvSpPr/>
      </dsp:nvSpPr>
      <dsp:spPr>
        <a:xfrm>
          <a:off x="7852231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7AC53-2D0F-4649-92C0-E78175DC435C}">
      <dsp:nvSpPr>
        <dsp:cNvPr id="0" name=""/>
        <dsp:cNvSpPr/>
      </dsp:nvSpPr>
      <dsp:spPr>
        <a:xfrm>
          <a:off x="7117066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Multivariate</a:t>
          </a:r>
        </a:p>
      </dsp:txBody>
      <dsp:txXfrm>
        <a:off x="7117066" y="2598824"/>
        <a:ext cx="2940657" cy="94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EEDE-6A94-4DFF-9948-472A05678795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A1E8-58BE-4FE4-935C-29388F23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3A1E8-58BE-4FE4-935C-29388F234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FFD4A2-5B10-40DF-BD1D-75D47AF6E02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9774-6036-6385-C783-6BB876DA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545" y="219747"/>
            <a:ext cx="10455348" cy="56995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Global Superstore PROJECT</a:t>
            </a:r>
          </a:p>
        </p:txBody>
      </p:sp>
    </p:spTree>
    <p:extLst>
      <p:ext uri="{BB962C8B-B14F-4D97-AF65-F5344CB8AC3E}">
        <p14:creationId xmlns:p14="http://schemas.microsoft.com/office/powerpoint/2010/main" val="116488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6DC8-01AA-01E5-9A60-70F3976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91" y="304800"/>
            <a:ext cx="10058400" cy="635181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100" dirty="0">
                <a:latin typeface="Aldhabi" panose="01000000000000000000" pitchFamily="2" charset="-78"/>
                <a:cs typeface="Aldhabi" panose="01000000000000000000" pitchFamily="2" charset="-78"/>
              </a:rPr>
              <a:t>String Cleanup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Removed extra spaces and converted values to lowercase in columns like: 'Order ID', 'Order Date', 'Ship Date', 'Ship Mode',    'Customer ID', 'Customer Name, etc.</a:t>
            </a:r>
            <a:endParaRPr lang="ar-EG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Standardize Column Names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Cleaned column names: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Replaced spaces with underscores _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&amp;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Removed brackets ().</a:t>
            </a:r>
            <a:endParaRPr lang="ar-EG" sz="36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Type Conversion (Dates)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Convert text date columns into proper datetime format for analysis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Define date columns → ["Order Date", "Ship Date"]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Loop through each column in the list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If the column exists → convert using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pd.to_datetime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[c], format="%d-%m-%Y", errors="coerce")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Invalid values become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NaT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(missing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1F1C-E6FF-D790-61F2-FFA1E714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6314"/>
            <a:ext cx="10058400" cy="57258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In-depth Check for Categorical Columns</a:t>
            </a:r>
            <a:r>
              <a:rPr lang="ar-EG" sz="54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Displayed top 3 most frequent categories for each categorical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Counted unique values and listed them for each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Calculated dominant category ratio (max frequency percentage) per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Redefine Numerical Columns after Cleaning</a:t>
            </a:r>
            <a:r>
              <a:rPr lang="ar-EG" sz="54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Re-selected numerical columns after cleaning.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Replotted final histograms to validate data after removing outliers and irrelevant columns.</a:t>
            </a:r>
          </a:p>
        </p:txBody>
      </p:sp>
    </p:spTree>
    <p:extLst>
      <p:ext uri="{BB962C8B-B14F-4D97-AF65-F5344CB8AC3E}">
        <p14:creationId xmlns:p14="http://schemas.microsoft.com/office/powerpoint/2010/main" val="263566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710D4-E7C0-35E3-4C70-A0880A2A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7" y="1028700"/>
            <a:ext cx="4501242" cy="437843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5-FEATURE ENGINEERING:-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3E3C-6A17-E69F-16B5-0A74D5F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822324"/>
            <a:ext cx="5132665" cy="5299338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-DOMAIN KNOWLEDGE FEATURES.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-DATE AND TIME FEATURES.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-KPIs &amp; CORE AGGREGATIONS.</a:t>
            </a:r>
            <a:b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-RFM SCORING.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-PROFITABILITY PIVOTS.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-ABC ANALYSIS (Products &amp; Customers by Profit).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-COHORT RETENTION (Monthly).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CE81-14FA-A109-C4AC-69BFEC88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700821"/>
            <a:ext cx="11674928" cy="610819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Summary of Actions Taken During FEATURE ENGINEERING:-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Domain Knowledge Features:-</a:t>
            </a:r>
            <a:endParaRPr lang="ar-EG" sz="4800" dirty="0">
              <a:solidFill>
                <a:schemeClr val="accent1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Unit_Price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Sales ÷ Quantity → price per unit.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Gross_Margin_Pct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Profit ÷ Sales → overall profit margin %.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Profitability_Category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Simplified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Profit_Bucket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into Loss / Low / Medium / High.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Discount_Pct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Cleaned discount values between 0 and 1.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Discount_Level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Grouped discounts into 0%, 0–10%, 10–20%, 20–30%, 30%+.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Is_Profitable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Flag for positive profit orders.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Profit_Bucket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Binned profit into Loss, Low, Medium, High (based on percentiles).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Ship_Delay_Days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Days between Order Date and Ship Date.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UnitPrice_Band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Categorized unit price into Low, Mid, High, Premium.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593A-2250-B87B-C3AC-FDE52D95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2" y="717149"/>
            <a:ext cx="10058400" cy="524822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Date &amp; Time Features:-</a:t>
            </a:r>
          </a:p>
          <a:p>
            <a:pPr marL="0" indent="0"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year from Order Date.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Order_Month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month number.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Order_Quarter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fiscal quarter (1–4).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Order_YearMonth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Combined year and month (e.g., “2023-07”).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Order_Weekday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day name (e.g., Monday, Tuesday).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Order_DOW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Day of week as number (0=Monday → 6=Sunday).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Order_Weekend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Flag for weekend orders (Saturday/Sunday = 1).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3FBF-BE36-6B07-AF32-313F2493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62" y="613736"/>
            <a:ext cx="10058400" cy="5634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35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KPIs &amp; Core Aggregations:-</a:t>
            </a: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Total_Sales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 of all sales values.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 of all profit values.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Overall_Margin_Pct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Ratio =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 ÷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Total_Sales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Orders_Count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orders.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Customers_Count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customers.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Products_Count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products.</a:t>
            </a:r>
          </a:p>
          <a:p>
            <a:pPr marL="0" indent="0">
              <a:buNone/>
            </a:pPr>
            <a:r>
              <a:rPr lang="en-US" sz="10000" dirty="0">
                <a:latin typeface="Aldhabi" panose="01000000000000000000" pitchFamily="2" charset="-78"/>
                <a:cs typeface="Aldhabi" panose="01000000000000000000" pitchFamily="2" charset="-78"/>
              </a:rPr>
              <a:t>Aggregations &amp; Trends</a:t>
            </a: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Monthly_Sales_Profit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Grouped by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Order_YearMonth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 → shows monthly sales and profit trends.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Category_Splits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Summarized Sales &amp; Profit by: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Category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Sub-Category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Segment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FD65-EB5A-4F00-A0A3-850152E2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2" y="559307"/>
            <a:ext cx="10058400" cy="5901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71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RFM Scoring (Recency–Frequency–Monetary):-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 Goal: Classify customers based on purchasing behavior.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Metrics Calculated:-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Recency_Days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Days since the customer’s last order.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Frequency: Number of unique orders per customer.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Monetary: Total sales amount per customer.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Scoring &amp; Segmentation:-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Recency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F_Score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Frequency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M_Score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Monetary value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RFM_Segment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Combined code (e.g., “545”).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RFM_Score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Sum of R, F, and M scores → overall customer value indicator</a:t>
            </a:r>
            <a:r>
              <a:rPr lang="en-US" sz="3800" dirty="0"/>
              <a:t>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sz="3700" dirty="0">
                <a:latin typeface="Aldhabi" panose="01000000000000000000" pitchFamily="2" charset="-78"/>
                <a:cs typeface="Aldhabi" panose="01000000000000000000" pitchFamily="2" charset="-78"/>
              </a:rPr>
              <a:t>Helps identify loyal, high-value, and inactive customers for targeted strategies.</a:t>
            </a:r>
          </a:p>
        </p:txBody>
      </p:sp>
    </p:spTree>
    <p:extLst>
      <p:ext uri="{BB962C8B-B14F-4D97-AF65-F5344CB8AC3E}">
        <p14:creationId xmlns:p14="http://schemas.microsoft.com/office/powerpoint/2010/main" val="154536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5691-3074-082C-2A6E-FBF70B35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244929"/>
            <a:ext cx="10665606" cy="6428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09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Profitability Pivots:-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Goal: Summarize profit performance across key business dimensions.</a:t>
            </a:r>
          </a:p>
          <a:p>
            <a:pPr marL="0" indent="0">
              <a:buNone/>
            </a:pPr>
            <a:r>
              <a:rPr lang="en-US" sz="7300" dirty="0">
                <a:latin typeface="Aldhabi" panose="01000000000000000000" pitchFamily="2" charset="-78"/>
                <a:cs typeface="Aldhabi" panose="01000000000000000000" pitchFamily="2" charset="-78"/>
              </a:rPr>
              <a:t>Created Pivot Tables:-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8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Profit_Country_by_Category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  Profit totals by Country × Category.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Profit_Segment_by_Category: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  Profit totals by Customer Segment × Category.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Profit_Year_by_Category: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  Yearly profit comparison across categories.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Profit_Quarter_by_Category: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  Quarterly profit trends per category.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51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✅ 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Enables multi-dimensional profit analysis to identify top-performing regions, segments, and time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01DE-F716-EC5B-5284-FB4D6F6B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43" y="321128"/>
            <a:ext cx="11566070" cy="6438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5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ABC Analysis (Products &amp; Customers by Profit):-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Goal: Classify products and customers based on their contribution to total profit.</a:t>
            </a:r>
          </a:p>
          <a:p>
            <a:pPr marL="0" indent="0">
              <a:buNone/>
            </a:pPr>
            <a:r>
              <a:rPr lang="en-US" sz="3900" dirty="0">
                <a:latin typeface="Aldhabi" panose="01000000000000000000" pitchFamily="2" charset="-78"/>
                <a:cs typeface="Aldhabi" panose="01000000000000000000" pitchFamily="2" charset="-78"/>
              </a:rPr>
              <a:t>Method: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Sort items by total Profit (descending).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Compute each item’s cumulative share of overall profit.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Assign ABC categories based on contribution: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A: Top 80% of profit (most valuable)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B: Next 15% of profit (moderate value)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C: Remaining 5% (low value)</a:t>
            </a:r>
          </a:p>
          <a:p>
            <a:pPr marL="0" indent="0">
              <a:buNone/>
            </a:pPr>
            <a:r>
              <a:rPr lang="en-US" sz="3900" dirty="0">
                <a:latin typeface="Aldhabi" panose="01000000000000000000" pitchFamily="2" charset="-78"/>
                <a:cs typeface="Aldhabi" panose="01000000000000000000" pitchFamily="2" charset="-78"/>
              </a:rPr>
              <a:t>Outputs: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ABC_Products_by_Profit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: Product-level profitability ranking.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ABC_Customers_by_Profit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: Customer-level profitability ranking.</a:t>
            </a:r>
          </a:p>
          <a:p>
            <a:pPr marL="0" indent="0">
              <a:buNone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✅ Supports strategic focus on high-profit products &amp; key customers.</a:t>
            </a:r>
          </a:p>
        </p:txBody>
      </p:sp>
    </p:spTree>
    <p:extLst>
      <p:ext uri="{BB962C8B-B14F-4D97-AF65-F5344CB8AC3E}">
        <p14:creationId xmlns:p14="http://schemas.microsoft.com/office/powerpoint/2010/main" val="297075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4083-ABFC-EF48-BC81-4C45EF00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9" y="506185"/>
            <a:ext cx="10502319" cy="59163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7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Cohort Retention (Monthly):-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Goal: Measure customer retention over time based on first purchase month.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Process: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Extract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OrderMonth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(month of each order).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Identify each customer’s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CohortMonth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(first purchase month).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Compute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MonthIndex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= months since first purchase.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Build a cohort table showing unique customers per month since joining.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Calculate Retention Rate = active customers ÷ initial cohort size.</a:t>
            </a:r>
            <a:b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Outputs: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Cohort Sizes: Number of new customers per first month.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Retention Table: Monthly retention ratios for each cohort.</a:t>
            </a:r>
          </a:p>
          <a:p>
            <a:pPr marL="0" indent="0">
              <a:buNone/>
            </a:pP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✅ Helps track customer loyalty and long-term engagement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F1F1F7-5B5B-DB43-9773-7548CF20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/>
              <a:t>Global Superstore Project Stages:-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5087-8D13-5818-4E16-0160831C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503274"/>
            <a:ext cx="5142658" cy="562933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1- Data Understanding (Understand what each column represent).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2- Data Loading.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3- Data Exploration (Overview about the data).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4- Data Cleaning.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5- Feature Engineering.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6- Data Analysis.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7-Pipeline.</a:t>
            </a:r>
          </a:p>
        </p:txBody>
      </p:sp>
    </p:spTree>
    <p:extLst>
      <p:ext uri="{BB962C8B-B14F-4D97-AF65-F5344CB8AC3E}">
        <p14:creationId xmlns:p14="http://schemas.microsoft.com/office/powerpoint/2010/main" val="182021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F093C-87D8-C2F1-8A49-E258407E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6-Data Analysis:-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E9C215-88F9-11EE-7259-BE4A67DC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7380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84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B8F-CCDD-5927-450E-B66977B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490818"/>
            <a:ext cx="6743845" cy="568138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6-Data Analysis:-</a:t>
            </a:r>
          </a:p>
          <a:p>
            <a:pPr marL="0" indent="0" algn="ctr">
              <a:lnSpc>
                <a:spcPct val="70000"/>
              </a:lnSpc>
              <a:buNone/>
            </a:pPr>
            <a:b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Analytical Questions:</a:t>
            </a:r>
          </a:p>
          <a:p>
            <a:pPr marL="0" indent="0" algn="ctr">
              <a:lnSpc>
                <a:spcPct val="70000"/>
              </a:lnSpc>
              <a:buNone/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Univariate Analysis (Single Variable)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1-Calculated: Overall column means.</a:t>
            </a:r>
            <a:br>
              <a:rPr lang="ar-EG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2-Calculated: Overall column medians.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3-Calculated: standard deviation of each numerical column.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9FA01EA-0E69-8EEC-5C14-F64E38D08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0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squares with different colors&#10;&#10;AI-generated content may be incorrect.">
            <a:extLst>
              <a:ext uri="{FF2B5EF4-FFF2-40B4-BE49-F238E27FC236}">
                <a16:creationId xmlns:a16="http://schemas.microsoft.com/office/drawing/2014/main" id="{18488F8F-3B04-075C-E9DC-D1656405F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" y="67235"/>
            <a:ext cx="5995147" cy="33617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BEFB-D3F7-13A4-BB50-AB0526BE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810986"/>
            <a:ext cx="5299585" cy="5361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4-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Distribution of Profitability Categories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was used to show the distribution of orders by Profitability Category.</a:t>
            </a:r>
          </a:p>
          <a:p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5-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Distribution of Discount Levels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was used to show how discount levels are distributed across orders.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08BC04D3-82E4-7B19-F16A-9D99218F8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" y="3770522"/>
            <a:ext cx="5876365" cy="30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152-0C3F-BBDB-9A36-14B1119A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EBD3-2EBB-8653-7A6E-B9E0A331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6-How many lines fall into each unit price band?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81D06-7E22-5849-B94E-C8B2CEE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575112"/>
            <a:ext cx="2640646" cy="268268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7-Machine Learning Pipeline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C355-8422-6FCD-2ED3-ECB4865B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1-Define Targets (Regression + Classification).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2-Build Feature Matrix X.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3-Preprocessing.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4-Feature Selection (Embedded / L1) + Core Pipeline.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5-MODEL PERFORMANCE REPORT (Cross-Validated R² Summary).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6-Hyperparameter Tuning (RF / XGB /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LightGBM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) 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7-Pick and Tune an Algorithm.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8-Auto Build R2_Report + Best Regression Model Selection.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9-Final Regression Evaluation &amp; Save Artifacts.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10-Classification (Precision/Recall ≥ 0.3).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2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CD662E6-1991-EE27-730B-EAB8FDF3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767D-E70E-0B30-171F-3D780AC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719418"/>
            <a:ext cx="5299585" cy="5452782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 sz="18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Objective: 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Build a robust ML pipeline ensuring data integrity and high predictive performance.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Covers: 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Preprocessing, Feature Selection, Model Training, Evaluation, and Classification</a:t>
            </a:r>
            <a:r>
              <a:rPr lang="en-US" sz="18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5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7B2A67-E080-2DCD-9AF0-ECCDDE86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0" y="92529"/>
            <a:ext cx="11854543" cy="6613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1: Define Targets: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Goal: Define the target variable for both Regression and Classification.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Regression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y_reg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): Predict continuous profit values.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Classification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y_clf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): Predict profitability (1=Profitable, 0=Loss).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Code:</a:t>
            </a:r>
          </a:p>
          <a:p>
            <a:pPr marL="0" indent="0" algn="ctr">
              <a:buNone/>
              <a:defRPr sz="1800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y_reg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= 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['Profit'].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astype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(float)</a:t>
            </a:r>
          </a:p>
          <a:p>
            <a:pPr marL="0" indent="0" algn="ctr">
              <a:buNone/>
              <a:defRPr sz="1800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y_clf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=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['Profit'] &gt; 0).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astype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(int)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2: Build Feature Matrix: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Goal: Construct X matrix by excluding target and ID columns.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Convert datetime columns to numeric features (Year, Month, 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DayOfWeek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Separate numeric and categorical columns.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Ensures consistent input for preprocessing and model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9A55-33FD-EA2B-3E5F-E1748284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653241"/>
            <a:ext cx="5132665" cy="5228279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3: Preprocessing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Goal: Clean, impute, scale, and encode data before modeling.</a:t>
            </a:r>
          </a:p>
          <a:p>
            <a:pPr algn="ctr">
              <a:defRPr sz="1800"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 Numeric: Impute missing (median) +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MaxAbsScaler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 Categorical: Impute (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most_frequent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) +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OneHotEncoder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Modified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build_preprocess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() now accepts selector to avoid dependency errors.</a:t>
            </a:r>
          </a:p>
          <a:p>
            <a:pPr marL="0" indent="0" algn="ctr">
              <a:buNone/>
              <a:defRPr sz="1800"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Output: Unified ColumnTransformer for both numeric and categorical features.</a:t>
            </a:r>
          </a:p>
          <a:p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9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">
            <a:extLst>
              <a:ext uri="{FF2B5EF4-FFF2-40B4-BE49-F238E27FC236}">
                <a16:creationId xmlns:a16="http://schemas.microsoft.com/office/drawing/2014/main" id="{30EE92B4-3947-5106-EBC5-28E4ABA5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64" r="26030"/>
          <a:stretch>
            <a:fillRect/>
          </a:stretch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FCFA-24D5-4A60-D896-C72A208F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587829"/>
            <a:ext cx="4869179" cy="548542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4: Feature Selection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Automatically select most important features using Lasso (L1 regularization).</a:t>
            </a:r>
          </a:p>
          <a:p>
            <a:pPr algn="ctr">
              <a:lnSpc>
                <a:spcPct val="70000"/>
              </a:lnSpc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Mathematical form: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min_w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(1/2n * ||y -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Xw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||^2 + </a:t>
            </a:r>
            <a:r>
              <a:rPr lang="el-GR" sz="3200" dirty="0">
                <a:cs typeface="Aldhabi" panose="01000000000000000000" pitchFamily="2" charset="-78"/>
              </a:rPr>
              <a:t>α||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w||₁)</a:t>
            </a:r>
          </a:p>
          <a:p>
            <a:pPr algn="ctr">
              <a:lnSpc>
                <a:spcPct val="70000"/>
              </a:lnSpc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Pipeline order: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('prep', preprocess) → ('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sel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', selector) → ('model', estimator)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66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9527-C693-D778-AEF7-020161DB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5: Model Performance Report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Compare algorithms under same pipeline structure using Cross-validation.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Models: Linear, KNN,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DecisionTree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RandomForest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XGB,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CatBoost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LightGBM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Metrics: Train R² and Test R².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Output: R2_Report table summarizing performance.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Ensures fair evaluation and reproducibility.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9E27C5-E477-8866-C243-7CC8E7D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808149"/>
            <a:ext cx="10058400" cy="49546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1- Data Understanding (Understand what each column represent).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-Understand the structure of the dataset.</a:t>
            </a:r>
            <a:b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-Import necessary analysis and processing libraries.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5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2- Data Loading.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</a:t>
            </a: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Load the file Global_Superstore2.csv.</a:t>
            </a:r>
          </a:p>
        </p:txBody>
      </p:sp>
    </p:spTree>
    <p:extLst>
      <p:ext uri="{BB962C8B-B14F-4D97-AF65-F5344CB8AC3E}">
        <p14:creationId xmlns:p14="http://schemas.microsoft.com/office/powerpoint/2010/main" val="3733031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505BB9-14B4-1776-54B6-51008306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733925"/>
            <a:ext cx="5530598" cy="5117146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6: Hyperparameter Tuning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Optimize model performance by tuning parameters using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RandomizedSearchCV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Example:</a:t>
            </a:r>
          </a:p>
          <a:p>
            <a:pPr marL="0" indent="0" algn="ctr">
              <a:buNone/>
              <a:defRPr sz="1800"/>
            </a:pP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rf_params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= {'Model__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n_estimators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': [150, 300, 600], 'Model__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max_depth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': [None, 10, 20, 30]}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Faster by sub-sampling training data.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Output: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tuning_summary.json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containing best parameters per model.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304F-E145-3E9E-1DC7-CC07E043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0"/>
            <a:ext cx="6074467" cy="66185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7 &amp; 8: Model Selection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Automatically select the best-performing model.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Rank models by Test R².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Save top model into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best_regression_model_summary.json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Ensure reproducibility for deployment or reporting.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5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1433-5B65-2760-3C74-621438C7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531159"/>
            <a:ext cx="6743845" cy="5641041"/>
          </a:xfrm>
        </p:spPr>
        <p:txBody>
          <a:bodyPr>
            <a:normAutofit fontScale="92500" lnSpcReduction="20000"/>
          </a:bodyPr>
          <a:lstStyle/>
          <a:p>
            <a:endParaRPr lang="en-US" sz="1100" dirty="0"/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5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9: Final Evaluation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Goal: Assess best model on test data using multiple metrics.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Metrics: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R² – Coefficient of determination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MAE – Mean Absolute Error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RMSE – Root Mean Square Error</a:t>
            </a:r>
          </a:p>
          <a:p>
            <a:pPr marL="0" indent="0" algn="ctr">
              <a:buNone/>
              <a:defRPr sz="1800"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Artifacts saved:</a:t>
            </a:r>
          </a:p>
          <a:p>
            <a:pPr marL="0" indent="0" algn="ctr">
              <a:buNone/>
              <a:defRPr sz="1800"/>
            </a:pPr>
            <a:r>
              <a:rPr lang="en-US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final_metrics.json</a:t>
            </a: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final_predictions.csv</a:t>
            </a:r>
          </a:p>
          <a:p>
            <a:endParaRPr lang="en-US" sz="1100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00F02005-75D3-F05C-7606-22DF6B8BE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98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DEBA-B25F-121E-5AF0-BC305989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571499"/>
            <a:ext cx="6743845" cy="6014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10: Classification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Classify profitable vs non-profitable cases.</a:t>
            </a:r>
          </a:p>
          <a:p>
            <a:pPr marL="0" indent="0" algn="ctr"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Models: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LogisticRegression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RandomForestClassifier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GradientBoostingClassifier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Metrics: Precision, Recall, F1 Score.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Academic Criterion: Precision ≥ 0.3 and Recall ≥ 0.3</a:t>
            </a:r>
            <a:r>
              <a:rPr lang="en-US" sz="3200" dirty="0"/>
              <a:t>.</a:t>
            </a:r>
          </a:p>
          <a:p>
            <a:endParaRPr lang="en-US" sz="18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C504E20-4664-8A01-0E80-519B051DA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972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F8F597A7-E623-1B18-BD9E-8C99DEE03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1E77-3CE5-F8BA-6B22-3F94E6E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457201"/>
            <a:ext cx="4869179" cy="5616054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Validation &amp; Conclusion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-Validation Summary: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-No data leakage.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SelectFromModel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integrated inside every pipeline.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-Cross-validation and hyperparameter tuning performed.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-End-to-End flow validated successfully.</a:t>
            </a:r>
          </a:p>
          <a:p>
            <a:pPr algn="ctr"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Result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: Pipeline ready for academic and production environments.</a:t>
            </a:r>
          </a:p>
          <a:p>
            <a:endParaRPr lang="en-US" sz="13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09EFC-4F63-68A4-E96E-91DDD71D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3-Data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Exploration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6D62-46FE-6D04-CB4F-C08C8441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2170168"/>
            <a:ext cx="12050232" cy="4203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Inspecting the structure of the dataset using:</a:t>
            </a:r>
            <a:br>
              <a:rPr lang="ar-E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df.info() to display data types and the number of non-missing values.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df.dtypes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identify the type of each column (numerical / categorical).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ar-E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-Understanding dataset size:</a:t>
            </a:r>
            <a:br>
              <a:rPr lang="ar-EG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df.shape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get the number of rows and columns.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-Previewing sample data: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df.head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 to display the first 5 rows.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-Listing column names: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df.columns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retrieve all column names.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0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A6A0-7257-1EDE-E400-12EFD918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46262"/>
            <a:ext cx="11929730" cy="53426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-Descriptive data analysis:</a:t>
            </a:r>
            <a:br>
              <a:rPr lang="en-US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df.describe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(include='number') for descriptive statistics of numerical data.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df.describe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(include='object') for categorical data.</a:t>
            </a:r>
            <a:br>
              <a:rPr lang="en-US" sz="2400" dirty="0"/>
            </a:br>
            <a:br>
              <a:rPr lang="en-US" sz="2400" dirty="0"/>
            </a:b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 -Analyzing column uniqueness:</a:t>
            </a:r>
            <a:br>
              <a:rPr lang="en-US" sz="3200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df.nunique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 to count the number of unique values in each column.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Checking for duplicates:</a:t>
            </a:r>
            <a:br>
              <a:rPr lang="en-US" sz="2800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df.duplicated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().sum() to count the number of duplicate rows.</a:t>
            </a:r>
            <a:br>
              <a:rPr lang="en-US" dirty="0"/>
            </a:br>
            <a:br>
              <a:rPr lang="en-US" dirty="0"/>
            </a:b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-Checking for missing values:</a:t>
            </a:r>
            <a:br>
              <a:rPr lang="en-US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df.isnull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().sum() to get the number of missing values in each column.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df.isnull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().mean() * 100 to calculate the percentage of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33861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2D3CC-ED70-808D-6521-55EE93C9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4-Data Cleaning</a:t>
            </a:r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4056-3E76-6B51-09C3-FC54820B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733925"/>
            <a:ext cx="5132665" cy="54684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-Drop Duplicate Rows.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Handle Missing Values.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In-depth Check for Numerical Columns.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-Handle Outliers.</a:t>
            </a:r>
            <a:endParaRPr lang="ar-EG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Clean String Columns.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Standardize Column Names.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-Type Conversion (Dates)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In-depth Check for Categorical Columns.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Reset the index after cleaning.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62A1-2AF9-877A-A6BB-3B8AF08E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83993"/>
            <a:ext cx="10058400" cy="6044397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cap="all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Summary of Actions Taken During the Cleaning:-</a:t>
            </a:r>
            <a:br>
              <a:rPr lang="en-US" dirty="0"/>
            </a:br>
            <a:r>
              <a:rPr lang="en-US" sz="4800" dirty="0">
                <a:latin typeface="Aldhabi" panose="01000000000000000000" pitchFamily="2" charset="-78"/>
                <a:cs typeface="Aldhabi" panose="01000000000000000000" pitchFamily="2" charset="-78"/>
              </a:rPr>
              <a:t>Removing Duplicates: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Removed duplicate rows from the dataset using </a:t>
            </a:r>
            <a:r>
              <a:rPr lang="en-US" sz="3300" dirty="0" err="1">
                <a:latin typeface="Aldhabi" panose="01000000000000000000" pitchFamily="2" charset="-78"/>
                <a:cs typeface="Aldhabi" panose="01000000000000000000" pitchFamily="2" charset="-78"/>
              </a:rPr>
              <a:t>df.drop_duplicates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().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>
                <a:latin typeface="Aldhabi" panose="01000000000000000000" pitchFamily="2" charset="-78"/>
                <a:cs typeface="Aldhabi" panose="01000000000000000000" pitchFamily="2" charset="-78"/>
              </a:rPr>
              <a:t>Handling Missing Values: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Calculated the percentage of missing values for each column.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Deleted rows with missing values in columns with less than 5% missing data.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Deleted columns with more than 40%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40304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3577-F8DD-F589-CBD8-56C66ACF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8329"/>
            <a:ext cx="10058400" cy="5366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In-depth Check for Numerical Columns:</a:t>
            </a:r>
            <a:br>
              <a:rPr lang="ar-EG" sz="4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Identified numerical columns using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df.select_dtypes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Plotted histograms for each numerical column using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Displayed summary statistics using .describe().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Counted unique values in numerical columns.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Checked for negative values in numerical columns.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Visualized distributions using boxplots (top 6 numerical columns) with 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Seaborn and Matplotlib.</a:t>
            </a:r>
          </a:p>
        </p:txBody>
      </p:sp>
    </p:spTree>
    <p:extLst>
      <p:ext uri="{BB962C8B-B14F-4D97-AF65-F5344CB8AC3E}">
        <p14:creationId xmlns:p14="http://schemas.microsoft.com/office/powerpoint/2010/main" val="25935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D088D5-F1A4-A92E-5324-6E102488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228600"/>
            <a:ext cx="11838214" cy="6482443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17800" dirty="0">
                <a:latin typeface="Aldhabi" panose="01000000000000000000" pitchFamily="2" charset="-78"/>
                <a:cs typeface="Aldhabi" panose="01000000000000000000" pitchFamily="2" charset="-78"/>
              </a:rPr>
              <a:t>Handling Outliers:</a:t>
            </a:r>
            <a:endParaRPr lang="ar-EG" sz="178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Detect and reduce numeric outliers using the IQR (Interquartile Range) method.</a:t>
            </a:r>
          </a:p>
          <a:p>
            <a:pPr marL="0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Steps: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Select numeric columns:</a:t>
            </a: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num_cols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df_raw.select_dtypes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(include='number’)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Calculate bounds: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Q1 = 25th percentile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Q3 = 75th percentile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IQR = Q3 − Q1</a:t>
            </a: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Limits →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Q1 − 1.5*IQR,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Q3 + 1.5*IQR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Count outliers: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Values outside [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] are outliers.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Cap values (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Winsorize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):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Replace values below/above bounds using clip(lower=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, upper=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).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Compare before vs after: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Show number of outliers reduced per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7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3017</TotalTime>
  <Words>2596</Words>
  <Application>Microsoft Office PowerPoint</Application>
  <PresentationFormat>Widescreen</PresentationFormat>
  <Paragraphs>186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Aldhabi</vt:lpstr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Global Superstore PROJECT</vt:lpstr>
      <vt:lpstr>Global Superstore Project Stages:- </vt:lpstr>
      <vt:lpstr>1- Data Understanding (Understand what each column represent). -Understand the structure of the dataset. -Import necessary analysis and processing libraries.  2- Data Loading. -Load the file Global_Superstore2.csv.</vt:lpstr>
      <vt:lpstr>3-Data Exploration</vt:lpstr>
      <vt:lpstr>PowerPoint Presentation</vt:lpstr>
      <vt:lpstr>4-Data Cleaning.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5-FEATURE ENGINEERING:-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6-Data Analysis:-</vt:lpstr>
      <vt:lpstr>PowerPoint Presentation</vt:lpstr>
      <vt:lpstr>PowerPoint Presentation</vt:lpstr>
      <vt:lpstr>PowerPoint Presentation</vt:lpstr>
      <vt:lpstr>7-Machine Learning Pipeline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</dc:creator>
  <cp:lastModifiedBy>Office365</cp:lastModifiedBy>
  <cp:revision>1</cp:revision>
  <dcterms:created xsi:type="dcterms:W3CDTF">2025-10-11T22:39:23Z</dcterms:created>
  <dcterms:modified xsi:type="dcterms:W3CDTF">2025-10-16T01:42:09Z</dcterms:modified>
</cp:coreProperties>
</file>