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36"/>
  </p:notesMasterIdLst>
  <p:sldIdLst>
    <p:sldId id="256" r:id="rId2"/>
    <p:sldId id="257" r:id="rId3"/>
    <p:sldId id="258" r:id="rId4"/>
    <p:sldId id="259" r:id="rId5"/>
    <p:sldId id="260" r:id="rId6"/>
    <p:sldId id="261" r:id="rId7"/>
    <p:sldId id="262" r:id="rId8"/>
    <p:sldId id="264" r:id="rId9"/>
    <p:sldId id="263"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2C9197F-190A-4C6E-84C0-FF09E1B1979F}">
          <p14:sldIdLst>
            <p14:sldId id="256"/>
          </p14:sldIdLst>
        </p14:section>
        <p14:section name="Untitled Section" id="{40410C44-94C9-487A-ADD3-17484311A0F6}">
          <p14:sldIdLst>
            <p14:sldId id="257"/>
            <p14:sldId id="258"/>
            <p14:sldId id="259"/>
            <p14:sldId id="260"/>
            <p14:sldId id="261"/>
            <p14:sldId id="262"/>
            <p14:sldId id="264"/>
            <p14:sldId id="263"/>
            <p14:sldId id="265"/>
            <p14:sldId id="266"/>
            <p14:sldId id="268"/>
            <p14:sldId id="267"/>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33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0665F2-707A-473C-A672-CB2F2BF8A848}"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FAF88F2D-72B1-48F4-973C-98A4FC6F3D87}">
      <dgm:prSet phldrT="[Text]"/>
      <dgm:spPr/>
      <dgm:t>
        <a:bodyPr/>
        <a:lstStyle/>
        <a:p>
          <a:r>
            <a:rPr lang="en-US" dirty="0"/>
            <a:t>Data Analysis</a:t>
          </a:r>
        </a:p>
      </dgm:t>
    </dgm:pt>
    <dgm:pt modelId="{9989D938-431C-4928-A8B1-A0CBA9F96791}" type="parTrans" cxnId="{A7DB708F-5AA1-4E09-9C22-2E95428E20FC}">
      <dgm:prSet/>
      <dgm:spPr/>
      <dgm:t>
        <a:bodyPr/>
        <a:lstStyle/>
        <a:p>
          <a:endParaRPr lang="en-US"/>
        </a:p>
      </dgm:t>
    </dgm:pt>
    <dgm:pt modelId="{E0720A29-8E3A-4259-96CA-3856B7AD12DF}" type="sibTrans" cxnId="{A7DB708F-5AA1-4E09-9C22-2E95428E20FC}">
      <dgm:prSet/>
      <dgm:spPr/>
      <dgm:t>
        <a:bodyPr/>
        <a:lstStyle/>
        <a:p>
          <a:endParaRPr lang="en-US"/>
        </a:p>
      </dgm:t>
    </dgm:pt>
    <dgm:pt modelId="{8F56ACA0-2565-4F4F-A5A7-16B6DAD2FDF7}">
      <dgm:prSet phldrT="[Text]"/>
      <dgm:spPr/>
      <dgm:t>
        <a:bodyPr/>
        <a:lstStyle/>
        <a:p>
          <a:r>
            <a:rPr lang="en-US" dirty="0"/>
            <a:t>Univariate</a:t>
          </a:r>
        </a:p>
      </dgm:t>
    </dgm:pt>
    <dgm:pt modelId="{277481B4-39C1-4153-972A-B0F28AF52BB2}" type="parTrans" cxnId="{3D90703B-55FC-4333-8B41-2BEE1CD7EF23}">
      <dgm:prSet/>
      <dgm:spPr/>
      <dgm:t>
        <a:bodyPr/>
        <a:lstStyle/>
        <a:p>
          <a:endParaRPr lang="en-US"/>
        </a:p>
      </dgm:t>
    </dgm:pt>
    <dgm:pt modelId="{737AAD8A-2F52-4956-9A11-9FAD872F6DE8}" type="sibTrans" cxnId="{3D90703B-55FC-4333-8B41-2BEE1CD7EF23}">
      <dgm:prSet/>
      <dgm:spPr/>
      <dgm:t>
        <a:bodyPr/>
        <a:lstStyle/>
        <a:p>
          <a:endParaRPr lang="en-US"/>
        </a:p>
      </dgm:t>
    </dgm:pt>
    <dgm:pt modelId="{9E371E1E-C4FB-4673-BDF3-196F24B126C3}">
      <dgm:prSet phldrT="[Text]"/>
      <dgm:spPr/>
      <dgm:t>
        <a:bodyPr/>
        <a:lstStyle/>
        <a:p>
          <a:r>
            <a:rPr lang="en-US" dirty="0"/>
            <a:t>Bivariate</a:t>
          </a:r>
        </a:p>
      </dgm:t>
    </dgm:pt>
    <dgm:pt modelId="{5B855ECB-42B2-447A-97C6-2C1D399EE27B}" type="parTrans" cxnId="{D94643B1-352F-4E5E-BFC1-88F2AFF8B14F}">
      <dgm:prSet/>
      <dgm:spPr/>
      <dgm:t>
        <a:bodyPr/>
        <a:lstStyle/>
        <a:p>
          <a:endParaRPr lang="en-US"/>
        </a:p>
      </dgm:t>
    </dgm:pt>
    <dgm:pt modelId="{E10860F3-2D6B-48BC-997B-4DD150A701AA}" type="sibTrans" cxnId="{D94643B1-352F-4E5E-BFC1-88F2AFF8B14F}">
      <dgm:prSet/>
      <dgm:spPr/>
      <dgm:t>
        <a:bodyPr/>
        <a:lstStyle/>
        <a:p>
          <a:endParaRPr lang="en-US"/>
        </a:p>
      </dgm:t>
    </dgm:pt>
    <dgm:pt modelId="{FBB1BC8B-5950-4342-BD34-62B68C61CAC9}">
      <dgm:prSet phldrT="[Text]"/>
      <dgm:spPr/>
      <dgm:t>
        <a:bodyPr/>
        <a:lstStyle/>
        <a:p>
          <a:r>
            <a:rPr lang="en-US" dirty="0"/>
            <a:t>Multivariate</a:t>
          </a:r>
        </a:p>
      </dgm:t>
    </dgm:pt>
    <dgm:pt modelId="{1B8207CA-D1C5-47E4-9298-AEF453D01C53}" type="parTrans" cxnId="{D0F14DD3-716C-43D2-93EC-84E21F1747B3}">
      <dgm:prSet/>
      <dgm:spPr/>
      <dgm:t>
        <a:bodyPr/>
        <a:lstStyle/>
        <a:p>
          <a:endParaRPr lang="en-US"/>
        </a:p>
      </dgm:t>
    </dgm:pt>
    <dgm:pt modelId="{4B79CB62-6D58-4F8F-8D8F-9954836749FC}" type="sibTrans" cxnId="{D0F14DD3-716C-43D2-93EC-84E21F1747B3}">
      <dgm:prSet/>
      <dgm:spPr/>
      <dgm:t>
        <a:bodyPr/>
        <a:lstStyle/>
        <a:p>
          <a:endParaRPr lang="en-US"/>
        </a:p>
      </dgm:t>
    </dgm:pt>
    <dgm:pt modelId="{1F1FEAAB-0282-4A94-A837-465847EC863D}" type="pres">
      <dgm:prSet presAssocID="{E90665F2-707A-473C-A672-CB2F2BF8A848}" presName="Name0" presStyleCnt="0">
        <dgm:presLayoutVars>
          <dgm:orgChart val="1"/>
          <dgm:chPref val="1"/>
          <dgm:dir/>
          <dgm:animOne val="branch"/>
          <dgm:animLvl val="lvl"/>
          <dgm:resizeHandles/>
        </dgm:presLayoutVars>
      </dgm:prSet>
      <dgm:spPr/>
    </dgm:pt>
    <dgm:pt modelId="{B227A4CC-6250-40EE-B8D4-A16C4F1E6B03}" type="pres">
      <dgm:prSet presAssocID="{FAF88F2D-72B1-48F4-973C-98A4FC6F3D87}" presName="hierRoot1" presStyleCnt="0">
        <dgm:presLayoutVars>
          <dgm:hierBranch val="init"/>
        </dgm:presLayoutVars>
      </dgm:prSet>
      <dgm:spPr/>
    </dgm:pt>
    <dgm:pt modelId="{46DFF48B-3508-42B2-84D3-384AA4E9D589}" type="pres">
      <dgm:prSet presAssocID="{FAF88F2D-72B1-48F4-973C-98A4FC6F3D87}" presName="rootComposite1" presStyleCnt="0"/>
      <dgm:spPr/>
    </dgm:pt>
    <dgm:pt modelId="{0C818382-C310-4BC6-A4CC-5FE71A92047D}" type="pres">
      <dgm:prSet presAssocID="{FAF88F2D-72B1-48F4-973C-98A4FC6F3D87}" presName="rootText1" presStyleLbl="alignAcc1" presStyleIdx="0" presStyleCnt="0">
        <dgm:presLayoutVars>
          <dgm:chPref val="3"/>
        </dgm:presLayoutVars>
      </dgm:prSet>
      <dgm:spPr/>
    </dgm:pt>
    <dgm:pt modelId="{8B5A2C34-455F-4399-B323-2E6121588BFD}" type="pres">
      <dgm:prSet presAssocID="{FAF88F2D-72B1-48F4-973C-98A4FC6F3D87}" presName="topArc1" presStyleLbl="parChTrans1D1" presStyleIdx="0" presStyleCnt="8"/>
      <dgm:spPr/>
    </dgm:pt>
    <dgm:pt modelId="{59B1A147-F304-4F4C-961A-5705DFDE367B}" type="pres">
      <dgm:prSet presAssocID="{FAF88F2D-72B1-48F4-973C-98A4FC6F3D87}" presName="bottomArc1" presStyleLbl="parChTrans1D1" presStyleIdx="1" presStyleCnt="8"/>
      <dgm:spPr/>
    </dgm:pt>
    <dgm:pt modelId="{B6496849-27AB-4D90-883E-E127FC4E2EB4}" type="pres">
      <dgm:prSet presAssocID="{FAF88F2D-72B1-48F4-973C-98A4FC6F3D87}" presName="topConnNode1" presStyleLbl="node1" presStyleIdx="0" presStyleCnt="0"/>
      <dgm:spPr/>
    </dgm:pt>
    <dgm:pt modelId="{1C71D8C7-4DA0-43F3-A784-CB018534D570}" type="pres">
      <dgm:prSet presAssocID="{FAF88F2D-72B1-48F4-973C-98A4FC6F3D87}" presName="hierChild2" presStyleCnt="0"/>
      <dgm:spPr/>
    </dgm:pt>
    <dgm:pt modelId="{2537C879-B301-44D5-ADA5-AB7C753D4801}" type="pres">
      <dgm:prSet presAssocID="{277481B4-39C1-4153-972A-B0F28AF52BB2}" presName="Name28" presStyleLbl="parChTrans1D2" presStyleIdx="0" presStyleCnt="3"/>
      <dgm:spPr/>
    </dgm:pt>
    <dgm:pt modelId="{F76BBF40-E490-40F9-9DCE-0983CDB3643E}" type="pres">
      <dgm:prSet presAssocID="{8F56ACA0-2565-4F4F-A5A7-16B6DAD2FDF7}" presName="hierRoot2" presStyleCnt="0">
        <dgm:presLayoutVars>
          <dgm:hierBranch val="init"/>
        </dgm:presLayoutVars>
      </dgm:prSet>
      <dgm:spPr/>
    </dgm:pt>
    <dgm:pt modelId="{7D21ECE4-A040-4D57-BBE6-DAF00A0F7A9B}" type="pres">
      <dgm:prSet presAssocID="{8F56ACA0-2565-4F4F-A5A7-16B6DAD2FDF7}" presName="rootComposite2" presStyleCnt="0"/>
      <dgm:spPr/>
    </dgm:pt>
    <dgm:pt modelId="{D9E85520-516B-48F0-ADF6-6DA2BD303EE8}" type="pres">
      <dgm:prSet presAssocID="{8F56ACA0-2565-4F4F-A5A7-16B6DAD2FDF7}" presName="rootText2" presStyleLbl="alignAcc1" presStyleIdx="0" presStyleCnt="0">
        <dgm:presLayoutVars>
          <dgm:chPref val="3"/>
        </dgm:presLayoutVars>
      </dgm:prSet>
      <dgm:spPr/>
    </dgm:pt>
    <dgm:pt modelId="{4AF33FAD-A842-486C-897B-50504D05BE32}" type="pres">
      <dgm:prSet presAssocID="{8F56ACA0-2565-4F4F-A5A7-16B6DAD2FDF7}" presName="topArc2" presStyleLbl="parChTrans1D1" presStyleIdx="2" presStyleCnt="8"/>
      <dgm:spPr/>
    </dgm:pt>
    <dgm:pt modelId="{09446E8E-BED8-46C0-9573-2A3E1CD925AA}" type="pres">
      <dgm:prSet presAssocID="{8F56ACA0-2565-4F4F-A5A7-16B6DAD2FDF7}" presName="bottomArc2" presStyleLbl="parChTrans1D1" presStyleIdx="3" presStyleCnt="8"/>
      <dgm:spPr/>
    </dgm:pt>
    <dgm:pt modelId="{53122D59-C97A-4E88-BE40-2C30E7A49EFC}" type="pres">
      <dgm:prSet presAssocID="{8F56ACA0-2565-4F4F-A5A7-16B6DAD2FDF7}" presName="topConnNode2" presStyleLbl="node2" presStyleIdx="0" presStyleCnt="0"/>
      <dgm:spPr/>
    </dgm:pt>
    <dgm:pt modelId="{43CF2A1E-B37D-4AD9-ACC3-48A7B3E263C2}" type="pres">
      <dgm:prSet presAssocID="{8F56ACA0-2565-4F4F-A5A7-16B6DAD2FDF7}" presName="hierChild4" presStyleCnt="0"/>
      <dgm:spPr/>
    </dgm:pt>
    <dgm:pt modelId="{27338CC1-1E1E-45DF-956F-57A81A39297A}" type="pres">
      <dgm:prSet presAssocID="{8F56ACA0-2565-4F4F-A5A7-16B6DAD2FDF7}" presName="hierChild5" presStyleCnt="0"/>
      <dgm:spPr/>
    </dgm:pt>
    <dgm:pt modelId="{3DC0475C-1516-465F-8F61-53E11DE682D9}" type="pres">
      <dgm:prSet presAssocID="{5B855ECB-42B2-447A-97C6-2C1D399EE27B}" presName="Name28" presStyleLbl="parChTrans1D2" presStyleIdx="1" presStyleCnt="3"/>
      <dgm:spPr/>
    </dgm:pt>
    <dgm:pt modelId="{A082D69B-6726-4D2F-BF3B-5D00B07D7D91}" type="pres">
      <dgm:prSet presAssocID="{9E371E1E-C4FB-4673-BDF3-196F24B126C3}" presName="hierRoot2" presStyleCnt="0">
        <dgm:presLayoutVars>
          <dgm:hierBranch val="init"/>
        </dgm:presLayoutVars>
      </dgm:prSet>
      <dgm:spPr/>
    </dgm:pt>
    <dgm:pt modelId="{C3B67622-A719-431F-9D8A-2B6D57E2E332}" type="pres">
      <dgm:prSet presAssocID="{9E371E1E-C4FB-4673-BDF3-196F24B126C3}" presName="rootComposite2" presStyleCnt="0"/>
      <dgm:spPr/>
    </dgm:pt>
    <dgm:pt modelId="{363D6015-82CF-47B0-8936-C137071E3D71}" type="pres">
      <dgm:prSet presAssocID="{9E371E1E-C4FB-4673-BDF3-196F24B126C3}" presName="rootText2" presStyleLbl="alignAcc1" presStyleIdx="0" presStyleCnt="0">
        <dgm:presLayoutVars>
          <dgm:chPref val="3"/>
        </dgm:presLayoutVars>
      </dgm:prSet>
      <dgm:spPr/>
    </dgm:pt>
    <dgm:pt modelId="{449D57ED-68C0-4B71-A471-9F7FC41C9BF2}" type="pres">
      <dgm:prSet presAssocID="{9E371E1E-C4FB-4673-BDF3-196F24B126C3}" presName="topArc2" presStyleLbl="parChTrans1D1" presStyleIdx="4" presStyleCnt="8"/>
      <dgm:spPr/>
    </dgm:pt>
    <dgm:pt modelId="{593F0ED4-AE5A-4333-98A3-200303878F71}" type="pres">
      <dgm:prSet presAssocID="{9E371E1E-C4FB-4673-BDF3-196F24B126C3}" presName="bottomArc2" presStyleLbl="parChTrans1D1" presStyleIdx="5" presStyleCnt="8"/>
      <dgm:spPr/>
    </dgm:pt>
    <dgm:pt modelId="{22623590-B62B-4C58-9A1D-4940363A9AA2}" type="pres">
      <dgm:prSet presAssocID="{9E371E1E-C4FB-4673-BDF3-196F24B126C3}" presName="topConnNode2" presStyleLbl="node2" presStyleIdx="0" presStyleCnt="0"/>
      <dgm:spPr/>
    </dgm:pt>
    <dgm:pt modelId="{5FD8CE8B-DE1E-4A98-878A-270BBC9AE062}" type="pres">
      <dgm:prSet presAssocID="{9E371E1E-C4FB-4673-BDF3-196F24B126C3}" presName="hierChild4" presStyleCnt="0"/>
      <dgm:spPr/>
    </dgm:pt>
    <dgm:pt modelId="{48F6C1E6-F001-4430-A475-1A950777A69F}" type="pres">
      <dgm:prSet presAssocID="{9E371E1E-C4FB-4673-BDF3-196F24B126C3}" presName="hierChild5" presStyleCnt="0"/>
      <dgm:spPr/>
    </dgm:pt>
    <dgm:pt modelId="{CFD73D16-5D7B-4649-92BD-42D707A02BCE}" type="pres">
      <dgm:prSet presAssocID="{1B8207CA-D1C5-47E4-9298-AEF453D01C53}" presName="Name28" presStyleLbl="parChTrans1D2" presStyleIdx="2" presStyleCnt="3"/>
      <dgm:spPr/>
    </dgm:pt>
    <dgm:pt modelId="{4023DEC8-5CEC-47CA-ADAF-7180CDC4FF0F}" type="pres">
      <dgm:prSet presAssocID="{FBB1BC8B-5950-4342-BD34-62B68C61CAC9}" presName="hierRoot2" presStyleCnt="0">
        <dgm:presLayoutVars>
          <dgm:hierBranch val="init"/>
        </dgm:presLayoutVars>
      </dgm:prSet>
      <dgm:spPr/>
    </dgm:pt>
    <dgm:pt modelId="{3755DB1A-CDF7-49B6-A094-A9380FE1E41D}" type="pres">
      <dgm:prSet presAssocID="{FBB1BC8B-5950-4342-BD34-62B68C61CAC9}" presName="rootComposite2" presStyleCnt="0"/>
      <dgm:spPr/>
    </dgm:pt>
    <dgm:pt modelId="{0CA7748C-D3BA-4F8B-B247-47281DC65A92}" type="pres">
      <dgm:prSet presAssocID="{FBB1BC8B-5950-4342-BD34-62B68C61CAC9}" presName="rootText2" presStyleLbl="alignAcc1" presStyleIdx="0" presStyleCnt="0">
        <dgm:presLayoutVars>
          <dgm:chPref val="3"/>
        </dgm:presLayoutVars>
      </dgm:prSet>
      <dgm:spPr/>
    </dgm:pt>
    <dgm:pt modelId="{A803A4C7-4197-4462-A6E6-7C122C1442AD}" type="pres">
      <dgm:prSet presAssocID="{FBB1BC8B-5950-4342-BD34-62B68C61CAC9}" presName="topArc2" presStyleLbl="parChTrans1D1" presStyleIdx="6" presStyleCnt="8"/>
      <dgm:spPr/>
    </dgm:pt>
    <dgm:pt modelId="{CCA78CFF-7B68-4DA3-B196-C05606064893}" type="pres">
      <dgm:prSet presAssocID="{FBB1BC8B-5950-4342-BD34-62B68C61CAC9}" presName="bottomArc2" presStyleLbl="parChTrans1D1" presStyleIdx="7" presStyleCnt="8"/>
      <dgm:spPr/>
    </dgm:pt>
    <dgm:pt modelId="{493A67E6-1120-43CB-99C3-55223B94D894}" type="pres">
      <dgm:prSet presAssocID="{FBB1BC8B-5950-4342-BD34-62B68C61CAC9}" presName="topConnNode2" presStyleLbl="node2" presStyleIdx="0" presStyleCnt="0"/>
      <dgm:spPr/>
    </dgm:pt>
    <dgm:pt modelId="{0CF2F952-8D41-481F-8B1E-A5134AEA72E0}" type="pres">
      <dgm:prSet presAssocID="{FBB1BC8B-5950-4342-BD34-62B68C61CAC9}" presName="hierChild4" presStyleCnt="0"/>
      <dgm:spPr/>
    </dgm:pt>
    <dgm:pt modelId="{52BBD715-2665-44EA-8B70-1E5262A5D1C8}" type="pres">
      <dgm:prSet presAssocID="{FBB1BC8B-5950-4342-BD34-62B68C61CAC9}" presName="hierChild5" presStyleCnt="0"/>
      <dgm:spPr/>
    </dgm:pt>
    <dgm:pt modelId="{61FEC0F8-306C-497C-92DD-23B0763EFFDB}" type="pres">
      <dgm:prSet presAssocID="{FAF88F2D-72B1-48F4-973C-98A4FC6F3D87}" presName="hierChild3" presStyleCnt="0"/>
      <dgm:spPr/>
    </dgm:pt>
  </dgm:ptLst>
  <dgm:cxnLst>
    <dgm:cxn modelId="{95841210-6587-47B3-902D-233B5123151F}" type="presOf" srcId="{8F56ACA0-2565-4F4F-A5A7-16B6DAD2FDF7}" destId="{53122D59-C97A-4E88-BE40-2C30E7A49EFC}" srcOrd="1" destOrd="0" presId="urn:microsoft.com/office/officeart/2008/layout/HalfCircleOrganizationChart"/>
    <dgm:cxn modelId="{CB645514-D94D-4274-BC90-52A36DE7AAE4}" type="presOf" srcId="{8F56ACA0-2565-4F4F-A5A7-16B6DAD2FDF7}" destId="{D9E85520-516B-48F0-ADF6-6DA2BD303EE8}" srcOrd="0" destOrd="0" presId="urn:microsoft.com/office/officeart/2008/layout/HalfCircleOrganizationChart"/>
    <dgm:cxn modelId="{47F59129-6190-494D-9636-149E9E487585}" type="presOf" srcId="{FAF88F2D-72B1-48F4-973C-98A4FC6F3D87}" destId="{B6496849-27AB-4D90-883E-E127FC4E2EB4}" srcOrd="1" destOrd="0" presId="urn:microsoft.com/office/officeart/2008/layout/HalfCircleOrganizationChart"/>
    <dgm:cxn modelId="{1D33D835-F4E0-456E-A31D-2CBE4148A859}" type="presOf" srcId="{FBB1BC8B-5950-4342-BD34-62B68C61CAC9}" destId="{0CA7748C-D3BA-4F8B-B247-47281DC65A92}" srcOrd="0" destOrd="0" presId="urn:microsoft.com/office/officeart/2008/layout/HalfCircleOrganizationChart"/>
    <dgm:cxn modelId="{3D90703B-55FC-4333-8B41-2BEE1CD7EF23}" srcId="{FAF88F2D-72B1-48F4-973C-98A4FC6F3D87}" destId="{8F56ACA0-2565-4F4F-A5A7-16B6DAD2FDF7}" srcOrd="0" destOrd="0" parTransId="{277481B4-39C1-4153-972A-B0F28AF52BB2}" sibTransId="{737AAD8A-2F52-4956-9A11-9FAD872F6DE8}"/>
    <dgm:cxn modelId="{08CB8657-99CC-4F71-AA8E-487ACB860E3D}" type="presOf" srcId="{FBB1BC8B-5950-4342-BD34-62B68C61CAC9}" destId="{493A67E6-1120-43CB-99C3-55223B94D894}" srcOrd="1" destOrd="0" presId="urn:microsoft.com/office/officeart/2008/layout/HalfCircleOrganizationChart"/>
    <dgm:cxn modelId="{A7DB708F-5AA1-4E09-9C22-2E95428E20FC}" srcId="{E90665F2-707A-473C-A672-CB2F2BF8A848}" destId="{FAF88F2D-72B1-48F4-973C-98A4FC6F3D87}" srcOrd="0" destOrd="0" parTransId="{9989D938-431C-4928-A8B1-A0CBA9F96791}" sibTransId="{E0720A29-8E3A-4259-96CA-3856B7AD12DF}"/>
    <dgm:cxn modelId="{8D8BDBA5-62A4-45B2-9E1A-65AD8E84DBB8}" type="presOf" srcId="{1B8207CA-D1C5-47E4-9298-AEF453D01C53}" destId="{CFD73D16-5D7B-4649-92BD-42D707A02BCE}" srcOrd="0" destOrd="0" presId="urn:microsoft.com/office/officeart/2008/layout/HalfCircleOrganizationChart"/>
    <dgm:cxn modelId="{BF80E7AA-DBEC-4B2F-A50E-F4DAEEE77EC0}" type="presOf" srcId="{E90665F2-707A-473C-A672-CB2F2BF8A848}" destId="{1F1FEAAB-0282-4A94-A837-465847EC863D}" srcOrd="0" destOrd="0" presId="urn:microsoft.com/office/officeart/2008/layout/HalfCircleOrganizationChart"/>
    <dgm:cxn modelId="{D94643B1-352F-4E5E-BFC1-88F2AFF8B14F}" srcId="{FAF88F2D-72B1-48F4-973C-98A4FC6F3D87}" destId="{9E371E1E-C4FB-4673-BDF3-196F24B126C3}" srcOrd="1" destOrd="0" parTransId="{5B855ECB-42B2-447A-97C6-2C1D399EE27B}" sibTransId="{E10860F3-2D6B-48BC-997B-4DD150A701AA}"/>
    <dgm:cxn modelId="{F8E94FB5-6ABF-4A5E-B33F-8C9CD22B453A}" type="presOf" srcId="{9E371E1E-C4FB-4673-BDF3-196F24B126C3}" destId="{22623590-B62B-4C58-9A1D-4940363A9AA2}" srcOrd="1" destOrd="0" presId="urn:microsoft.com/office/officeart/2008/layout/HalfCircleOrganizationChart"/>
    <dgm:cxn modelId="{67F777CD-FDAB-473A-864A-DFDAF558E082}" type="presOf" srcId="{9E371E1E-C4FB-4673-BDF3-196F24B126C3}" destId="{363D6015-82CF-47B0-8936-C137071E3D71}" srcOrd="0" destOrd="0" presId="urn:microsoft.com/office/officeart/2008/layout/HalfCircleOrganizationChart"/>
    <dgm:cxn modelId="{A95D42CF-69B1-4FA3-99E7-CCF303E38016}" type="presOf" srcId="{277481B4-39C1-4153-972A-B0F28AF52BB2}" destId="{2537C879-B301-44D5-ADA5-AB7C753D4801}" srcOrd="0" destOrd="0" presId="urn:microsoft.com/office/officeart/2008/layout/HalfCircleOrganizationChart"/>
    <dgm:cxn modelId="{D0F14DD3-716C-43D2-93EC-84E21F1747B3}" srcId="{FAF88F2D-72B1-48F4-973C-98A4FC6F3D87}" destId="{FBB1BC8B-5950-4342-BD34-62B68C61CAC9}" srcOrd="2" destOrd="0" parTransId="{1B8207CA-D1C5-47E4-9298-AEF453D01C53}" sibTransId="{4B79CB62-6D58-4F8F-8D8F-9954836749FC}"/>
    <dgm:cxn modelId="{BC1728D9-F093-4AB8-85F3-424EED36797F}" type="presOf" srcId="{5B855ECB-42B2-447A-97C6-2C1D399EE27B}" destId="{3DC0475C-1516-465F-8F61-53E11DE682D9}" srcOrd="0" destOrd="0" presId="urn:microsoft.com/office/officeart/2008/layout/HalfCircleOrganizationChart"/>
    <dgm:cxn modelId="{D96963EB-7D3B-4D4B-9961-37A863D5BF3F}" type="presOf" srcId="{FAF88F2D-72B1-48F4-973C-98A4FC6F3D87}" destId="{0C818382-C310-4BC6-A4CC-5FE71A92047D}" srcOrd="0" destOrd="0" presId="urn:microsoft.com/office/officeart/2008/layout/HalfCircleOrganizationChart"/>
    <dgm:cxn modelId="{32CB9031-B747-4C26-A6B9-20E2FFB85D6F}" type="presParOf" srcId="{1F1FEAAB-0282-4A94-A837-465847EC863D}" destId="{B227A4CC-6250-40EE-B8D4-A16C4F1E6B03}" srcOrd="0" destOrd="0" presId="urn:microsoft.com/office/officeart/2008/layout/HalfCircleOrganizationChart"/>
    <dgm:cxn modelId="{EB028606-98B6-4225-B626-797D9C9608C1}" type="presParOf" srcId="{B227A4CC-6250-40EE-B8D4-A16C4F1E6B03}" destId="{46DFF48B-3508-42B2-84D3-384AA4E9D589}" srcOrd="0" destOrd="0" presId="urn:microsoft.com/office/officeart/2008/layout/HalfCircleOrganizationChart"/>
    <dgm:cxn modelId="{FEEA9089-2622-4272-9CCE-6D71FB9056B8}" type="presParOf" srcId="{46DFF48B-3508-42B2-84D3-384AA4E9D589}" destId="{0C818382-C310-4BC6-A4CC-5FE71A92047D}" srcOrd="0" destOrd="0" presId="urn:microsoft.com/office/officeart/2008/layout/HalfCircleOrganizationChart"/>
    <dgm:cxn modelId="{3837824B-325B-4D92-911A-41F439955E53}" type="presParOf" srcId="{46DFF48B-3508-42B2-84D3-384AA4E9D589}" destId="{8B5A2C34-455F-4399-B323-2E6121588BFD}" srcOrd="1" destOrd="0" presId="urn:microsoft.com/office/officeart/2008/layout/HalfCircleOrganizationChart"/>
    <dgm:cxn modelId="{CC6D85B8-1459-4E00-9E3E-FD405EFC08C9}" type="presParOf" srcId="{46DFF48B-3508-42B2-84D3-384AA4E9D589}" destId="{59B1A147-F304-4F4C-961A-5705DFDE367B}" srcOrd="2" destOrd="0" presId="urn:microsoft.com/office/officeart/2008/layout/HalfCircleOrganizationChart"/>
    <dgm:cxn modelId="{AD737D53-38FC-4C2D-8EAE-E503375885CB}" type="presParOf" srcId="{46DFF48B-3508-42B2-84D3-384AA4E9D589}" destId="{B6496849-27AB-4D90-883E-E127FC4E2EB4}" srcOrd="3" destOrd="0" presId="urn:microsoft.com/office/officeart/2008/layout/HalfCircleOrganizationChart"/>
    <dgm:cxn modelId="{5BEEF236-8A27-40A1-AB67-3DFD6661BC61}" type="presParOf" srcId="{B227A4CC-6250-40EE-B8D4-A16C4F1E6B03}" destId="{1C71D8C7-4DA0-43F3-A784-CB018534D570}" srcOrd="1" destOrd="0" presId="urn:microsoft.com/office/officeart/2008/layout/HalfCircleOrganizationChart"/>
    <dgm:cxn modelId="{5294D7D0-92A8-4B87-98EE-C6D5D02213A0}" type="presParOf" srcId="{1C71D8C7-4DA0-43F3-A784-CB018534D570}" destId="{2537C879-B301-44D5-ADA5-AB7C753D4801}" srcOrd="0" destOrd="0" presId="urn:microsoft.com/office/officeart/2008/layout/HalfCircleOrganizationChart"/>
    <dgm:cxn modelId="{F19AD94A-DDB7-4905-BFBF-B867BEC16BB1}" type="presParOf" srcId="{1C71D8C7-4DA0-43F3-A784-CB018534D570}" destId="{F76BBF40-E490-40F9-9DCE-0983CDB3643E}" srcOrd="1" destOrd="0" presId="urn:microsoft.com/office/officeart/2008/layout/HalfCircleOrganizationChart"/>
    <dgm:cxn modelId="{9AC89568-2F04-4FB8-B373-49FD9D4817C0}" type="presParOf" srcId="{F76BBF40-E490-40F9-9DCE-0983CDB3643E}" destId="{7D21ECE4-A040-4D57-BBE6-DAF00A0F7A9B}" srcOrd="0" destOrd="0" presId="urn:microsoft.com/office/officeart/2008/layout/HalfCircleOrganizationChart"/>
    <dgm:cxn modelId="{C56E77F8-9694-47F7-8E6E-7DF0EF7F8FEC}" type="presParOf" srcId="{7D21ECE4-A040-4D57-BBE6-DAF00A0F7A9B}" destId="{D9E85520-516B-48F0-ADF6-6DA2BD303EE8}" srcOrd="0" destOrd="0" presId="urn:microsoft.com/office/officeart/2008/layout/HalfCircleOrganizationChart"/>
    <dgm:cxn modelId="{610C02A2-69D9-4FE7-BE29-D5A0739C09A3}" type="presParOf" srcId="{7D21ECE4-A040-4D57-BBE6-DAF00A0F7A9B}" destId="{4AF33FAD-A842-486C-897B-50504D05BE32}" srcOrd="1" destOrd="0" presId="urn:microsoft.com/office/officeart/2008/layout/HalfCircleOrganizationChart"/>
    <dgm:cxn modelId="{05551267-14A3-42D5-BC2A-C73A352A5A49}" type="presParOf" srcId="{7D21ECE4-A040-4D57-BBE6-DAF00A0F7A9B}" destId="{09446E8E-BED8-46C0-9573-2A3E1CD925AA}" srcOrd="2" destOrd="0" presId="urn:microsoft.com/office/officeart/2008/layout/HalfCircleOrganizationChart"/>
    <dgm:cxn modelId="{4F5109D3-C385-4F51-B4AB-B48D3506DE74}" type="presParOf" srcId="{7D21ECE4-A040-4D57-BBE6-DAF00A0F7A9B}" destId="{53122D59-C97A-4E88-BE40-2C30E7A49EFC}" srcOrd="3" destOrd="0" presId="urn:microsoft.com/office/officeart/2008/layout/HalfCircleOrganizationChart"/>
    <dgm:cxn modelId="{85017A60-1686-4F29-A033-B46988B98E7B}" type="presParOf" srcId="{F76BBF40-E490-40F9-9DCE-0983CDB3643E}" destId="{43CF2A1E-B37D-4AD9-ACC3-48A7B3E263C2}" srcOrd="1" destOrd="0" presId="urn:microsoft.com/office/officeart/2008/layout/HalfCircleOrganizationChart"/>
    <dgm:cxn modelId="{32F5755F-8E89-416C-B939-8E4C012AF734}" type="presParOf" srcId="{F76BBF40-E490-40F9-9DCE-0983CDB3643E}" destId="{27338CC1-1E1E-45DF-956F-57A81A39297A}" srcOrd="2" destOrd="0" presId="urn:microsoft.com/office/officeart/2008/layout/HalfCircleOrganizationChart"/>
    <dgm:cxn modelId="{5881CCED-31C9-4464-A461-FBD836DD3C09}" type="presParOf" srcId="{1C71D8C7-4DA0-43F3-A784-CB018534D570}" destId="{3DC0475C-1516-465F-8F61-53E11DE682D9}" srcOrd="2" destOrd="0" presId="urn:microsoft.com/office/officeart/2008/layout/HalfCircleOrganizationChart"/>
    <dgm:cxn modelId="{8CA0C65B-F86F-40C2-BC98-28B57F6E1E09}" type="presParOf" srcId="{1C71D8C7-4DA0-43F3-A784-CB018534D570}" destId="{A082D69B-6726-4D2F-BF3B-5D00B07D7D91}" srcOrd="3" destOrd="0" presId="urn:microsoft.com/office/officeart/2008/layout/HalfCircleOrganizationChart"/>
    <dgm:cxn modelId="{4777BE98-A77C-41F0-AF8D-241790498652}" type="presParOf" srcId="{A082D69B-6726-4D2F-BF3B-5D00B07D7D91}" destId="{C3B67622-A719-431F-9D8A-2B6D57E2E332}" srcOrd="0" destOrd="0" presId="urn:microsoft.com/office/officeart/2008/layout/HalfCircleOrganizationChart"/>
    <dgm:cxn modelId="{552976D7-2ED6-4338-BABC-F8DDEA6D93F0}" type="presParOf" srcId="{C3B67622-A719-431F-9D8A-2B6D57E2E332}" destId="{363D6015-82CF-47B0-8936-C137071E3D71}" srcOrd="0" destOrd="0" presId="urn:microsoft.com/office/officeart/2008/layout/HalfCircleOrganizationChart"/>
    <dgm:cxn modelId="{B63BC344-6367-4A85-A58B-F2470412994B}" type="presParOf" srcId="{C3B67622-A719-431F-9D8A-2B6D57E2E332}" destId="{449D57ED-68C0-4B71-A471-9F7FC41C9BF2}" srcOrd="1" destOrd="0" presId="urn:microsoft.com/office/officeart/2008/layout/HalfCircleOrganizationChart"/>
    <dgm:cxn modelId="{08C06502-2CB2-4ABF-BE91-8946455F34C8}" type="presParOf" srcId="{C3B67622-A719-431F-9D8A-2B6D57E2E332}" destId="{593F0ED4-AE5A-4333-98A3-200303878F71}" srcOrd="2" destOrd="0" presId="urn:microsoft.com/office/officeart/2008/layout/HalfCircleOrganizationChart"/>
    <dgm:cxn modelId="{BBD349B6-3B5E-4775-8000-80BCD1587A9F}" type="presParOf" srcId="{C3B67622-A719-431F-9D8A-2B6D57E2E332}" destId="{22623590-B62B-4C58-9A1D-4940363A9AA2}" srcOrd="3" destOrd="0" presId="urn:microsoft.com/office/officeart/2008/layout/HalfCircleOrganizationChart"/>
    <dgm:cxn modelId="{784C4ED1-D47E-4142-8DD4-51C769FA064F}" type="presParOf" srcId="{A082D69B-6726-4D2F-BF3B-5D00B07D7D91}" destId="{5FD8CE8B-DE1E-4A98-878A-270BBC9AE062}" srcOrd="1" destOrd="0" presId="urn:microsoft.com/office/officeart/2008/layout/HalfCircleOrganizationChart"/>
    <dgm:cxn modelId="{A425F3A4-1C91-48C4-B25C-4C853472190D}" type="presParOf" srcId="{A082D69B-6726-4D2F-BF3B-5D00B07D7D91}" destId="{48F6C1E6-F001-4430-A475-1A950777A69F}" srcOrd="2" destOrd="0" presId="urn:microsoft.com/office/officeart/2008/layout/HalfCircleOrganizationChart"/>
    <dgm:cxn modelId="{0F3F1ED6-F3B1-44E0-A776-1DB865D2CE0F}" type="presParOf" srcId="{1C71D8C7-4DA0-43F3-A784-CB018534D570}" destId="{CFD73D16-5D7B-4649-92BD-42D707A02BCE}" srcOrd="4" destOrd="0" presId="urn:microsoft.com/office/officeart/2008/layout/HalfCircleOrganizationChart"/>
    <dgm:cxn modelId="{178A379E-8409-478F-B2A4-5C0F67978778}" type="presParOf" srcId="{1C71D8C7-4DA0-43F3-A784-CB018534D570}" destId="{4023DEC8-5CEC-47CA-ADAF-7180CDC4FF0F}" srcOrd="5" destOrd="0" presId="urn:microsoft.com/office/officeart/2008/layout/HalfCircleOrganizationChart"/>
    <dgm:cxn modelId="{D472D097-EFD6-415F-A2EE-9D5E0F79F1BB}" type="presParOf" srcId="{4023DEC8-5CEC-47CA-ADAF-7180CDC4FF0F}" destId="{3755DB1A-CDF7-49B6-A094-A9380FE1E41D}" srcOrd="0" destOrd="0" presId="urn:microsoft.com/office/officeart/2008/layout/HalfCircleOrganizationChart"/>
    <dgm:cxn modelId="{75F9C10E-B32A-4FE6-8904-AE2010F17F2E}" type="presParOf" srcId="{3755DB1A-CDF7-49B6-A094-A9380FE1E41D}" destId="{0CA7748C-D3BA-4F8B-B247-47281DC65A92}" srcOrd="0" destOrd="0" presId="urn:microsoft.com/office/officeart/2008/layout/HalfCircleOrganizationChart"/>
    <dgm:cxn modelId="{657AE9AC-61CF-4099-B6B0-991043B3263A}" type="presParOf" srcId="{3755DB1A-CDF7-49B6-A094-A9380FE1E41D}" destId="{A803A4C7-4197-4462-A6E6-7C122C1442AD}" srcOrd="1" destOrd="0" presId="urn:microsoft.com/office/officeart/2008/layout/HalfCircleOrganizationChart"/>
    <dgm:cxn modelId="{CC347839-8631-4E6B-9566-9DDEE6F0C547}" type="presParOf" srcId="{3755DB1A-CDF7-49B6-A094-A9380FE1E41D}" destId="{CCA78CFF-7B68-4DA3-B196-C05606064893}" srcOrd="2" destOrd="0" presId="urn:microsoft.com/office/officeart/2008/layout/HalfCircleOrganizationChart"/>
    <dgm:cxn modelId="{31F48920-88F5-4B26-845C-AE573F9FF3FA}" type="presParOf" srcId="{3755DB1A-CDF7-49B6-A094-A9380FE1E41D}" destId="{493A67E6-1120-43CB-99C3-55223B94D894}" srcOrd="3" destOrd="0" presId="urn:microsoft.com/office/officeart/2008/layout/HalfCircleOrganizationChart"/>
    <dgm:cxn modelId="{4D20C0C0-448C-407B-B6F8-7BA62CE81B03}" type="presParOf" srcId="{4023DEC8-5CEC-47CA-ADAF-7180CDC4FF0F}" destId="{0CF2F952-8D41-481F-8B1E-A5134AEA72E0}" srcOrd="1" destOrd="0" presId="urn:microsoft.com/office/officeart/2008/layout/HalfCircleOrganizationChart"/>
    <dgm:cxn modelId="{496A2998-8CE7-40FE-9953-FC2C0F45625E}" type="presParOf" srcId="{4023DEC8-5CEC-47CA-ADAF-7180CDC4FF0F}" destId="{52BBD715-2665-44EA-8B70-1E5262A5D1C8}" srcOrd="2" destOrd="0" presId="urn:microsoft.com/office/officeart/2008/layout/HalfCircleOrganizationChart"/>
    <dgm:cxn modelId="{50D3FC5D-190D-40C6-91ED-5FD0754B03EB}" type="presParOf" srcId="{B227A4CC-6250-40EE-B8D4-A16C4F1E6B03}" destId="{61FEC0F8-306C-497C-92DD-23B0763EFFDB}"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D73D16-5D7B-4649-92BD-42D707A02BCE}">
      <dsp:nvSpPr>
        <dsp:cNvPr id="0" name=""/>
        <dsp:cNvSpPr/>
      </dsp:nvSpPr>
      <dsp:spPr>
        <a:xfrm>
          <a:off x="5428303" y="2376061"/>
          <a:ext cx="3840564" cy="666544"/>
        </a:xfrm>
        <a:custGeom>
          <a:avLst/>
          <a:gdLst/>
          <a:ahLst/>
          <a:cxnLst/>
          <a:rect l="0" t="0" r="0" b="0"/>
          <a:pathLst>
            <a:path>
              <a:moveTo>
                <a:pt x="0" y="0"/>
              </a:moveTo>
              <a:lnTo>
                <a:pt x="0" y="333272"/>
              </a:lnTo>
              <a:lnTo>
                <a:pt x="3840564" y="333272"/>
              </a:lnTo>
              <a:lnTo>
                <a:pt x="3840564" y="666544"/>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C0475C-1516-465F-8F61-53E11DE682D9}">
      <dsp:nvSpPr>
        <dsp:cNvPr id="0" name=""/>
        <dsp:cNvSpPr/>
      </dsp:nvSpPr>
      <dsp:spPr>
        <a:xfrm>
          <a:off x="5382583" y="2376061"/>
          <a:ext cx="91440" cy="666544"/>
        </a:xfrm>
        <a:custGeom>
          <a:avLst/>
          <a:gdLst/>
          <a:ahLst/>
          <a:cxnLst/>
          <a:rect l="0" t="0" r="0" b="0"/>
          <a:pathLst>
            <a:path>
              <a:moveTo>
                <a:pt x="45720" y="0"/>
              </a:moveTo>
              <a:lnTo>
                <a:pt x="45720" y="666544"/>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37C879-B301-44D5-ADA5-AB7C753D4801}">
      <dsp:nvSpPr>
        <dsp:cNvPr id="0" name=""/>
        <dsp:cNvSpPr/>
      </dsp:nvSpPr>
      <dsp:spPr>
        <a:xfrm>
          <a:off x="1587739" y="2376061"/>
          <a:ext cx="3840564" cy="666544"/>
        </a:xfrm>
        <a:custGeom>
          <a:avLst/>
          <a:gdLst/>
          <a:ahLst/>
          <a:cxnLst/>
          <a:rect l="0" t="0" r="0" b="0"/>
          <a:pathLst>
            <a:path>
              <a:moveTo>
                <a:pt x="3840564" y="0"/>
              </a:moveTo>
              <a:lnTo>
                <a:pt x="3840564" y="333272"/>
              </a:lnTo>
              <a:lnTo>
                <a:pt x="0" y="333272"/>
              </a:lnTo>
              <a:lnTo>
                <a:pt x="0" y="666544"/>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5A2C34-455F-4399-B323-2E6121588BFD}">
      <dsp:nvSpPr>
        <dsp:cNvPr id="0" name=""/>
        <dsp:cNvSpPr/>
      </dsp:nvSpPr>
      <dsp:spPr>
        <a:xfrm>
          <a:off x="4634798" y="789051"/>
          <a:ext cx="1587010" cy="1587010"/>
        </a:xfrm>
        <a:prstGeom prst="arc">
          <a:avLst>
            <a:gd name="adj1" fmla="val 13200000"/>
            <a:gd name="adj2" fmla="val 19200000"/>
          </a:avLst>
        </a:pr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B1A147-F304-4F4C-961A-5705DFDE367B}">
      <dsp:nvSpPr>
        <dsp:cNvPr id="0" name=""/>
        <dsp:cNvSpPr/>
      </dsp:nvSpPr>
      <dsp:spPr>
        <a:xfrm>
          <a:off x="4634798" y="789051"/>
          <a:ext cx="1587010" cy="1587010"/>
        </a:xfrm>
        <a:prstGeom prst="arc">
          <a:avLst>
            <a:gd name="adj1" fmla="val 2400000"/>
            <a:gd name="adj2" fmla="val 8400000"/>
          </a:avLst>
        </a:pr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818382-C310-4BC6-A4CC-5FE71A92047D}">
      <dsp:nvSpPr>
        <dsp:cNvPr id="0" name=""/>
        <dsp:cNvSpPr/>
      </dsp:nvSpPr>
      <dsp:spPr>
        <a:xfrm>
          <a:off x="3841293" y="1074713"/>
          <a:ext cx="3174020" cy="1015686"/>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n-US" sz="4100" kern="1200" dirty="0"/>
            <a:t>Data Analysis</a:t>
          </a:r>
        </a:p>
      </dsp:txBody>
      <dsp:txXfrm>
        <a:off x="3841293" y="1074713"/>
        <a:ext cx="3174020" cy="1015686"/>
      </dsp:txXfrm>
    </dsp:sp>
    <dsp:sp modelId="{4AF33FAD-A842-486C-897B-50504D05BE32}">
      <dsp:nvSpPr>
        <dsp:cNvPr id="0" name=""/>
        <dsp:cNvSpPr/>
      </dsp:nvSpPr>
      <dsp:spPr>
        <a:xfrm>
          <a:off x="794233" y="3042605"/>
          <a:ext cx="1587010" cy="1587010"/>
        </a:xfrm>
        <a:prstGeom prst="arc">
          <a:avLst>
            <a:gd name="adj1" fmla="val 13200000"/>
            <a:gd name="adj2" fmla="val 19200000"/>
          </a:avLst>
        </a:pr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446E8E-BED8-46C0-9573-2A3E1CD925AA}">
      <dsp:nvSpPr>
        <dsp:cNvPr id="0" name=""/>
        <dsp:cNvSpPr/>
      </dsp:nvSpPr>
      <dsp:spPr>
        <a:xfrm>
          <a:off x="794233" y="3042605"/>
          <a:ext cx="1587010" cy="1587010"/>
        </a:xfrm>
        <a:prstGeom prst="arc">
          <a:avLst>
            <a:gd name="adj1" fmla="val 2400000"/>
            <a:gd name="adj2" fmla="val 8400000"/>
          </a:avLst>
        </a:pr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E85520-516B-48F0-ADF6-6DA2BD303EE8}">
      <dsp:nvSpPr>
        <dsp:cNvPr id="0" name=""/>
        <dsp:cNvSpPr/>
      </dsp:nvSpPr>
      <dsp:spPr>
        <a:xfrm>
          <a:off x="728" y="3328267"/>
          <a:ext cx="3174020" cy="1015686"/>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n-US" sz="4100" kern="1200" dirty="0"/>
            <a:t>Univariate</a:t>
          </a:r>
        </a:p>
      </dsp:txBody>
      <dsp:txXfrm>
        <a:off x="728" y="3328267"/>
        <a:ext cx="3174020" cy="1015686"/>
      </dsp:txXfrm>
    </dsp:sp>
    <dsp:sp modelId="{449D57ED-68C0-4B71-A471-9F7FC41C9BF2}">
      <dsp:nvSpPr>
        <dsp:cNvPr id="0" name=""/>
        <dsp:cNvSpPr/>
      </dsp:nvSpPr>
      <dsp:spPr>
        <a:xfrm>
          <a:off x="4634798" y="3042605"/>
          <a:ext cx="1587010" cy="1587010"/>
        </a:xfrm>
        <a:prstGeom prst="arc">
          <a:avLst>
            <a:gd name="adj1" fmla="val 13200000"/>
            <a:gd name="adj2" fmla="val 19200000"/>
          </a:avLst>
        </a:pr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3F0ED4-AE5A-4333-98A3-200303878F71}">
      <dsp:nvSpPr>
        <dsp:cNvPr id="0" name=""/>
        <dsp:cNvSpPr/>
      </dsp:nvSpPr>
      <dsp:spPr>
        <a:xfrm>
          <a:off x="4634798" y="3042605"/>
          <a:ext cx="1587010" cy="1587010"/>
        </a:xfrm>
        <a:prstGeom prst="arc">
          <a:avLst>
            <a:gd name="adj1" fmla="val 2400000"/>
            <a:gd name="adj2" fmla="val 8400000"/>
          </a:avLst>
        </a:pr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3D6015-82CF-47B0-8936-C137071E3D71}">
      <dsp:nvSpPr>
        <dsp:cNvPr id="0" name=""/>
        <dsp:cNvSpPr/>
      </dsp:nvSpPr>
      <dsp:spPr>
        <a:xfrm>
          <a:off x="3841293" y="3328267"/>
          <a:ext cx="3174020" cy="1015686"/>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n-US" sz="4100" kern="1200" dirty="0"/>
            <a:t>Bivariate</a:t>
          </a:r>
        </a:p>
      </dsp:txBody>
      <dsp:txXfrm>
        <a:off x="3841293" y="3328267"/>
        <a:ext cx="3174020" cy="1015686"/>
      </dsp:txXfrm>
    </dsp:sp>
    <dsp:sp modelId="{A803A4C7-4197-4462-A6E6-7C122C1442AD}">
      <dsp:nvSpPr>
        <dsp:cNvPr id="0" name=""/>
        <dsp:cNvSpPr/>
      </dsp:nvSpPr>
      <dsp:spPr>
        <a:xfrm>
          <a:off x="8475362" y="3042605"/>
          <a:ext cx="1587010" cy="1587010"/>
        </a:xfrm>
        <a:prstGeom prst="arc">
          <a:avLst>
            <a:gd name="adj1" fmla="val 13200000"/>
            <a:gd name="adj2" fmla="val 19200000"/>
          </a:avLst>
        </a:pr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A78CFF-7B68-4DA3-B196-C05606064893}">
      <dsp:nvSpPr>
        <dsp:cNvPr id="0" name=""/>
        <dsp:cNvSpPr/>
      </dsp:nvSpPr>
      <dsp:spPr>
        <a:xfrm>
          <a:off x="8475362" y="3042605"/>
          <a:ext cx="1587010" cy="1587010"/>
        </a:xfrm>
        <a:prstGeom prst="arc">
          <a:avLst>
            <a:gd name="adj1" fmla="val 2400000"/>
            <a:gd name="adj2" fmla="val 8400000"/>
          </a:avLst>
        </a:pr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A7748C-D3BA-4F8B-B247-47281DC65A92}">
      <dsp:nvSpPr>
        <dsp:cNvPr id="0" name=""/>
        <dsp:cNvSpPr/>
      </dsp:nvSpPr>
      <dsp:spPr>
        <a:xfrm>
          <a:off x="7681857" y="3328267"/>
          <a:ext cx="3174020" cy="1015686"/>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n-US" sz="4100" kern="1200" dirty="0"/>
            <a:t>Multivariate</a:t>
          </a:r>
        </a:p>
      </dsp:txBody>
      <dsp:txXfrm>
        <a:off x="7681857" y="3328267"/>
        <a:ext cx="3174020" cy="1015686"/>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7D7140-2F27-4388-B437-91DEC6466126}" type="datetimeFigureOut">
              <a:rPr lang="en-US" smtClean="0"/>
              <a:t>6/12/2025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BF34C-B082-4F62-AB40-76FE7B0F10C0}" type="slidenum">
              <a:rPr lang="en-US" smtClean="0"/>
              <a:t>‹#›</a:t>
            </a:fld>
            <a:endParaRPr lang="en-US"/>
          </a:p>
        </p:txBody>
      </p:sp>
    </p:spTree>
    <p:extLst>
      <p:ext uri="{BB962C8B-B14F-4D97-AF65-F5344CB8AC3E}">
        <p14:creationId xmlns:p14="http://schemas.microsoft.com/office/powerpoint/2010/main" val="2151740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6/12/2025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61878995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6/12/2025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94838871"/>
      </p:ext>
    </p:extLst>
  </p:cSld>
  <p:clrMap bg1="lt1" tx1="dk1" bg2="lt2" tx2="dk2" accent1="accent1" accent2="accent2" accent3="accent3" accent4="accent4" accent5="accent5" accent6="accent6" hlink="hlink" folHlink="folHlink"/>
  <p:sldLayoutIdLst>
    <p:sldLayoutId id="2147483717" r:id="rId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Freeform: Shape 60">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Shape 61">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63" name="Rectangle 62">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Colored pencils inside a pencil holder which is on top of a wood table">
            <a:extLst>
              <a:ext uri="{FF2B5EF4-FFF2-40B4-BE49-F238E27FC236}">
                <a16:creationId xmlns:a16="http://schemas.microsoft.com/office/drawing/2014/main" id="{4A7C3110-D333-5A15-076F-90378B94C34A}"/>
              </a:ext>
            </a:extLst>
          </p:cNvPr>
          <p:cNvPicPr>
            <a:picLocks noChangeAspect="1"/>
          </p:cNvPicPr>
          <p:nvPr/>
        </p:nvPicPr>
        <p:blipFill>
          <a:blip r:embed="rId2"/>
          <a:srcRect t="15709" r="-1" b="-1"/>
          <a:stretch>
            <a:fillRect/>
          </a:stretch>
        </p:blipFill>
        <p:spPr>
          <a:xfrm>
            <a:off x="20" y="10"/>
            <a:ext cx="12188932" cy="6857990"/>
          </a:xfrm>
          <a:prstGeom prst="rect">
            <a:avLst/>
          </a:prstGeom>
        </p:spPr>
      </p:pic>
      <p:sp>
        <p:nvSpPr>
          <p:cNvPr id="64" name="Rectangle 63">
            <a:extLst>
              <a:ext uri="{FF2B5EF4-FFF2-40B4-BE49-F238E27FC236}">
                <a16:creationId xmlns:a16="http://schemas.microsoft.com/office/drawing/2014/main" id="{637992A9-1E8C-4E57-B4F4-EE2D38E50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04C6294-AC29-4E31-B4F3-F28DEB510B74}"/>
              </a:ext>
            </a:extLst>
          </p:cNvPr>
          <p:cNvSpPr>
            <a:spLocks noGrp="1"/>
          </p:cNvSpPr>
          <p:nvPr>
            <p:ph type="title"/>
          </p:nvPr>
        </p:nvSpPr>
        <p:spPr>
          <a:xfrm>
            <a:off x="517870" y="1348353"/>
            <a:ext cx="5021182" cy="2939565"/>
          </a:xfrm>
        </p:spPr>
        <p:txBody>
          <a:bodyPr vert="horz" lIns="91440" tIns="45720" rIns="91440" bIns="45720" rtlCol="0" anchor="t">
            <a:normAutofit/>
          </a:bodyPr>
          <a:lstStyle/>
          <a:p>
            <a:r>
              <a:rPr lang="en-US" sz="6000" dirty="0">
                <a:solidFill>
                  <a:srgbClr val="FFFFFF"/>
                </a:solidFill>
              </a:rPr>
              <a:t>SUPPLY CHAIN PROJECT</a:t>
            </a:r>
          </a:p>
        </p:txBody>
      </p:sp>
      <p:sp>
        <p:nvSpPr>
          <p:cNvPr id="65" name="Rectangle 64">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167637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E2E85-7132-636B-0CC2-285A27B8C8DB}"/>
              </a:ext>
            </a:extLst>
          </p:cNvPr>
          <p:cNvSpPr>
            <a:spLocks noGrp="1"/>
          </p:cNvSpPr>
          <p:nvPr>
            <p:ph type="title"/>
          </p:nvPr>
        </p:nvSpPr>
        <p:spPr>
          <a:xfrm>
            <a:off x="521208" y="978408"/>
            <a:ext cx="11155680" cy="5346192"/>
          </a:xfrm>
        </p:spPr>
        <p:txBody>
          <a:bodyPr>
            <a:normAutofit/>
          </a:bodyPr>
          <a:lstStyle/>
          <a:p>
            <a:pPr>
              <a:lnSpc>
                <a:spcPct val="150000"/>
              </a:lnSpc>
            </a:pPr>
            <a:r>
              <a:rPr lang="en-US" sz="3200" dirty="0"/>
              <a:t>Standardize Column Names</a:t>
            </a:r>
            <a:br>
              <a:rPr lang="ar-EG" sz="2400" dirty="0"/>
            </a:br>
            <a:r>
              <a:rPr lang="ar-EG" sz="2400" dirty="0"/>
              <a:t> -</a:t>
            </a:r>
            <a:r>
              <a:rPr lang="en-US" sz="2400" dirty="0"/>
              <a:t>Cleaned column names:</a:t>
            </a:r>
            <a:r>
              <a:rPr lang="ar-EG" sz="2400" dirty="0"/>
              <a:t>-</a:t>
            </a:r>
            <a:r>
              <a:rPr lang="en-US" sz="2400" dirty="0"/>
              <a:t>Replaced spaces with underscores _</a:t>
            </a:r>
            <a:r>
              <a:rPr lang="ar-EG" sz="2400" dirty="0"/>
              <a:t>&amp;</a:t>
            </a:r>
            <a:r>
              <a:rPr lang="en-US" sz="2400" dirty="0"/>
              <a:t>Removed brackets ().</a:t>
            </a:r>
            <a:br>
              <a:rPr lang="ar-EG" sz="2400" dirty="0"/>
            </a:br>
            <a:br>
              <a:rPr lang="ar-EG" sz="2400" dirty="0"/>
            </a:br>
            <a:r>
              <a:rPr lang="en-US" sz="3200" dirty="0"/>
              <a:t>Remove Placeholder Values</a:t>
            </a:r>
            <a:r>
              <a:rPr lang="ar-EG" sz="3200" dirty="0"/>
              <a:t>:</a:t>
            </a:r>
            <a:br>
              <a:rPr lang="ar-EG" sz="2400" dirty="0"/>
            </a:br>
            <a:r>
              <a:rPr lang="ar-EG" sz="2400" dirty="0"/>
              <a:t> -</a:t>
            </a:r>
            <a:r>
              <a:rPr lang="en-US" sz="2400" dirty="0"/>
              <a:t>Defined placeholder strings such as '</a:t>
            </a:r>
            <a:r>
              <a:rPr lang="en-US" sz="2400" dirty="0" err="1"/>
              <a:t>xxxxxxx</a:t>
            </a:r>
            <a:r>
              <a:rPr lang="en-US" sz="2400" dirty="0"/>
              <a:t>', 'unknown', 'n/a', 'none’.</a:t>
            </a:r>
            <a:br>
              <a:rPr lang="ar-EG" sz="2400" dirty="0"/>
            </a:br>
            <a:r>
              <a:rPr lang="ar-EG" sz="2400" dirty="0"/>
              <a:t> -</a:t>
            </a:r>
            <a:r>
              <a:rPr lang="en-US" sz="2400" dirty="0"/>
              <a:t>Replaced them with </a:t>
            </a:r>
            <a:r>
              <a:rPr lang="en-US" sz="2400" dirty="0" err="1"/>
              <a:t>NaN</a:t>
            </a:r>
            <a:r>
              <a:rPr lang="en-US" sz="2400" dirty="0"/>
              <a:t>.</a:t>
            </a:r>
            <a:br>
              <a:rPr lang="ar-EG" sz="2400" dirty="0"/>
            </a:br>
            <a:r>
              <a:rPr lang="ar-EG" sz="2400" dirty="0"/>
              <a:t> -</a:t>
            </a:r>
            <a:r>
              <a:rPr lang="en-US" sz="2400" dirty="0"/>
              <a:t>Dropped rows with placeholder values in sensitive fields like </a:t>
            </a:r>
            <a:r>
              <a:rPr lang="en-US" sz="2400" dirty="0" err="1"/>
              <a:t>Customer_Email</a:t>
            </a:r>
            <a:r>
              <a:rPr lang="en-US" sz="2400" dirty="0"/>
              <a:t> and </a:t>
            </a:r>
            <a:r>
              <a:rPr lang="ar-EG" sz="2400" dirty="0"/>
              <a:t>  </a:t>
            </a:r>
            <a:r>
              <a:rPr lang="en-US" sz="2400" dirty="0" err="1"/>
              <a:t>Customer_Password</a:t>
            </a:r>
            <a:r>
              <a:rPr lang="en-US" sz="2400" dirty="0"/>
              <a:t>.</a:t>
            </a:r>
          </a:p>
        </p:txBody>
      </p:sp>
    </p:spTree>
    <p:extLst>
      <p:ext uri="{BB962C8B-B14F-4D97-AF65-F5344CB8AC3E}">
        <p14:creationId xmlns:p14="http://schemas.microsoft.com/office/powerpoint/2010/main" val="2114406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0F0AC-C304-B7E3-4A68-BB79F278EC11}"/>
              </a:ext>
            </a:extLst>
          </p:cNvPr>
          <p:cNvSpPr>
            <a:spLocks noGrp="1"/>
          </p:cNvSpPr>
          <p:nvPr>
            <p:ph type="title"/>
          </p:nvPr>
        </p:nvSpPr>
        <p:spPr>
          <a:xfrm>
            <a:off x="521208" y="669471"/>
            <a:ext cx="11155680" cy="6057900"/>
          </a:xfrm>
        </p:spPr>
        <p:txBody>
          <a:bodyPr>
            <a:normAutofit/>
          </a:bodyPr>
          <a:lstStyle/>
          <a:p>
            <a:r>
              <a:rPr lang="en-US" sz="3200" dirty="0"/>
              <a:t> In-depth Check for Categorical Columns</a:t>
            </a:r>
            <a:r>
              <a:rPr lang="ar-EG" sz="3200" dirty="0"/>
              <a:t>:</a:t>
            </a:r>
            <a:br>
              <a:rPr lang="ar-EG" sz="3200" dirty="0"/>
            </a:br>
            <a:r>
              <a:rPr lang="ar-EG" sz="2400" dirty="0"/>
              <a:t> - </a:t>
            </a:r>
            <a:r>
              <a:rPr lang="en-US" sz="2400" dirty="0"/>
              <a:t>Displayed top 3 most frequent categories for each categorical column.</a:t>
            </a:r>
            <a:br>
              <a:rPr lang="ar-EG" sz="2400" dirty="0"/>
            </a:br>
            <a:r>
              <a:rPr lang="ar-EG" sz="2400" dirty="0"/>
              <a:t> - </a:t>
            </a:r>
            <a:r>
              <a:rPr lang="en-US" sz="2400" dirty="0"/>
              <a:t>Counted unique values and listed them for each column.</a:t>
            </a:r>
            <a:br>
              <a:rPr lang="ar-EG" sz="2400" dirty="0"/>
            </a:br>
            <a:r>
              <a:rPr lang="ar-EG" sz="2400" dirty="0"/>
              <a:t> - </a:t>
            </a:r>
            <a:r>
              <a:rPr lang="en-US" sz="2400" dirty="0"/>
              <a:t>Calculated dominant category ratio (max frequency percentage) per column.</a:t>
            </a:r>
            <a:br>
              <a:rPr lang="ar-EG" sz="2400" dirty="0"/>
            </a:br>
            <a:br>
              <a:rPr lang="ar-EG" sz="2400" dirty="0"/>
            </a:br>
            <a:r>
              <a:rPr lang="en-US" sz="3200" dirty="0"/>
              <a:t>Removing Irrelevant Columns</a:t>
            </a:r>
            <a:r>
              <a:rPr lang="ar-EG" sz="3200" dirty="0"/>
              <a:t>:</a:t>
            </a:r>
            <a:br>
              <a:rPr lang="ar-EG" sz="2400" dirty="0"/>
            </a:br>
            <a:r>
              <a:rPr lang="ar-EG" sz="2400" dirty="0"/>
              <a:t> - </a:t>
            </a:r>
            <a:r>
              <a:rPr lang="en-US" sz="2400" dirty="0"/>
              <a:t>Deleted columns such as</a:t>
            </a:r>
            <a:r>
              <a:rPr lang="ar-EG" sz="2400" dirty="0"/>
              <a:t>)</a:t>
            </a:r>
            <a:r>
              <a:rPr lang="en-US" sz="2400" dirty="0" err="1"/>
              <a:t>Customer_Id</a:t>
            </a:r>
            <a:r>
              <a:rPr lang="en-US" sz="2400" dirty="0"/>
              <a:t>, </a:t>
            </a:r>
            <a:r>
              <a:rPr lang="en-US" sz="2400" dirty="0" err="1"/>
              <a:t>Product_Image</a:t>
            </a:r>
            <a:r>
              <a:rPr lang="en-US" sz="2400" dirty="0"/>
              <a:t>, </a:t>
            </a:r>
            <a:r>
              <a:rPr lang="en-US" sz="2400" dirty="0" err="1"/>
              <a:t>Order_Item_Id</a:t>
            </a:r>
            <a:r>
              <a:rPr lang="en-US" sz="2400" dirty="0"/>
              <a:t>, </a:t>
            </a:r>
            <a:r>
              <a:rPr lang="en-US" sz="2400" dirty="0" err="1"/>
              <a:t>Product_Description</a:t>
            </a:r>
            <a:r>
              <a:rPr lang="en-US" sz="2400" dirty="0"/>
              <a:t>, </a:t>
            </a:r>
            <a:r>
              <a:rPr lang="en-US" sz="2400" dirty="0" err="1"/>
              <a:t>etc</a:t>
            </a:r>
            <a:r>
              <a:rPr lang="ar-EG" sz="2400" dirty="0"/>
              <a:t>(</a:t>
            </a:r>
            <a:r>
              <a:rPr lang="en-US" sz="2400" dirty="0"/>
              <a:t>.</a:t>
            </a:r>
            <a:r>
              <a:rPr lang="ar-EG" sz="2400" dirty="0"/>
              <a:t> </a:t>
            </a:r>
            <a:r>
              <a:rPr lang="en-US" sz="2400" dirty="0"/>
              <a:t>Because they are either not useful for analysis or contain identifier information.</a:t>
            </a:r>
            <a:br>
              <a:rPr lang="ar-EG" sz="2400" dirty="0"/>
            </a:br>
            <a:br>
              <a:rPr lang="ar-EG" sz="2400" dirty="0"/>
            </a:br>
            <a:r>
              <a:rPr lang="en-US" sz="3200" dirty="0"/>
              <a:t>Redefine Numerical Columns after Cleaning</a:t>
            </a:r>
            <a:r>
              <a:rPr lang="ar-EG" sz="3200" dirty="0"/>
              <a:t>:</a:t>
            </a:r>
            <a:br>
              <a:rPr lang="ar-EG" sz="2400" dirty="0"/>
            </a:br>
            <a:r>
              <a:rPr lang="ar-EG" sz="2400" dirty="0"/>
              <a:t> -</a:t>
            </a:r>
            <a:r>
              <a:rPr lang="en-US" sz="2400" dirty="0"/>
              <a:t>Re-selected numerical columns after cleaning.</a:t>
            </a:r>
            <a:br>
              <a:rPr lang="en-US" sz="2400" dirty="0"/>
            </a:br>
            <a:r>
              <a:rPr lang="en-US" sz="2400" dirty="0"/>
              <a:t>-</a:t>
            </a:r>
            <a:r>
              <a:rPr lang="ar-EG" sz="2400" dirty="0"/>
              <a:t> </a:t>
            </a:r>
            <a:r>
              <a:rPr lang="en-US" sz="2400" dirty="0"/>
              <a:t>Replotted final histograms to validate data after removing outliers and irrelevant columns.</a:t>
            </a:r>
          </a:p>
        </p:txBody>
      </p:sp>
    </p:spTree>
    <p:extLst>
      <p:ext uri="{BB962C8B-B14F-4D97-AF65-F5344CB8AC3E}">
        <p14:creationId xmlns:p14="http://schemas.microsoft.com/office/powerpoint/2010/main" val="3255515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F8713-AA96-FF54-5FD9-D4FAA786F5D9}"/>
              </a:ext>
            </a:extLst>
          </p:cNvPr>
          <p:cNvSpPr>
            <a:spLocks noGrp="1"/>
          </p:cNvSpPr>
          <p:nvPr>
            <p:ph type="title"/>
          </p:nvPr>
        </p:nvSpPr>
        <p:spPr>
          <a:xfrm>
            <a:off x="521208" y="978408"/>
            <a:ext cx="11155680" cy="5699978"/>
          </a:xfrm>
        </p:spPr>
        <p:txBody>
          <a:bodyPr>
            <a:normAutofit/>
          </a:bodyPr>
          <a:lstStyle/>
          <a:p>
            <a:r>
              <a:rPr lang="en-US" sz="3200" dirty="0">
                <a:solidFill>
                  <a:schemeClr val="accent6">
                    <a:lumMod val="75000"/>
                  </a:schemeClr>
                </a:solidFill>
                <a:cs typeface="Bold Italic Art" panose="02010400000000000000" pitchFamily="2" charset="-78"/>
              </a:rPr>
              <a:t>5-FEATURE ENGINEERING:-</a:t>
            </a:r>
            <a:br>
              <a:rPr lang="en-US" sz="2700" dirty="0"/>
            </a:br>
            <a:br>
              <a:rPr lang="en-US" sz="2700" dirty="0"/>
            </a:br>
            <a:r>
              <a:rPr lang="en-US" sz="2700" dirty="0"/>
              <a:t> -DOMAIN KNOWLEDGE FEATURES.</a:t>
            </a:r>
            <a:br>
              <a:rPr lang="en-US" sz="2700" dirty="0"/>
            </a:br>
            <a:br>
              <a:rPr lang="en-US" sz="2700" dirty="0"/>
            </a:br>
            <a:r>
              <a:rPr lang="en-US" sz="2700" dirty="0"/>
              <a:t> -DATE AND TIME FEATURES.</a:t>
            </a:r>
            <a:br>
              <a:rPr lang="en-US" sz="2700" dirty="0"/>
            </a:br>
            <a:br>
              <a:rPr lang="en-US" sz="2700" dirty="0"/>
            </a:br>
            <a:r>
              <a:rPr lang="en-US" sz="2700" dirty="0"/>
              <a:t> -PRICING &amp; VALUE FLAGS.</a:t>
            </a:r>
            <a:br>
              <a:rPr lang="en-US" sz="2700" dirty="0"/>
            </a:br>
            <a:br>
              <a:rPr lang="en-US" sz="2700" dirty="0"/>
            </a:br>
            <a:r>
              <a:rPr lang="en-US" sz="2700" dirty="0"/>
              <a:t> -STRING FEATURES.</a:t>
            </a:r>
            <a:br>
              <a:rPr lang="en-US" dirty="0"/>
            </a:br>
            <a:br>
              <a:rPr lang="en-US" sz="2400" dirty="0"/>
            </a:br>
            <a:r>
              <a:rPr lang="en-US" sz="2400" dirty="0"/>
              <a:t> -GEOSPATIAL FEATURES.</a:t>
            </a:r>
          </a:p>
        </p:txBody>
      </p:sp>
    </p:spTree>
    <p:extLst>
      <p:ext uri="{BB962C8B-B14F-4D97-AF65-F5344CB8AC3E}">
        <p14:creationId xmlns:p14="http://schemas.microsoft.com/office/powerpoint/2010/main" val="1951990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34403-EF43-BAA4-AC77-BC89F1418DA5}"/>
              </a:ext>
            </a:extLst>
          </p:cNvPr>
          <p:cNvSpPr>
            <a:spLocks noGrp="1"/>
          </p:cNvSpPr>
          <p:nvPr>
            <p:ph type="title"/>
          </p:nvPr>
        </p:nvSpPr>
        <p:spPr>
          <a:xfrm>
            <a:off x="521208" y="702129"/>
            <a:ext cx="11155680" cy="5802085"/>
          </a:xfrm>
        </p:spPr>
        <p:txBody>
          <a:bodyPr>
            <a:normAutofit/>
          </a:bodyPr>
          <a:lstStyle/>
          <a:p>
            <a:r>
              <a:rPr lang="en-US" sz="3600" dirty="0">
                <a:solidFill>
                  <a:schemeClr val="accent6">
                    <a:lumMod val="75000"/>
                  </a:schemeClr>
                </a:solidFill>
                <a:cs typeface="Bold Italic Art" panose="02010400000000000000" pitchFamily="2" charset="-78"/>
              </a:rPr>
              <a:t>Summary of Actions Taken During FEATURE ENGINEERING:-</a:t>
            </a:r>
            <a:br>
              <a:rPr lang="en-US" sz="2400" dirty="0"/>
            </a:br>
            <a:r>
              <a:rPr lang="en-US" sz="3600" dirty="0"/>
              <a:t>Domain Knowledge Features</a:t>
            </a:r>
            <a:br>
              <a:rPr lang="en-US" sz="2400" dirty="0"/>
            </a:br>
            <a:r>
              <a:rPr lang="en-US" sz="2400" dirty="0"/>
              <a:t> -Is_Profitable_Order: Flag for orders with profit &gt; 0.</a:t>
            </a:r>
            <a:br>
              <a:rPr lang="en-US" sz="2400" dirty="0"/>
            </a:br>
            <a:r>
              <a:rPr lang="en-US" sz="2400" dirty="0"/>
              <a:t> -</a:t>
            </a:r>
            <a:r>
              <a:rPr lang="en-US" sz="2400" dirty="0" err="1"/>
              <a:t>Is_Zero_Profit</a:t>
            </a:r>
            <a:r>
              <a:rPr lang="en-US" sz="2400" dirty="0"/>
              <a:t>: Flag for zero-profit orders.</a:t>
            </a:r>
            <a:br>
              <a:rPr lang="en-US" sz="2400" dirty="0"/>
            </a:br>
            <a:r>
              <a:rPr lang="en-US" sz="2400" dirty="0"/>
              <a:t> -</a:t>
            </a:r>
            <a:r>
              <a:rPr lang="en-US" sz="2400" dirty="0" err="1"/>
              <a:t>Order_Item_Profit_Ratio</a:t>
            </a:r>
            <a:r>
              <a:rPr lang="en-US" sz="2400" dirty="0"/>
              <a:t>: Profit to total item cost ratio.</a:t>
            </a:r>
            <a:br>
              <a:rPr lang="en-US" sz="2400" dirty="0"/>
            </a:br>
            <a:r>
              <a:rPr lang="en-US" sz="2400" dirty="0"/>
              <a:t> -</a:t>
            </a:r>
            <a:r>
              <a:rPr lang="en-US" sz="2400" dirty="0" err="1"/>
              <a:t>Profit_Margin</a:t>
            </a:r>
            <a:r>
              <a:rPr lang="en-US" sz="2400" dirty="0"/>
              <a:t>: Alias for </a:t>
            </a:r>
            <a:r>
              <a:rPr lang="en-US" sz="2400" dirty="0" err="1"/>
              <a:t>Order_Item_Profit_Ratio</a:t>
            </a:r>
            <a:r>
              <a:rPr lang="en-US" sz="2400" dirty="0"/>
              <a:t>.</a:t>
            </a:r>
            <a:br>
              <a:rPr lang="en-US" sz="2400" dirty="0"/>
            </a:br>
            <a:r>
              <a:rPr lang="en-US" sz="2400" dirty="0"/>
              <a:t> -Profitability_Category: Categorized profit margin into Loss, Low, Medium,  High.</a:t>
            </a:r>
            <a:br>
              <a:rPr lang="en-US" sz="2400" dirty="0"/>
            </a:br>
            <a:r>
              <a:rPr lang="en-US" sz="2400" dirty="0"/>
              <a:t> -</a:t>
            </a:r>
            <a:r>
              <a:rPr lang="en-US" sz="2400" dirty="0" err="1"/>
              <a:t>Low_Profit_High_Sales</a:t>
            </a:r>
            <a:r>
              <a:rPr lang="en-US" sz="2400" dirty="0"/>
              <a:t>: Flag for high sales but low profit orders.</a:t>
            </a:r>
            <a:br>
              <a:rPr lang="en-US" sz="2400" dirty="0"/>
            </a:br>
            <a:r>
              <a:rPr lang="en-US" sz="2400" dirty="0"/>
              <a:t> -</a:t>
            </a:r>
            <a:r>
              <a:rPr lang="en-US" sz="2400" dirty="0" err="1"/>
              <a:t>Order_Value_Category</a:t>
            </a:r>
            <a:r>
              <a:rPr lang="en-US" sz="2400" dirty="0"/>
              <a:t>: Binned orders by total value (Low, Medium, High, Very High).</a:t>
            </a:r>
            <a:br>
              <a:rPr lang="en-US" sz="2400" dirty="0"/>
            </a:br>
            <a:r>
              <a:rPr lang="en-US" sz="2400" dirty="0"/>
              <a:t> </a:t>
            </a:r>
          </a:p>
        </p:txBody>
      </p:sp>
    </p:spTree>
    <p:extLst>
      <p:ext uri="{BB962C8B-B14F-4D97-AF65-F5344CB8AC3E}">
        <p14:creationId xmlns:p14="http://schemas.microsoft.com/office/powerpoint/2010/main" val="1735049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C0E80-EE2B-BB35-2C58-DEA56277B217}"/>
              </a:ext>
            </a:extLst>
          </p:cNvPr>
          <p:cNvSpPr>
            <a:spLocks noGrp="1"/>
          </p:cNvSpPr>
          <p:nvPr>
            <p:ph type="title"/>
          </p:nvPr>
        </p:nvSpPr>
        <p:spPr>
          <a:xfrm>
            <a:off x="521208" y="978408"/>
            <a:ext cx="11155680" cy="5650992"/>
          </a:xfrm>
        </p:spPr>
        <p:txBody>
          <a:bodyPr>
            <a:normAutofit/>
          </a:bodyPr>
          <a:lstStyle/>
          <a:p>
            <a:r>
              <a:rPr lang="en-US" sz="3200" dirty="0"/>
              <a:t>Domain Knowledge Features</a:t>
            </a:r>
            <a:br>
              <a:rPr lang="en-US" sz="2400" dirty="0"/>
            </a:br>
            <a:r>
              <a:rPr lang="en-US" sz="2400" dirty="0"/>
              <a:t> -</a:t>
            </a:r>
            <a:r>
              <a:rPr lang="en-US" sz="2400" dirty="0" err="1"/>
              <a:t>Customer_Segment</a:t>
            </a:r>
            <a:r>
              <a:rPr lang="en-US" sz="2400" dirty="0"/>
              <a:t>: Categorized customers by spending level.</a:t>
            </a:r>
            <a:br>
              <a:rPr lang="en-US" sz="2400" dirty="0"/>
            </a:br>
            <a:r>
              <a:rPr lang="en-US" sz="2400" dirty="0"/>
              <a:t> -</a:t>
            </a:r>
            <a:r>
              <a:rPr lang="en-US" sz="2400" dirty="0" err="1"/>
              <a:t>Order_Quarter</a:t>
            </a:r>
            <a:r>
              <a:rPr lang="en-US" sz="2400" dirty="0"/>
              <a:t>: Extracted quarter from order date.</a:t>
            </a:r>
            <a:br>
              <a:rPr lang="en-US" sz="2400" dirty="0"/>
            </a:br>
            <a:r>
              <a:rPr lang="en-US" sz="2400" dirty="0"/>
              <a:t> -</a:t>
            </a:r>
            <a:r>
              <a:rPr lang="en-US" sz="2400" dirty="0" err="1"/>
              <a:t>Profit_Category</a:t>
            </a:r>
            <a:r>
              <a:rPr lang="en-US" sz="2400" dirty="0"/>
              <a:t>: Classified profit ratio into low, medium, or high.</a:t>
            </a:r>
            <a:br>
              <a:rPr lang="en-US" sz="2400" dirty="0"/>
            </a:br>
            <a:r>
              <a:rPr lang="en-US" sz="2400" dirty="0"/>
              <a:t> -</a:t>
            </a:r>
            <a:r>
              <a:rPr lang="en-US" sz="2400" dirty="0" err="1"/>
              <a:t>Order_Type</a:t>
            </a:r>
            <a:r>
              <a:rPr lang="en-US" sz="2400" dirty="0"/>
              <a:t>: Flagged as premium if price &gt; 1000 and discount &lt; 100, otherwise regular.</a:t>
            </a:r>
            <a:br>
              <a:rPr lang="en-US" sz="2400" dirty="0"/>
            </a:br>
            <a:br>
              <a:rPr lang="en-US" sz="3200" dirty="0"/>
            </a:br>
            <a:r>
              <a:rPr lang="en-US" sz="3200" dirty="0"/>
              <a:t>Date &amp; Time Features</a:t>
            </a:r>
            <a:br>
              <a:rPr lang="en-US" sz="2400" dirty="0"/>
            </a:br>
            <a:r>
              <a:rPr lang="en-US" sz="2400" dirty="0"/>
              <a:t> -Order_Year, Order_Month, Order_Weekday: Extracted year, month, and  weekday from order date.</a:t>
            </a:r>
            <a:br>
              <a:rPr lang="en-US" sz="2400" dirty="0"/>
            </a:br>
            <a:r>
              <a:rPr lang="en-US" sz="2400" dirty="0"/>
              <a:t> -Order_Weekend: Flag for weekend orders.</a:t>
            </a:r>
            <a:br>
              <a:rPr lang="en-US" sz="2400" dirty="0"/>
            </a:br>
            <a:r>
              <a:rPr lang="en-US" sz="2400" dirty="0"/>
              <a:t> -Shipping_Duration: Calculated shipping time in days.</a:t>
            </a:r>
          </a:p>
        </p:txBody>
      </p:sp>
    </p:spTree>
    <p:extLst>
      <p:ext uri="{BB962C8B-B14F-4D97-AF65-F5344CB8AC3E}">
        <p14:creationId xmlns:p14="http://schemas.microsoft.com/office/powerpoint/2010/main" val="2000166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04292-6A8C-7993-DFAA-A393B2AD8ED7}"/>
              </a:ext>
            </a:extLst>
          </p:cNvPr>
          <p:cNvSpPr>
            <a:spLocks noGrp="1"/>
          </p:cNvSpPr>
          <p:nvPr>
            <p:ph type="title"/>
          </p:nvPr>
        </p:nvSpPr>
        <p:spPr>
          <a:xfrm>
            <a:off x="521208" y="978408"/>
            <a:ext cx="11155680" cy="5612892"/>
          </a:xfrm>
        </p:spPr>
        <p:txBody>
          <a:bodyPr>
            <a:normAutofit/>
          </a:bodyPr>
          <a:lstStyle/>
          <a:p>
            <a:pPr>
              <a:lnSpc>
                <a:spcPct val="150000"/>
              </a:lnSpc>
            </a:pPr>
            <a:r>
              <a:rPr lang="en-US" sz="3200" dirty="0"/>
              <a:t>Pricing &amp; Value Features</a:t>
            </a:r>
            <a:br>
              <a:rPr lang="en-US" sz="2700" dirty="0"/>
            </a:br>
            <a:r>
              <a:rPr lang="en-US" sz="2700" dirty="0"/>
              <a:t> -</a:t>
            </a:r>
            <a:r>
              <a:rPr lang="en-US" sz="2400" dirty="0" err="1"/>
              <a:t>Price_After_Discount</a:t>
            </a:r>
            <a:r>
              <a:rPr lang="en-US" sz="2400" dirty="0"/>
              <a:t>: Subtracted discount from product price.</a:t>
            </a:r>
            <a:br>
              <a:rPr lang="en-US" sz="2400" dirty="0"/>
            </a:br>
            <a:r>
              <a:rPr lang="en-US" sz="2400" dirty="0"/>
              <a:t> -</a:t>
            </a:r>
            <a:r>
              <a:rPr lang="en-US" sz="2400" dirty="0" err="1"/>
              <a:t>Discount_Level</a:t>
            </a:r>
            <a:r>
              <a:rPr lang="en-US" sz="2400" dirty="0"/>
              <a:t>: Binned discount rate into No Discount, Low, Medium, High.</a:t>
            </a:r>
            <a:br>
              <a:rPr lang="en-US" sz="2400" dirty="0"/>
            </a:br>
            <a:r>
              <a:rPr lang="en-US" sz="2400" dirty="0"/>
              <a:t> -</a:t>
            </a:r>
            <a:r>
              <a:rPr lang="en-US" sz="2400" dirty="0" err="1"/>
              <a:t>Is_High_Value_Order</a:t>
            </a:r>
            <a:r>
              <a:rPr lang="en-US" sz="2400" dirty="0"/>
              <a:t>: Flag for products priced above 500.</a:t>
            </a:r>
            <a:br>
              <a:rPr lang="en-US" sz="2400" dirty="0"/>
            </a:br>
            <a:r>
              <a:rPr lang="en-US" sz="2400" dirty="0"/>
              <a:t> -</a:t>
            </a:r>
            <a:r>
              <a:rPr lang="en-US" sz="2400" dirty="0" err="1"/>
              <a:t>Total_Discount</a:t>
            </a:r>
            <a:r>
              <a:rPr lang="en-US" sz="2400" dirty="0"/>
              <a:t>: Calculated total discount value for quantity.</a:t>
            </a:r>
            <a:br>
              <a:rPr lang="en-US" sz="2400" dirty="0"/>
            </a:br>
            <a:r>
              <a:rPr lang="en-US" sz="2400" dirty="0"/>
              <a:t> -</a:t>
            </a:r>
            <a:r>
              <a:rPr lang="en-US" sz="2400" dirty="0" err="1"/>
              <a:t>Unit_Revenue</a:t>
            </a:r>
            <a:r>
              <a:rPr lang="en-US" sz="2400" dirty="0"/>
              <a:t>: Calculated revenue per order line.</a:t>
            </a:r>
            <a:br>
              <a:rPr lang="en-US" sz="2400" dirty="0"/>
            </a:br>
            <a:r>
              <a:rPr lang="en-US" sz="2400" dirty="0"/>
              <a:t> -</a:t>
            </a:r>
            <a:r>
              <a:rPr lang="en-US" sz="2400" dirty="0" err="1"/>
              <a:t>Total_Units_Ordered</a:t>
            </a:r>
            <a:r>
              <a:rPr lang="en-US" sz="2400" dirty="0"/>
              <a:t>: Tracked quantity ordered.</a:t>
            </a:r>
            <a:br>
              <a:rPr lang="en-US" sz="2400" dirty="0"/>
            </a:br>
            <a:r>
              <a:rPr lang="en-US" sz="2400" dirty="0"/>
              <a:t> -</a:t>
            </a:r>
            <a:r>
              <a:rPr lang="en-US" sz="2400" dirty="0" err="1"/>
              <a:t>Avg_Price_per_Unit</a:t>
            </a:r>
            <a:r>
              <a:rPr lang="en-US" sz="2400" dirty="0"/>
              <a:t>: Calculated average unit price.</a:t>
            </a:r>
            <a:br>
              <a:rPr lang="en-US" sz="2400" dirty="0"/>
            </a:br>
            <a:r>
              <a:rPr lang="en-US" sz="2400" dirty="0"/>
              <a:t> -</a:t>
            </a:r>
            <a:r>
              <a:rPr lang="en-US" sz="2400" dirty="0" err="1"/>
              <a:t>Has_Discount</a:t>
            </a:r>
            <a:r>
              <a:rPr lang="en-US" sz="2400" dirty="0"/>
              <a:t>: Flag for items that received any discount.</a:t>
            </a:r>
          </a:p>
        </p:txBody>
      </p:sp>
    </p:spTree>
    <p:extLst>
      <p:ext uri="{BB962C8B-B14F-4D97-AF65-F5344CB8AC3E}">
        <p14:creationId xmlns:p14="http://schemas.microsoft.com/office/powerpoint/2010/main" val="1197867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B8DB0-CA56-72B4-0F32-67A069D628FB}"/>
              </a:ext>
            </a:extLst>
          </p:cNvPr>
          <p:cNvSpPr>
            <a:spLocks noGrp="1"/>
          </p:cNvSpPr>
          <p:nvPr>
            <p:ph type="title"/>
          </p:nvPr>
        </p:nvSpPr>
        <p:spPr>
          <a:xfrm>
            <a:off x="521208" y="978408"/>
            <a:ext cx="11155680" cy="5727192"/>
          </a:xfrm>
        </p:spPr>
        <p:txBody>
          <a:bodyPr>
            <a:normAutofit/>
          </a:bodyPr>
          <a:lstStyle/>
          <a:p>
            <a:r>
              <a:rPr lang="en-US" sz="3200" dirty="0"/>
              <a:t>String-Based Features:</a:t>
            </a:r>
            <a:br>
              <a:rPr lang="en-US" dirty="0"/>
            </a:br>
            <a:r>
              <a:rPr lang="en-US" sz="2400" dirty="0"/>
              <a:t> -</a:t>
            </a:r>
            <a:r>
              <a:rPr lang="en-US" sz="2400" dirty="0" err="1"/>
              <a:t>Customer_FullName</a:t>
            </a:r>
            <a:r>
              <a:rPr lang="en-US" sz="2400" dirty="0"/>
              <a:t>: Combined first and last name.</a:t>
            </a:r>
            <a:br>
              <a:rPr lang="en-US" sz="2400" dirty="0"/>
            </a:br>
            <a:r>
              <a:rPr lang="en-US" sz="2400" dirty="0"/>
              <a:t> -</a:t>
            </a:r>
            <a:r>
              <a:rPr lang="en-US" sz="2400" dirty="0" err="1"/>
              <a:t>Customer_Location</a:t>
            </a:r>
            <a:r>
              <a:rPr lang="en-US" sz="2400" dirty="0"/>
              <a:t>: Combined city and country.</a:t>
            </a:r>
            <a:br>
              <a:rPr lang="en-US" sz="2400" dirty="0"/>
            </a:br>
            <a:r>
              <a:rPr lang="en-US" sz="2400" dirty="0"/>
              <a:t> -</a:t>
            </a:r>
            <a:r>
              <a:rPr lang="en-US" sz="2400" dirty="0" err="1"/>
              <a:t>Customer_Name_Tokens</a:t>
            </a:r>
            <a:r>
              <a:rPr lang="en-US" sz="2400" dirty="0"/>
              <a:t>: Counted number of words in full name.</a:t>
            </a:r>
            <a:br>
              <a:rPr lang="en-US" sz="2400" dirty="0"/>
            </a:br>
            <a:r>
              <a:rPr lang="en-US" sz="2400" dirty="0"/>
              <a:t> -</a:t>
            </a:r>
            <a:r>
              <a:rPr lang="en-US" sz="2400" dirty="0" err="1"/>
              <a:t>Product_Name_WordCount</a:t>
            </a:r>
            <a:r>
              <a:rPr lang="en-US" sz="2400" dirty="0"/>
              <a:t>: Counted words in product name.</a:t>
            </a:r>
            <a:br>
              <a:rPr lang="en-US" sz="2400" dirty="0"/>
            </a:br>
            <a:br>
              <a:rPr lang="en-US" sz="2400" dirty="0"/>
            </a:br>
            <a:r>
              <a:rPr lang="en-US" sz="3200" dirty="0"/>
              <a:t>Geospatial Features:</a:t>
            </a:r>
            <a:br>
              <a:rPr lang="en-US" sz="2400" dirty="0"/>
            </a:br>
            <a:r>
              <a:rPr lang="en-US" sz="2400" dirty="0"/>
              <a:t> -</a:t>
            </a:r>
            <a:r>
              <a:rPr lang="en-US" sz="2400" dirty="0" err="1"/>
              <a:t>Country_Group</a:t>
            </a:r>
            <a:r>
              <a:rPr lang="en-US" sz="2400" dirty="0"/>
              <a:t>: Grouped countries into regions: North America, Europe, Asia, Other.</a:t>
            </a:r>
            <a:br>
              <a:rPr lang="en-US" sz="2400" dirty="0"/>
            </a:br>
            <a:r>
              <a:rPr lang="en-US" sz="2400" dirty="0"/>
              <a:t> -</a:t>
            </a:r>
            <a:r>
              <a:rPr lang="en-US" sz="2400"/>
              <a:t>Is</a:t>
            </a:r>
            <a:r>
              <a:rPr lang="en-US" sz="2400" dirty="0" err="1"/>
              <a:t>_Major_City</a:t>
            </a:r>
            <a:r>
              <a:rPr lang="en-US" sz="2400" dirty="0"/>
              <a:t>: Flag for key cities like New York, London, Dubai, etc.</a:t>
            </a:r>
          </a:p>
        </p:txBody>
      </p:sp>
    </p:spTree>
    <p:extLst>
      <p:ext uri="{BB962C8B-B14F-4D97-AF65-F5344CB8AC3E}">
        <p14:creationId xmlns:p14="http://schemas.microsoft.com/office/powerpoint/2010/main" val="58082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9B13C955-E914-6310-CEF1-2F716C81FD1F}"/>
              </a:ext>
            </a:extLst>
          </p:cNvPr>
          <p:cNvGraphicFramePr/>
          <p:nvPr>
            <p:extLst>
              <p:ext uri="{D42A27DB-BD31-4B8C-83A1-F6EECF244321}">
                <p14:modId xmlns:p14="http://schemas.microsoft.com/office/powerpoint/2010/main" val="1116107250"/>
              </p:ext>
            </p:extLst>
          </p:nvPr>
        </p:nvGraphicFramePr>
        <p:xfrm>
          <a:off x="440871" y="719666"/>
          <a:ext cx="10856607"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3726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AD146-9D90-2C77-0495-065751B9B56C}"/>
              </a:ext>
            </a:extLst>
          </p:cNvPr>
          <p:cNvSpPr>
            <a:spLocks noGrp="1"/>
          </p:cNvSpPr>
          <p:nvPr>
            <p:ph type="title"/>
          </p:nvPr>
        </p:nvSpPr>
        <p:spPr>
          <a:xfrm>
            <a:off x="521208" y="978407"/>
            <a:ext cx="11155680" cy="5199235"/>
          </a:xfrm>
        </p:spPr>
        <p:txBody>
          <a:bodyPr>
            <a:normAutofit/>
          </a:bodyPr>
          <a:lstStyle/>
          <a:p>
            <a:r>
              <a:rPr lang="en-US" sz="3600" dirty="0">
                <a:solidFill>
                  <a:schemeClr val="accent6">
                    <a:lumMod val="75000"/>
                  </a:schemeClr>
                </a:solidFill>
              </a:rPr>
              <a:t>6-Data Analysis</a:t>
            </a:r>
            <a:br>
              <a:rPr lang="en-US" sz="3600" dirty="0">
                <a:solidFill>
                  <a:schemeClr val="accent6">
                    <a:lumMod val="75000"/>
                  </a:schemeClr>
                </a:solidFill>
              </a:rPr>
            </a:br>
            <a:r>
              <a:rPr lang="en-US" sz="3600" dirty="0">
                <a:solidFill>
                  <a:schemeClr val="accent6">
                    <a:lumMod val="75000"/>
                  </a:schemeClr>
                </a:solidFill>
              </a:rPr>
              <a:t>Analytical Questions</a:t>
            </a:r>
            <a:r>
              <a:rPr lang="ar-EG" sz="3600" dirty="0">
                <a:solidFill>
                  <a:schemeClr val="accent6">
                    <a:lumMod val="75000"/>
                  </a:schemeClr>
                </a:solidFill>
              </a:rPr>
              <a:t>.</a:t>
            </a:r>
            <a:br>
              <a:rPr lang="ar-EG" dirty="0">
                <a:solidFill>
                  <a:schemeClr val="accent6">
                    <a:lumMod val="75000"/>
                  </a:schemeClr>
                </a:solidFill>
              </a:rPr>
            </a:br>
            <a:r>
              <a:rPr lang="en-US" sz="3200" dirty="0">
                <a:solidFill>
                  <a:schemeClr val="accent6">
                    <a:lumMod val="75000"/>
                  </a:schemeClr>
                </a:solidFill>
              </a:rPr>
              <a:t>Univariate Analysis – Insights</a:t>
            </a:r>
            <a:r>
              <a:rPr lang="ar-EG" sz="3200" dirty="0">
                <a:solidFill>
                  <a:schemeClr val="accent6">
                    <a:lumMod val="75000"/>
                  </a:schemeClr>
                </a:solidFill>
              </a:rPr>
              <a:t>:</a:t>
            </a:r>
            <a:br>
              <a:rPr lang="ar-EG" sz="3200" dirty="0">
                <a:solidFill>
                  <a:schemeClr val="tx1">
                    <a:lumMod val="95000"/>
                    <a:lumOff val="5000"/>
                  </a:schemeClr>
                </a:solidFill>
              </a:rPr>
            </a:br>
            <a:r>
              <a:rPr lang="en-US" sz="3200" dirty="0">
                <a:solidFill>
                  <a:schemeClr val="tx1">
                    <a:lumMod val="95000"/>
                    <a:lumOff val="5000"/>
                  </a:schemeClr>
                </a:solidFill>
              </a:rPr>
              <a:t>What is the distribution of Benefit per Order?</a:t>
            </a:r>
            <a:br>
              <a:rPr lang="ar-EG" sz="3200" dirty="0">
                <a:solidFill>
                  <a:schemeClr val="accent6">
                    <a:lumMod val="50000"/>
                  </a:schemeClr>
                </a:solidFill>
              </a:rPr>
            </a:br>
            <a:r>
              <a:rPr lang="en-US" sz="2400" dirty="0"/>
              <a:t>Plotted histogram with KDE using Seaborn.</a:t>
            </a:r>
            <a:br>
              <a:rPr lang="ar-EG" sz="2400" dirty="0"/>
            </a:br>
            <a:r>
              <a:rPr lang="en-US" sz="2400" dirty="0"/>
              <a:t>Displayed statistical summary with .describe().</a:t>
            </a:r>
            <a:br>
              <a:rPr lang="ar-EG" sz="2400" dirty="0"/>
            </a:br>
            <a:br>
              <a:rPr lang="ar-EG" sz="3200" dirty="0"/>
            </a:br>
            <a:r>
              <a:rPr lang="en-US" sz="3200" dirty="0"/>
              <a:t>What is the distribution of Sales per Customer?</a:t>
            </a:r>
            <a:br>
              <a:rPr lang="ar-EG" sz="3200" dirty="0"/>
            </a:br>
            <a:r>
              <a:rPr lang="en-US" sz="2400" dirty="0"/>
              <a:t>Histogram with KDE to visualize frequency.</a:t>
            </a:r>
            <a:br>
              <a:rPr lang="ar-EG" sz="2400" dirty="0"/>
            </a:br>
            <a:r>
              <a:rPr lang="en-US" sz="2400" dirty="0"/>
              <a:t>Box plot created using </a:t>
            </a:r>
            <a:r>
              <a:rPr lang="en-US" sz="2400" dirty="0" err="1"/>
              <a:t>Plotly</a:t>
            </a:r>
            <a:r>
              <a:rPr lang="en-US" sz="2400" dirty="0"/>
              <a:t> to detect outliers and spread.</a:t>
            </a:r>
            <a:br>
              <a:rPr lang="ar-EG" sz="2400" dirty="0"/>
            </a:br>
            <a:r>
              <a:rPr lang="en-US" sz="2400" dirty="0"/>
              <a:t>Descriptive statistics displayed.</a:t>
            </a:r>
          </a:p>
        </p:txBody>
      </p:sp>
    </p:spTree>
    <p:extLst>
      <p:ext uri="{BB962C8B-B14F-4D97-AF65-F5344CB8AC3E}">
        <p14:creationId xmlns:p14="http://schemas.microsoft.com/office/powerpoint/2010/main" val="1823514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72A86-1B43-8635-E05C-CF58DA532706}"/>
              </a:ext>
            </a:extLst>
          </p:cNvPr>
          <p:cNvSpPr>
            <a:spLocks noGrp="1"/>
          </p:cNvSpPr>
          <p:nvPr>
            <p:ph type="title"/>
          </p:nvPr>
        </p:nvSpPr>
        <p:spPr>
          <a:xfrm>
            <a:off x="744366" y="836893"/>
            <a:ext cx="11155680" cy="5825163"/>
          </a:xfrm>
        </p:spPr>
        <p:txBody>
          <a:bodyPr>
            <a:normAutofit fontScale="90000"/>
          </a:bodyPr>
          <a:lstStyle/>
          <a:p>
            <a:r>
              <a:rPr lang="en-US" sz="3200" dirty="0">
                <a:solidFill>
                  <a:schemeClr val="tx1">
                    <a:lumMod val="95000"/>
                    <a:lumOff val="5000"/>
                  </a:schemeClr>
                </a:solidFill>
              </a:rPr>
              <a:t>What is the distribution of Order Item Total?</a:t>
            </a:r>
            <a:br>
              <a:rPr lang="en-US" sz="2700" dirty="0"/>
            </a:br>
            <a:r>
              <a:rPr lang="en-US" sz="2400" dirty="0"/>
              <a:t>Used box plot (</a:t>
            </a:r>
            <a:r>
              <a:rPr lang="en-US" sz="2400" dirty="0" err="1"/>
              <a:t>Plotly</a:t>
            </a:r>
            <a:r>
              <a:rPr lang="en-US" sz="2400" dirty="0"/>
              <a:t>) to examine value spread.</a:t>
            </a:r>
            <a:br>
              <a:rPr lang="en-US" sz="2400" dirty="0"/>
            </a:br>
            <a:r>
              <a:rPr lang="en-US" sz="2400" dirty="0"/>
              <a:t>Summarized with .describe().</a:t>
            </a:r>
            <a:br>
              <a:rPr lang="en-US" sz="2400" dirty="0"/>
            </a:br>
            <a:br>
              <a:rPr lang="en-US" sz="2700" dirty="0"/>
            </a:br>
            <a:r>
              <a:rPr lang="en-US" sz="3200" dirty="0">
                <a:solidFill>
                  <a:schemeClr val="tx1">
                    <a:lumMod val="95000"/>
                    <a:lumOff val="5000"/>
                  </a:schemeClr>
                </a:solidFill>
              </a:rPr>
              <a:t>What</a:t>
            </a:r>
            <a:r>
              <a:rPr lang="en-US" sz="3200" dirty="0"/>
              <a:t> is the distribution of Order Item Profit?</a:t>
            </a:r>
            <a:br>
              <a:rPr lang="en-US" sz="2700" dirty="0"/>
            </a:br>
            <a:r>
              <a:rPr lang="en-US" sz="2400" dirty="0"/>
              <a:t>Histogram (Seaborn) with KDE for profit spread analysis.</a:t>
            </a:r>
            <a:br>
              <a:rPr lang="en-US" sz="2400" dirty="0"/>
            </a:br>
            <a:br>
              <a:rPr lang="en-US" sz="2700" dirty="0"/>
            </a:br>
            <a:r>
              <a:rPr lang="en-US" sz="3600" dirty="0"/>
              <a:t>What is the distribution of Order Item Profit Ratio?</a:t>
            </a:r>
            <a:br>
              <a:rPr lang="en-US" sz="2700" dirty="0"/>
            </a:br>
            <a:r>
              <a:rPr lang="en-US" sz="2700" dirty="0"/>
              <a:t>Histogram with KDE showing the ratio between profit and item total.</a:t>
            </a:r>
            <a:br>
              <a:rPr lang="en-US" sz="2700" dirty="0"/>
            </a:br>
            <a:br>
              <a:rPr lang="en-US" sz="2800" dirty="0"/>
            </a:br>
            <a:r>
              <a:rPr lang="en-US" sz="3200" dirty="0"/>
              <a:t>What is the average profit margin for each Profitability Category?</a:t>
            </a:r>
            <a:br>
              <a:rPr lang="en-US" sz="2800" dirty="0"/>
            </a:br>
            <a:r>
              <a:rPr lang="en-US" sz="2700" dirty="0"/>
              <a:t>Grouped data by </a:t>
            </a:r>
            <a:r>
              <a:rPr lang="en-US" sz="2700" dirty="0" err="1"/>
              <a:t>Profitability_Category</a:t>
            </a:r>
            <a:r>
              <a:rPr lang="en-US" sz="2700" dirty="0"/>
              <a:t>.</a:t>
            </a:r>
            <a:br>
              <a:rPr lang="en-US" sz="2700" dirty="0"/>
            </a:br>
            <a:r>
              <a:rPr lang="en-US" sz="2700" dirty="0"/>
              <a:t>Calculated mean profit margin.</a:t>
            </a:r>
            <a:br>
              <a:rPr lang="en-US" sz="2700" dirty="0"/>
            </a:br>
            <a:r>
              <a:rPr lang="en-US" sz="2700" dirty="0"/>
              <a:t>Visualized using a pie chart with </a:t>
            </a:r>
            <a:r>
              <a:rPr lang="en-US" sz="2700" dirty="0" err="1"/>
              <a:t>Plotly</a:t>
            </a:r>
            <a:r>
              <a:rPr lang="en-US" sz="2700" dirty="0"/>
              <a:t>.</a:t>
            </a:r>
          </a:p>
        </p:txBody>
      </p:sp>
    </p:spTree>
    <p:extLst>
      <p:ext uri="{BB962C8B-B14F-4D97-AF65-F5344CB8AC3E}">
        <p14:creationId xmlns:p14="http://schemas.microsoft.com/office/powerpoint/2010/main" val="2923385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F11A2-3CBC-D726-DF06-E78C4D06D684}"/>
              </a:ext>
            </a:extLst>
          </p:cNvPr>
          <p:cNvSpPr>
            <a:spLocks noGrp="1"/>
          </p:cNvSpPr>
          <p:nvPr>
            <p:ph type="title"/>
          </p:nvPr>
        </p:nvSpPr>
        <p:spPr>
          <a:xfrm>
            <a:off x="521208" y="795580"/>
            <a:ext cx="11155680" cy="5693044"/>
          </a:xfrm>
        </p:spPr>
        <p:txBody>
          <a:bodyPr>
            <a:normAutofit fontScale="90000"/>
          </a:bodyPr>
          <a:lstStyle/>
          <a:p>
            <a:r>
              <a:rPr lang="en-US" dirty="0">
                <a:solidFill>
                  <a:schemeClr val="accent6">
                    <a:lumMod val="75000"/>
                  </a:schemeClr>
                </a:solidFill>
                <a:cs typeface="Bold Italic Art" panose="02010400000000000000" pitchFamily="2" charset="-78"/>
              </a:rPr>
              <a:t>Supply Chain Project Stages:-</a:t>
            </a:r>
            <a:br>
              <a:rPr lang="en-US" dirty="0">
                <a:cs typeface="Bold Italic Art" panose="02010400000000000000" pitchFamily="2" charset="-78"/>
              </a:rPr>
            </a:br>
            <a:r>
              <a:rPr lang="en-US" dirty="0">
                <a:cs typeface="Bold Italic Art" panose="02010400000000000000" pitchFamily="2" charset="-78"/>
              </a:rPr>
              <a:t>1- Data Understanding (Understand what each column represent).</a:t>
            </a:r>
            <a:br>
              <a:rPr lang="en-US" dirty="0">
                <a:cs typeface="Bold Italic Art" panose="02010400000000000000" pitchFamily="2" charset="-78"/>
              </a:rPr>
            </a:br>
            <a:r>
              <a:rPr lang="en-US" dirty="0">
                <a:cs typeface="Bold Italic Art" panose="02010400000000000000" pitchFamily="2" charset="-78"/>
              </a:rPr>
              <a:t>2- Data Loading.</a:t>
            </a:r>
            <a:br>
              <a:rPr lang="en-US" dirty="0">
                <a:cs typeface="Bold Italic Art" panose="02010400000000000000" pitchFamily="2" charset="-78"/>
              </a:rPr>
            </a:br>
            <a:r>
              <a:rPr lang="en-US" dirty="0">
                <a:cs typeface="Bold Italic Art" panose="02010400000000000000" pitchFamily="2" charset="-78"/>
              </a:rPr>
              <a:t>3- Data Exploration (Overview about the data).</a:t>
            </a:r>
            <a:br>
              <a:rPr lang="en-US" dirty="0">
                <a:cs typeface="Bold Italic Art" panose="02010400000000000000" pitchFamily="2" charset="-78"/>
              </a:rPr>
            </a:br>
            <a:r>
              <a:rPr lang="en-US" dirty="0">
                <a:cs typeface="Bold Italic Art" panose="02010400000000000000" pitchFamily="2" charset="-78"/>
              </a:rPr>
              <a:t>4- Data Cleaning.</a:t>
            </a:r>
            <a:br>
              <a:rPr lang="en-US" dirty="0">
                <a:cs typeface="Bold Italic Art" panose="02010400000000000000" pitchFamily="2" charset="-78"/>
              </a:rPr>
            </a:br>
            <a:r>
              <a:rPr lang="en-US" dirty="0">
                <a:cs typeface="Bold Italic Art" panose="02010400000000000000" pitchFamily="2" charset="-78"/>
              </a:rPr>
              <a:t>5- Feature Engineering.</a:t>
            </a:r>
            <a:br>
              <a:rPr lang="en-US" dirty="0">
                <a:cs typeface="Bold Italic Art" panose="02010400000000000000" pitchFamily="2" charset="-78"/>
              </a:rPr>
            </a:br>
            <a:r>
              <a:rPr lang="en-US" dirty="0">
                <a:cs typeface="Bold Italic Art" panose="02010400000000000000" pitchFamily="2" charset="-78"/>
              </a:rPr>
              <a:t>6- Data Analysis.</a:t>
            </a:r>
            <a:br>
              <a:rPr lang="en-US" dirty="0">
                <a:cs typeface="Bold Italic Art" panose="02010400000000000000" pitchFamily="2" charset="-78"/>
              </a:rPr>
            </a:br>
            <a:r>
              <a:rPr lang="en-US" dirty="0">
                <a:cs typeface="Bold Italic Art" panose="02010400000000000000" pitchFamily="2" charset="-78"/>
              </a:rPr>
              <a:t>7-Data Preprocessing.</a:t>
            </a:r>
            <a:br>
              <a:rPr lang="en-US" dirty="0"/>
            </a:br>
            <a:br>
              <a:rPr lang="en-US" dirty="0"/>
            </a:br>
            <a:endParaRPr lang="en-US" dirty="0"/>
          </a:p>
        </p:txBody>
      </p:sp>
    </p:spTree>
    <p:extLst>
      <p:ext uri="{BB962C8B-B14F-4D97-AF65-F5344CB8AC3E}">
        <p14:creationId xmlns:p14="http://schemas.microsoft.com/office/powerpoint/2010/main" val="3316120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E9E0-2257-1A62-C825-715FE07FD6DB}"/>
              </a:ext>
            </a:extLst>
          </p:cNvPr>
          <p:cNvSpPr>
            <a:spLocks noGrp="1"/>
          </p:cNvSpPr>
          <p:nvPr>
            <p:ph type="title"/>
          </p:nvPr>
        </p:nvSpPr>
        <p:spPr>
          <a:xfrm>
            <a:off x="521208" y="778329"/>
            <a:ext cx="11155680" cy="5894613"/>
          </a:xfrm>
        </p:spPr>
        <p:txBody>
          <a:bodyPr>
            <a:normAutofit fontScale="90000"/>
          </a:bodyPr>
          <a:lstStyle/>
          <a:p>
            <a:r>
              <a:rPr lang="en-US" sz="3200" dirty="0"/>
              <a:t>How are orders spread across Profitability Levels?</a:t>
            </a:r>
            <a:br>
              <a:rPr lang="en-US" sz="2700" dirty="0"/>
            </a:br>
            <a:r>
              <a:rPr lang="en-US" sz="2400" dirty="0"/>
              <a:t>Pie chart displaying proportions for each profitability category.</a:t>
            </a:r>
            <a:br>
              <a:rPr lang="en-US" sz="2400" dirty="0"/>
            </a:br>
            <a:br>
              <a:rPr lang="en-US" sz="2700" dirty="0"/>
            </a:br>
            <a:r>
              <a:rPr lang="en-US" sz="3200" dirty="0"/>
              <a:t>How are Profit Margins spread across orders?</a:t>
            </a:r>
            <a:br>
              <a:rPr lang="en-US" sz="2700" dirty="0"/>
            </a:br>
            <a:r>
              <a:rPr lang="en-US" sz="2700" dirty="0"/>
              <a:t>Box plot to visualize distribution and outliers in </a:t>
            </a:r>
            <a:r>
              <a:rPr lang="en-US" sz="2700" dirty="0" err="1"/>
              <a:t>Profit_Margin</a:t>
            </a:r>
            <a:r>
              <a:rPr lang="en-US" sz="2700" dirty="0"/>
              <a:t>.</a:t>
            </a:r>
            <a:br>
              <a:rPr lang="en-US" sz="2700" dirty="0"/>
            </a:br>
            <a:br>
              <a:rPr lang="en-US" sz="2700" dirty="0"/>
            </a:br>
            <a:r>
              <a:rPr lang="en-US" sz="3200" dirty="0"/>
              <a:t>What is the distribution of Order Item Discount Rate?</a:t>
            </a:r>
            <a:br>
              <a:rPr lang="en-US" sz="2700" dirty="0"/>
            </a:br>
            <a:r>
              <a:rPr lang="en-US" sz="2700" dirty="0"/>
              <a:t>Used histogram (Seaborn) with KDE.</a:t>
            </a:r>
            <a:br>
              <a:rPr lang="en-US" sz="2700" dirty="0"/>
            </a:br>
            <a:br>
              <a:rPr lang="en-US" sz="2700" dirty="0"/>
            </a:br>
            <a:r>
              <a:rPr lang="en-US" sz="3200" dirty="0"/>
              <a:t>What is the distribution of Shipping Delay?</a:t>
            </a:r>
            <a:br>
              <a:rPr lang="en-US" sz="2700" dirty="0"/>
            </a:br>
            <a:r>
              <a:rPr lang="en-US" sz="2700" dirty="0"/>
              <a:t>Histogram showing spread </a:t>
            </a:r>
            <a:r>
              <a:rPr lang="en-US" sz="2400" dirty="0"/>
              <a:t>of shipping delays.</a:t>
            </a:r>
            <a:br>
              <a:rPr lang="en-US" sz="2400" dirty="0"/>
            </a:br>
            <a:br>
              <a:rPr lang="en-US" dirty="0"/>
            </a:br>
            <a:r>
              <a:rPr lang="en-US" sz="3200" dirty="0"/>
              <a:t>What is the distribution of Shipping Duration?</a:t>
            </a:r>
            <a:br>
              <a:rPr lang="en-US" sz="2400" dirty="0"/>
            </a:br>
            <a:r>
              <a:rPr lang="en-US" sz="2400" dirty="0"/>
              <a:t>Histogram (Seaborn) with KDE to visualize number of shipping days.</a:t>
            </a:r>
          </a:p>
        </p:txBody>
      </p:sp>
    </p:spTree>
    <p:extLst>
      <p:ext uri="{BB962C8B-B14F-4D97-AF65-F5344CB8AC3E}">
        <p14:creationId xmlns:p14="http://schemas.microsoft.com/office/powerpoint/2010/main" val="1399924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41F18-055C-4799-E736-DE4DF41680A2}"/>
              </a:ext>
            </a:extLst>
          </p:cNvPr>
          <p:cNvSpPr>
            <a:spLocks noGrp="1"/>
          </p:cNvSpPr>
          <p:nvPr>
            <p:ph type="title"/>
          </p:nvPr>
        </p:nvSpPr>
        <p:spPr>
          <a:xfrm>
            <a:off x="521208" y="892629"/>
            <a:ext cx="11155680" cy="5823857"/>
          </a:xfrm>
        </p:spPr>
        <p:txBody>
          <a:bodyPr>
            <a:normAutofit fontScale="90000"/>
          </a:bodyPr>
          <a:lstStyle/>
          <a:p>
            <a:r>
              <a:rPr lang="en-US" sz="3200" dirty="0"/>
              <a:t>What is the distribution of Late Delivery Risk?</a:t>
            </a:r>
            <a:br>
              <a:rPr lang="en-US" sz="2700" dirty="0"/>
            </a:br>
            <a:r>
              <a:rPr lang="en-US" sz="2400" dirty="0"/>
              <a:t>Histogram to assess how frequently late delivery occurs.</a:t>
            </a:r>
            <a:br>
              <a:rPr lang="en-US" sz="2700" dirty="0"/>
            </a:br>
            <a:br>
              <a:rPr lang="en-US" sz="2700" dirty="0"/>
            </a:br>
            <a:r>
              <a:rPr lang="en-US" sz="3200" dirty="0"/>
              <a:t>How are customers divided into Segments?</a:t>
            </a:r>
            <a:br>
              <a:rPr lang="en-US" sz="2700" dirty="0"/>
            </a:br>
            <a:r>
              <a:rPr lang="en-US" sz="2400" dirty="0"/>
              <a:t>Pie chart showing distribution of </a:t>
            </a:r>
            <a:r>
              <a:rPr lang="en-US" sz="2400" dirty="0" err="1"/>
              <a:t>Customer_Segment</a:t>
            </a:r>
            <a:r>
              <a:rPr lang="en-US" sz="2400" dirty="0"/>
              <a:t>.</a:t>
            </a:r>
            <a:br>
              <a:rPr lang="en-US" sz="2700" dirty="0"/>
            </a:br>
            <a:br>
              <a:rPr lang="en-US" sz="2700" dirty="0"/>
            </a:br>
            <a:r>
              <a:rPr lang="en-US" sz="3200" dirty="0"/>
              <a:t>What is the most common Request Type?</a:t>
            </a:r>
            <a:br>
              <a:rPr lang="en-US" sz="2700" dirty="0"/>
            </a:br>
            <a:r>
              <a:rPr lang="en-US" sz="2400" dirty="0"/>
              <a:t>Bar chart showing frequency of each Type value.</a:t>
            </a:r>
            <a:br>
              <a:rPr lang="en-US" sz="2700" dirty="0"/>
            </a:br>
            <a:br>
              <a:rPr lang="en-US" sz="2700" dirty="0"/>
            </a:br>
            <a:r>
              <a:rPr lang="en-US" sz="3200" dirty="0"/>
              <a:t>What are the most common categories in Order Status?</a:t>
            </a:r>
            <a:br>
              <a:rPr lang="en-US" sz="3200" dirty="0"/>
            </a:br>
            <a:r>
              <a:rPr lang="en-US" sz="2400" dirty="0"/>
              <a:t>Bar chart showing counts per status category (with rotation for clarity).</a:t>
            </a:r>
            <a:br>
              <a:rPr lang="en-US" sz="2400" dirty="0"/>
            </a:br>
            <a:br>
              <a:rPr lang="en-US" sz="3200" dirty="0"/>
            </a:br>
            <a:r>
              <a:rPr lang="en-US" sz="3200" dirty="0"/>
              <a:t>What are the most common categories in Order Region?</a:t>
            </a:r>
            <a:br>
              <a:rPr lang="en-US" sz="2400" dirty="0"/>
            </a:br>
            <a:r>
              <a:rPr lang="en-US" sz="2400" dirty="0"/>
              <a:t>Bar chart showing region frequency in the dataset.</a:t>
            </a:r>
          </a:p>
        </p:txBody>
      </p:sp>
    </p:spTree>
    <p:extLst>
      <p:ext uri="{BB962C8B-B14F-4D97-AF65-F5344CB8AC3E}">
        <p14:creationId xmlns:p14="http://schemas.microsoft.com/office/powerpoint/2010/main" val="402453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6E157-B3DF-A262-C8E6-A72701FD302A}"/>
              </a:ext>
            </a:extLst>
          </p:cNvPr>
          <p:cNvSpPr>
            <a:spLocks noGrp="1"/>
          </p:cNvSpPr>
          <p:nvPr>
            <p:ph type="title"/>
          </p:nvPr>
        </p:nvSpPr>
        <p:spPr>
          <a:xfrm>
            <a:off x="521208" y="827315"/>
            <a:ext cx="11155680" cy="5818414"/>
          </a:xfrm>
        </p:spPr>
        <p:txBody>
          <a:bodyPr>
            <a:normAutofit/>
          </a:bodyPr>
          <a:lstStyle/>
          <a:p>
            <a:r>
              <a:rPr lang="en-US" sz="3200" dirty="0"/>
              <a:t>What are the most common categories in 'Delivery</a:t>
            </a:r>
            <a:r>
              <a:rPr lang="ar-EG" sz="3200" dirty="0"/>
              <a:t> </a:t>
            </a:r>
            <a:r>
              <a:rPr lang="en-US" sz="3200" dirty="0"/>
              <a:t>Status’?</a:t>
            </a:r>
            <a:br>
              <a:rPr lang="ar-EG" sz="3200" dirty="0"/>
            </a:br>
            <a:r>
              <a:rPr lang="en-US" sz="2400" dirty="0"/>
              <a:t>A bar chart was used to display the frequency distribution of delivery status values.</a:t>
            </a:r>
            <a:br>
              <a:rPr lang="ar-EG" sz="2400" dirty="0"/>
            </a:br>
            <a:r>
              <a:rPr lang="en-US" sz="2400" dirty="0"/>
              <a:t>The chart helps identify which delivery statuses occur most often in the dataset.</a:t>
            </a:r>
            <a:br>
              <a:rPr lang="ar-EG" sz="2400" dirty="0"/>
            </a:br>
            <a:r>
              <a:rPr lang="en-US" sz="2400" dirty="0"/>
              <a:t>X-axis shows delivery status categories, Y-axis shows count of occurrences.</a:t>
            </a:r>
          </a:p>
        </p:txBody>
      </p:sp>
    </p:spTree>
    <p:extLst>
      <p:ext uri="{BB962C8B-B14F-4D97-AF65-F5344CB8AC3E}">
        <p14:creationId xmlns:p14="http://schemas.microsoft.com/office/powerpoint/2010/main" val="3245014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0D6CD-7505-CD6D-ECA2-257A5F6743A3}"/>
              </a:ext>
            </a:extLst>
          </p:cNvPr>
          <p:cNvSpPr>
            <a:spLocks noGrp="1"/>
          </p:cNvSpPr>
          <p:nvPr>
            <p:ph type="title"/>
          </p:nvPr>
        </p:nvSpPr>
        <p:spPr>
          <a:xfrm>
            <a:off x="521208" y="549729"/>
            <a:ext cx="11155680" cy="6716485"/>
          </a:xfrm>
        </p:spPr>
        <p:txBody>
          <a:bodyPr>
            <a:normAutofit/>
          </a:bodyPr>
          <a:lstStyle/>
          <a:p>
            <a:r>
              <a:rPr lang="en-US" sz="3200" dirty="0">
                <a:solidFill>
                  <a:schemeClr val="accent6">
                    <a:lumMod val="75000"/>
                  </a:schemeClr>
                </a:solidFill>
              </a:rPr>
              <a:t>Bivariate Analysis – Insights</a:t>
            </a:r>
            <a:r>
              <a:rPr lang="ar-EG" sz="3200" dirty="0">
                <a:solidFill>
                  <a:schemeClr val="accent6">
                    <a:lumMod val="75000"/>
                  </a:schemeClr>
                </a:solidFill>
              </a:rPr>
              <a:t>:</a:t>
            </a:r>
            <a:br>
              <a:rPr lang="en-US" sz="3200" dirty="0">
                <a:solidFill>
                  <a:schemeClr val="accent6">
                    <a:lumMod val="75000"/>
                  </a:schemeClr>
                </a:solidFill>
              </a:rPr>
            </a:br>
            <a:r>
              <a:rPr lang="en-US" sz="3600" dirty="0">
                <a:solidFill>
                  <a:schemeClr val="tx1">
                    <a:lumMod val="95000"/>
                    <a:lumOff val="5000"/>
                  </a:schemeClr>
                </a:solidFill>
              </a:rPr>
              <a:t>What is the correlation among all numerical variables?</a:t>
            </a:r>
            <a:br>
              <a:rPr lang="en-US" sz="3600" dirty="0">
                <a:solidFill>
                  <a:schemeClr val="tx1">
                    <a:lumMod val="95000"/>
                    <a:lumOff val="5000"/>
                  </a:schemeClr>
                </a:solidFill>
              </a:rPr>
            </a:br>
            <a:r>
              <a:rPr lang="en-US" sz="2700" dirty="0">
                <a:solidFill>
                  <a:schemeClr val="tx1">
                    <a:lumMod val="95000"/>
                    <a:lumOff val="5000"/>
                  </a:schemeClr>
                </a:solidFill>
              </a:rPr>
              <a:t>A heatmap was used to visualize correlation between all numerical columns using Pearson’s method.</a:t>
            </a:r>
            <a:br>
              <a:rPr lang="en-US" sz="2700" dirty="0">
                <a:solidFill>
                  <a:schemeClr val="tx1">
                    <a:lumMod val="95000"/>
                    <a:lumOff val="5000"/>
                  </a:schemeClr>
                </a:solidFill>
              </a:rPr>
            </a:br>
            <a:r>
              <a:rPr lang="en-US" sz="2700" dirty="0">
                <a:solidFill>
                  <a:schemeClr val="tx1">
                    <a:lumMod val="95000"/>
                    <a:lumOff val="5000"/>
                  </a:schemeClr>
                </a:solidFill>
              </a:rPr>
              <a:t>Color scheme: </a:t>
            </a:r>
            <a:r>
              <a:rPr lang="en-US" sz="2700" dirty="0" err="1">
                <a:solidFill>
                  <a:schemeClr val="tx1">
                    <a:lumMod val="95000"/>
                    <a:lumOff val="5000"/>
                  </a:schemeClr>
                </a:solidFill>
              </a:rPr>
              <a:t>coolwarm</a:t>
            </a:r>
            <a:r>
              <a:rPr lang="en-US" sz="2700" dirty="0">
                <a:solidFill>
                  <a:schemeClr val="tx1">
                    <a:lumMod val="95000"/>
                    <a:lumOff val="5000"/>
                  </a:schemeClr>
                </a:solidFill>
              </a:rPr>
              <a:t>, with annotation enabled.</a:t>
            </a:r>
            <a:br>
              <a:rPr lang="ar-EG" sz="2700" dirty="0">
                <a:solidFill>
                  <a:schemeClr val="tx1">
                    <a:lumMod val="95000"/>
                    <a:lumOff val="5000"/>
                  </a:schemeClr>
                </a:solidFill>
              </a:rPr>
            </a:br>
            <a:br>
              <a:rPr lang="en-US" sz="3600" dirty="0">
                <a:solidFill>
                  <a:schemeClr val="tx1">
                    <a:lumMod val="95000"/>
                    <a:lumOff val="5000"/>
                  </a:schemeClr>
                </a:solidFill>
              </a:rPr>
            </a:br>
            <a:r>
              <a:rPr lang="en-US" sz="3600" dirty="0">
                <a:solidFill>
                  <a:schemeClr val="tx1">
                    <a:lumMod val="95000"/>
                    <a:lumOff val="5000"/>
                  </a:schemeClr>
                </a:solidFill>
              </a:rPr>
              <a:t>What is the relationship between Sales per Customer and Profit Margin?</a:t>
            </a:r>
            <a:br>
              <a:rPr lang="ar-EG" sz="3600" dirty="0">
                <a:solidFill>
                  <a:schemeClr val="tx1">
                    <a:lumMod val="95000"/>
                    <a:lumOff val="5000"/>
                  </a:schemeClr>
                </a:solidFill>
              </a:rPr>
            </a:br>
            <a:r>
              <a:rPr lang="en-US" sz="2700" dirty="0">
                <a:solidFill>
                  <a:schemeClr val="tx1">
                    <a:lumMod val="95000"/>
                    <a:lumOff val="5000"/>
                  </a:schemeClr>
                </a:solidFill>
              </a:rPr>
              <a:t>A scatter plot was used to show the correlation and trend between these two numerical variables.</a:t>
            </a:r>
            <a:br>
              <a:rPr lang="ar-EG" sz="2700" dirty="0">
                <a:solidFill>
                  <a:schemeClr val="tx1">
                    <a:lumMod val="95000"/>
                    <a:lumOff val="5000"/>
                  </a:schemeClr>
                </a:solidFill>
              </a:rPr>
            </a:br>
            <a:br>
              <a:rPr lang="ar-EG" sz="3600" dirty="0">
                <a:solidFill>
                  <a:schemeClr val="tx1">
                    <a:lumMod val="95000"/>
                    <a:lumOff val="5000"/>
                  </a:schemeClr>
                </a:solidFill>
              </a:rPr>
            </a:br>
            <a:endParaRPr lang="en-US" sz="3600" dirty="0">
              <a:solidFill>
                <a:schemeClr val="tx1">
                  <a:lumMod val="95000"/>
                  <a:lumOff val="5000"/>
                </a:schemeClr>
              </a:solidFill>
            </a:endParaRPr>
          </a:p>
        </p:txBody>
      </p:sp>
    </p:spTree>
    <p:extLst>
      <p:ext uri="{BB962C8B-B14F-4D97-AF65-F5344CB8AC3E}">
        <p14:creationId xmlns:p14="http://schemas.microsoft.com/office/powerpoint/2010/main" val="2592619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7BD4-9689-A92B-AE40-548091C8BB82}"/>
              </a:ext>
            </a:extLst>
          </p:cNvPr>
          <p:cNvSpPr>
            <a:spLocks noGrp="1"/>
          </p:cNvSpPr>
          <p:nvPr>
            <p:ph type="title"/>
          </p:nvPr>
        </p:nvSpPr>
        <p:spPr>
          <a:xfrm>
            <a:off x="597408" y="734786"/>
            <a:ext cx="11155680" cy="5690833"/>
          </a:xfrm>
        </p:spPr>
        <p:txBody>
          <a:bodyPr>
            <a:normAutofit fontScale="90000"/>
          </a:bodyPr>
          <a:lstStyle/>
          <a:p>
            <a:r>
              <a:rPr lang="en-US" sz="3600" dirty="0"/>
              <a:t>How does Profit Margin vary across Profitability Categories?</a:t>
            </a:r>
            <a:br>
              <a:rPr lang="en-US" sz="3200" dirty="0"/>
            </a:br>
            <a:r>
              <a:rPr lang="en-US" sz="2700" dirty="0"/>
              <a:t>Box plot was used to compare the distribution of profit margins for each category (Low, Medium, High).</a:t>
            </a:r>
            <a:br>
              <a:rPr lang="en-US" sz="2700" dirty="0"/>
            </a:br>
            <a:br>
              <a:rPr lang="en-US" sz="3200" dirty="0"/>
            </a:br>
            <a:r>
              <a:rPr lang="en-US" sz="3600" dirty="0"/>
              <a:t>How does Sales per Customer vary by Customer Segment?</a:t>
            </a:r>
            <a:br>
              <a:rPr lang="en-US" sz="3200" dirty="0"/>
            </a:br>
            <a:r>
              <a:rPr lang="en-US" sz="2700" dirty="0"/>
              <a:t>Box plot to show how customer segments impact their spending behavior.</a:t>
            </a:r>
            <a:br>
              <a:rPr lang="en-US" sz="2700" dirty="0"/>
            </a:br>
            <a:br>
              <a:rPr lang="en-US" sz="3200" dirty="0"/>
            </a:br>
            <a:r>
              <a:rPr lang="en-US" sz="3600" dirty="0"/>
              <a:t>How does Order Item Total differ by Order Status?</a:t>
            </a:r>
            <a:br>
              <a:rPr lang="en-US" sz="3200" dirty="0"/>
            </a:br>
            <a:r>
              <a:rPr lang="en-US" sz="2400" dirty="0"/>
              <a:t>Violin plot to compare the distribution and spread of totals across different order statuses.</a:t>
            </a:r>
          </a:p>
        </p:txBody>
      </p:sp>
    </p:spTree>
    <p:extLst>
      <p:ext uri="{BB962C8B-B14F-4D97-AF65-F5344CB8AC3E}">
        <p14:creationId xmlns:p14="http://schemas.microsoft.com/office/powerpoint/2010/main" val="4071327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767A9-C51F-227B-676F-4CCC0964DD5A}"/>
              </a:ext>
            </a:extLst>
          </p:cNvPr>
          <p:cNvSpPr>
            <a:spLocks noGrp="1"/>
          </p:cNvSpPr>
          <p:nvPr>
            <p:ph type="title"/>
          </p:nvPr>
        </p:nvSpPr>
        <p:spPr>
          <a:xfrm>
            <a:off x="521208" y="978408"/>
            <a:ext cx="11155680" cy="5318978"/>
          </a:xfrm>
        </p:spPr>
        <p:txBody>
          <a:bodyPr>
            <a:normAutofit fontScale="90000"/>
          </a:bodyPr>
          <a:lstStyle/>
          <a:p>
            <a:r>
              <a:rPr lang="en-US" sz="3600" dirty="0"/>
              <a:t>What is the distribution of Benefit per Order by Order Region?</a:t>
            </a:r>
            <a:br>
              <a:rPr lang="en-US" sz="3600" dirty="0"/>
            </a:br>
            <a:r>
              <a:rPr lang="en-US" sz="2700" dirty="0"/>
              <a:t>Strip plot used to observe benefit distribution across geographic regions</a:t>
            </a:r>
            <a:r>
              <a:rPr lang="en-US" sz="3600" dirty="0"/>
              <a:t>.</a:t>
            </a:r>
            <a:br>
              <a:rPr lang="en-US" sz="3600" dirty="0"/>
            </a:br>
            <a:br>
              <a:rPr lang="en-US" sz="3600" dirty="0"/>
            </a:br>
            <a:r>
              <a:rPr lang="en-US" sz="3600" dirty="0"/>
              <a:t>Does Order Item Quantity increase with Order Item Total?</a:t>
            </a:r>
            <a:br>
              <a:rPr lang="en-US" sz="3600" dirty="0"/>
            </a:br>
            <a:r>
              <a:rPr lang="en-US" sz="2700" dirty="0"/>
              <a:t>Scatter plot used to examine the positive or negative correlation between quantity and total cost.</a:t>
            </a:r>
            <a:br>
              <a:rPr lang="en-US" sz="2700" dirty="0"/>
            </a:br>
            <a:br>
              <a:rPr lang="en-US" sz="3600" dirty="0"/>
            </a:br>
            <a:r>
              <a:rPr lang="en-US" sz="3600" dirty="0"/>
              <a:t>How does Discount Level affect Sales per Customer?</a:t>
            </a:r>
            <a:br>
              <a:rPr lang="en-US" sz="3600" dirty="0"/>
            </a:br>
            <a:r>
              <a:rPr lang="en-US" sz="2700" dirty="0"/>
              <a:t>Box plot grouped by discount level (Low, Medium, High) and sales amount.</a:t>
            </a:r>
          </a:p>
        </p:txBody>
      </p:sp>
    </p:spTree>
    <p:extLst>
      <p:ext uri="{BB962C8B-B14F-4D97-AF65-F5344CB8AC3E}">
        <p14:creationId xmlns:p14="http://schemas.microsoft.com/office/powerpoint/2010/main" val="2882092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08BAB-8D07-7CC5-324B-432BB3ECC632}"/>
              </a:ext>
            </a:extLst>
          </p:cNvPr>
          <p:cNvSpPr>
            <a:spLocks noGrp="1"/>
          </p:cNvSpPr>
          <p:nvPr>
            <p:ph type="title"/>
          </p:nvPr>
        </p:nvSpPr>
        <p:spPr>
          <a:xfrm>
            <a:off x="521208" y="978408"/>
            <a:ext cx="11155680" cy="5433278"/>
          </a:xfrm>
        </p:spPr>
        <p:txBody>
          <a:bodyPr>
            <a:normAutofit fontScale="90000"/>
          </a:bodyPr>
          <a:lstStyle/>
          <a:p>
            <a:r>
              <a:rPr lang="en-US" sz="3200" dirty="0"/>
              <a:t> Does Discount Rate affect Profit Ratio?</a:t>
            </a:r>
            <a:br>
              <a:rPr lang="en-US" sz="3200" dirty="0"/>
            </a:br>
            <a:r>
              <a:rPr lang="en-US" sz="2400" dirty="0"/>
              <a:t>Scatter plot showing relationship between discount rate and profit ratio</a:t>
            </a:r>
            <a:r>
              <a:rPr lang="en-US" sz="3200" dirty="0"/>
              <a:t>.</a:t>
            </a:r>
            <a:br>
              <a:rPr lang="en-US" sz="3200" dirty="0"/>
            </a:br>
            <a:br>
              <a:rPr lang="en-US" sz="3200" dirty="0"/>
            </a:br>
            <a:r>
              <a:rPr lang="en-US" sz="3200" dirty="0"/>
              <a:t>Is Profit Ratio consistent across Regions?</a:t>
            </a:r>
            <a:br>
              <a:rPr lang="en-US" sz="3200" dirty="0"/>
            </a:br>
            <a:r>
              <a:rPr lang="en-US" sz="2400" dirty="0"/>
              <a:t>Violin plot used to observe variations in profit ratio by region.</a:t>
            </a:r>
            <a:br>
              <a:rPr lang="en-US" sz="2400" dirty="0"/>
            </a:br>
            <a:br>
              <a:rPr lang="en-US" sz="3200" dirty="0"/>
            </a:br>
            <a:r>
              <a:rPr lang="en-US" sz="3200" dirty="0"/>
              <a:t>Do different Order Statuses impact Profit Margin?</a:t>
            </a:r>
            <a:br>
              <a:rPr lang="en-US" sz="3200" dirty="0"/>
            </a:br>
            <a:r>
              <a:rPr lang="en-US" sz="2400" dirty="0"/>
              <a:t>Violin plot used to show spread of profit margins across statuses.</a:t>
            </a:r>
            <a:br>
              <a:rPr lang="en-US" sz="2400" dirty="0"/>
            </a:br>
            <a:r>
              <a:rPr lang="en-US" sz="2400" dirty="0"/>
              <a:t> </a:t>
            </a:r>
            <a:br>
              <a:rPr lang="en-US" sz="2400" dirty="0"/>
            </a:br>
            <a:r>
              <a:rPr lang="en-US" sz="3200" dirty="0"/>
              <a:t>What is the variation of Benefit per Order by Customer Segment?</a:t>
            </a:r>
            <a:br>
              <a:rPr lang="en-US" sz="2400" dirty="0"/>
            </a:br>
            <a:r>
              <a:rPr lang="en-US" sz="2400" dirty="0"/>
              <a:t>Strip plot shows how customer segmentation impacts benefit received.</a:t>
            </a:r>
            <a:br>
              <a:rPr lang="en-US" sz="2400" dirty="0"/>
            </a:br>
            <a:endParaRPr lang="en-US" sz="2400" dirty="0"/>
          </a:p>
        </p:txBody>
      </p:sp>
    </p:spTree>
    <p:extLst>
      <p:ext uri="{BB962C8B-B14F-4D97-AF65-F5344CB8AC3E}">
        <p14:creationId xmlns:p14="http://schemas.microsoft.com/office/powerpoint/2010/main" val="1475198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945AD-B04A-E1CC-090D-E51B74EB7ED7}"/>
              </a:ext>
            </a:extLst>
          </p:cNvPr>
          <p:cNvSpPr>
            <a:spLocks noGrp="1"/>
          </p:cNvSpPr>
          <p:nvPr>
            <p:ph type="title"/>
          </p:nvPr>
        </p:nvSpPr>
        <p:spPr>
          <a:xfrm>
            <a:off x="521208" y="978407"/>
            <a:ext cx="11155680" cy="5634663"/>
          </a:xfrm>
        </p:spPr>
        <p:txBody>
          <a:bodyPr>
            <a:normAutofit/>
          </a:bodyPr>
          <a:lstStyle/>
          <a:p>
            <a:r>
              <a:rPr lang="en-US" sz="3200" dirty="0"/>
              <a:t>How does Order Item Quantity differ across Product Categories?</a:t>
            </a:r>
            <a:br>
              <a:rPr lang="en-US" sz="3200" dirty="0"/>
            </a:br>
            <a:r>
              <a:rPr lang="en-US" sz="2400" dirty="0"/>
              <a:t>Box plot comparing quantity ordered across different category names.</a:t>
            </a:r>
            <a:br>
              <a:rPr lang="en-US" sz="2400" dirty="0"/>
            </a:br>
            <a:br>
              <a:rPr lang="en-US" sz="3200" dirty="0"/>
            </a:br>
            <a:r>
              <a:rPr lang="en-US" sz="3200" dirty="0"/>
              <a:t>How does Profit Margin change over Order Item Total?</a:t>
            </a:r>
            <a:br>
              <a:rPr lang="en-US" sz="3200" dirty="0"/>
            </a:br>
            <a:r>
              <a:rPr lang="en-US" sz="2400" dirty="0"/>
              <a:t>Line plot showing how profit margin evolves as the total item cost increases.</a:t>
            </a:r>
            <a:br>
              <a:rPr lang="en-US" sz="2400" dirty="0"/>
            </a:br>
            <a:br>
              <a:rPr lang="en-US" sz="3200" dirty="0"/>
            </a:br>
            <a:r>
              <a:rPr lang="en-US" sz="3200" dirty="0"/>
              <a:t>Are high-value orders always more profitable?</a:t>
            </a:r>
            <a:br>
              <a:rPr lang="en-US" sz="3200" dirty="0"/>
            </a:br>
            <a:r>
              <a:rPr lang="en-US" sz="2400" dirty="0"/>
              <a:t>Box plot comparing order profit for each value category (Low, Medium, High, Very High).</a:t>
            </a:r>
          </a:p>
        </p:txBody>
      </p:sp>
    </p:spTree>
    <p:extLst>
      <p:ext uri="{BB962C8B-B14F-4D97-AF65-F5344CB8AC3E}">
        <p14:creationId xmlns:p14="http://schemas.microsoft.com/office/powerpoint/2010/main" val="4016352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187F5-A50E-2C80-7F0A-F52E05C9D533}"/>
              </a:ext>
            </a:extLst>
          </p:cNvPr>
          <p:cNvSpPr>
            <a:spLocks noGrp="1"/>
          </p:cNvSpPr>
          <p:nvPr>
            <p:ph type="title"/>
          </p:nvPr>
        </p:nvSpPr>
        <p:spPr>
          <a:xfrm>
            <a:off x="521208" y="702129"/>
            <a:ext cx="11155680" cy="5959928"/>
          </a:xfrm>
        </p:spPr>
        <p:txBody>
          <a:bodyPr>
            <a:normAutofit/>
          </a:bodyPr>
          <a:lstStyle/>
          <a:p>
            <a:r>
              <a:rPr lang="en-US" sz="3200" dirty="0">
                <a:solidFill>
                  <a:schemeClr val="accent6">
                    <a:lumMod val="75000"/>
                  </a:schemeClr>
                </a:solidFill>
              </a:rPr>
              <a:t>Multivariate Analysis </a:t>
            </a:r>
            <a:br>
              <a:rPr lang="en-US" sz="3200" dirty="0">
                <a:solidFill>
                  <a:schemeClr val="accent6">
                    <a:lumMod val="75000"/>
                  </a:schemeClr>
                </a:solidFill>
              </a:rPr>
            </a:br>
            <a:br>
              <a:rPr lang="en-US" sz="3200" dirty="0"/>
            </a:br>
            <a:r>
              <a:rPr lang="en-US" sz="3200" dirty="0"/>
              <a:t>Analyze how Discount Level, Order Value Category, and Profit interact?</a:t>
            </a:r>
            <a:br>
              <a:rPr lang="en-US" sz="2400" dirty="0"/>
            </a:br>
            <a:r>
              <a:rPr lang="en-US" sz="2400" dirty="0"/>
              <a:t>Used </a:t>
            </a:r>
            <a:r>
              <a:rPr lang="en-US" sz="2400" dirty="0" err="1"/>
              <a:t>sns.catplot</a:t>
            </a:r>
            <a:r>
              <a:rPr lang="en-US" sz="2400" dirty="0"/>
              <a:t>() with x=</a:t>
            </a:r>
            <a:r>
              <a:rPr lang="en-US" sz="2400" dirty="0" err="1"/>
              <a:t>Discount_Level</a:t>
            </a:r>
            <a:r>
              <a:rPr lang="en-US" sz="2400" dirty="0"/>
              <a:t>, y=</a:t>
            </a:r>
            <a:r>
              <a:rPr lang="en-US" sz="2400" dirty="0" err="1"/>
              <a:t>Order_Item_Profit</a:t>
            </a:r>
            <a:r>
              <a:rPr lang="en-US" sz="2400" dirty="0"/>
              <a:t>, and hue=</a:t>
            </a:r>
            <a:r>
              <a:rPr lang="en-US" sz="2400" dirty="0" err="1"/>
              <a:t>Order_Value_Category</a:t>
            </a:r>
            <a:r>
              <a:rPr lang="en-US" sz="2400" dirty="0"/>
              <a:t>.</a:t>
            </a:r>
            <a:br>
              <a:rPr lang="en-US" sz="2400" dirty="0"/>
            </a:br>
            <a:br>
              <a:rPr lang="en-US" sz="2400" dirty="0"/>
            </a:br>
            <a:r>
              <a:rPr lang="en-US" sz="3200" dirty="0"/>
              <a:t>Examine the influence of Region and Order Type on Profit Ratio?</a:t>
            </a:r>
            <a:br>
              <a:rPr lang="en-US" sz="2400" dirty="0"/>
            </a:br>
            <a:r>
              <a:rPr lang="en-US" sz="2400" dirty="0"/>
              <a:t>Used sns.boxplot() with x=Order Region, y=Order_Item_Profit_Ratio, and hue=Order_Type.</a:t>
            </a:r>
            <a:br>
              <a:rPr lang="en-US" sz="2400" dirty="0"/>
            </a:br>
            <a:endParaRPr lang="en-US" sz="2400" dirty="0"/>
          </a:p>
        </p:txBody>
      </p:sp>
    </p:spTree>
    <p:extLst>
      <p:ext uri="{BB962C8B-B14F-4D97-AF65-F5344CB8AC3E}">
        <p14:creationId xmlns:p14="http://schemas.microsoft.com/office/powerpoint/2010/main" val="1205570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8A9CB-4D95-3D84-F83B-68AF34B378D4}"/>
              </a:ext>
            </a:extLst>
          </p:cNvPr>
          <p:cNvSpPr>
            <a:spLocks noGrp="1"/>
          </p:cNvSpPr>
          <p:nvPr>
            <p:ph type="title"/>
          </p:nvPr>
        </p:nvSpPr>
        <p:spPr>
          <a:xfrm>
            <a:off x="518160" y="673608"/>
            <a:ext cx="11155680" cy="5928578"/>
          </a:xfrm>
        </p:spPr>
        <p:txBody>
          <a:bodyPr/>
          <a:lstStyle/>
          <a:p>
            <a:pPr>
              <a:lnSpc>
                <a:spcPct val="150000"/>
              </a:lnSpc>
            </a:pPr>
            <a:r>
              <a:rPr kumimoji="0" lang="en-US" sz="3200" b="1" i="0" u="none" strike="noStrike" kern="1200" cap="none" spc="0" normalizeH="0" baseline="0" noProof="0" dirty="0">
                <a:ln>
                  <a:noFill/>
                </a:ln>
                <a:solidFill>
                  <a:srgbClr val="000000"/>
                </a:solidFill>
                <a:effectLst/>
                <a:uLnTx/>
                <a:uFillTx/>
                <a:latin typeface="Bierstadt"/>
                <a:ea typeface="+mj-ea"/>
                <a:cs typeface="+mj-cs"/>
              </a:rPr>
              <a:t>Study how Monthly Sales differ by Customer Segment?</a:t>
            </a:r>
            <a:br>
              <a:rPr kumimoji="0" lang="en-US" sz="2200" b="1" i="0" u="none" strike="noStrike" kern="1200" cap="none" spc="0" normalizeH="0" baseline="0" noProof="0" dirty="0">
                <a:ln>
                  <a:noFill/>
                </a:ln>
                <a:solidFill>
                  <a:srgbClr val="000000"/>
                </a:solidFill>
                <a:effectLst/>
                <a:uLnTx/>
                <a:uFillTx/>
                <a:latin typeface="Bierstadt"/>
                <a:ea typeface="+mj-ea"/>
                <a:cs typeface="+mj-cs"/>
              </a:rPr>
            </a:br>
            <a:r>
              <a:rPr kumimoji="0" lang="en-US" sz="2400" b="1" i="0" u="none" strike="noStrike" kern="1200" cap="none" spc="0" normalizeH="0" baseline="0" noProof="0" dirty="0">
                <a:ln>
                  <a:noFill/>
                </a:ln>
                <a:solidFill>
                  <a:srgbClr val="000000"/>
                </a:solidFill>
                <a:effectLst/>
                <a:uLnTx/>
                <a:uFillTx/>
                <a:latin typeface="Bierstadt"/>
                <a:ea typeface="+mj-ea"/>
                <a:cs typeface="+mj-cs"/>
              </a:rPr>
              <a:t>Used </a:t>
            </a:r>
            <a:r>
              <a:rPr kumimoji="0" lang="en-US" sz="2400" b="1" i="0" u="none" strike="noStrike" kern="1200" cap="none" spc="0" normalizeH="0" baseline="0" noProof="0" dirty="0" err="1">
                <a:ln>
                  <a:noFill/>
                </a:ln>
                <a:solidFill>
                  <a:srgbClr val="000000"/>
                </a:solidFill>
                <a:effectLst/>
                <a:uLnTx/>
                <a:uFillTx/>
                <a:latin typeface="Bierstadt"/>
                <a:ea typeface="+mj-ea"/>
                <a:cs typeface="+mj-cs"/>
              </a:rPr>
              <a:t>sns.barplot</a:t>
            </a:r>
            <a:r>
              <a:rPr kumimoji="0" lang="en-US" sz="2400" b="1" i="0" u="none" strike="noStrike" kern="1200" cap="none" spc="0" normalizeH="0" baseline="0" noProof="0" dirty="0">
                <a:ln>
                  <a:noFill/>
                </a:ln>
                <a:solidFill>
                  <a:srgbClr val="000000"/>
                </a:solidFill>
                <a:effectLst/>
                <a:uLnTx/>
                <a:uFillTx/>
                <a:latin typeface="Bierstadt"/>
                <a:ea typeface="+mj-ea"/>
                <a:cs typeface="+mj-cs"/>
              </a:rPr>
              <a:t>() with x=</a:t>
            </a:r>
            <a:r>
              <a:rPr kumimoji="0" lang="en-US" sz="2400" b="1" i="0" u="none" strike="noStrike" kern="1200" cap="none" spc="0" normalizeH="0" baseline="0" noProof="0" dirty="0" err="1">
                <a:ln>
                  <a:noFill/>
                </a:ln>
                <a:solidFill>
                  <a:srgbClr val="000000"/>
                </a:solidFill>
                <a:effectLst/>
                <a:uLnTx/>
                <a:uFillTx/>
                <a:latin typeface="Bierstadt"/>
                <a:ea typeface="+mj-ea"/>
                <a:cs typeface="+mj-cs"/>
              </a:rPr>
              <a:t>Order_Month</a:t>
            </a:r>
            <a:r>
              <a:rPr kumimoji="0" lang="en-US" sz="2400" b="1" i="0" u="none" strike="noStrike" kern="1200" cap="none" spc="0" normalizeH="0" baseline="0" noProof="0" dirty="0">
                <a:ln>
                  <a:noFill/>
                </a:ln>
                <a:solidFill>
                  <a:srgbClr val="000000"/>
                </a:solidFill>
                <a:effectLst/>
                <a:uLnTx/>
                <a:uFillTx/>
                <a:latin typeface="Bierstadt"/>
                <a:ea typeface="+mj-ea"/>
                <a:cs typeface="+mj-cs"/>
              </a:rPr>
              <a:t>, y=</a:t>
            </a:r>
            <a:r>
              <a:rPr kumimoji="0" lang="en-US" sz="2400" b="1" i="0" u="none" strike="noStrike" kern="1200" cap="none" spc="0" normalizeH="0" baseline="0" noProof="0" dirty="0" err="1">
                <a:ln>
                  <a:noFill/>
                </a:ln>
                <a:solidFill>
                  <a:srgbClr val="000000"/>
                </a:solidFill>
                <a:effectLst/>
                <a:uLnTx/>
                <a:uFillTx/>
                <a:latin typeface="Bierstadt"/>
                <a:ea typeface="+mj-ea"/>
                <a:cs typeface="+mj-cs"/>
              </a:rPr>
              <a:t>Order_Item_Total</a:t>
            </a:r>
            <a:r>
              <a:rPr kumimoji="0" lang="en-US" sz="2400" b="1" i="0" u="none" strike="noStrike" kern="1200" cap="none" spc="0" normalizeH="0" baseline="0" noProof="0" dirty="0">
                <a:ln>
                  <a:noFill/>
                </a:ln>
                <a:solidFill>
                  <a:srgbClr val="000000"/>
                </a:solidFill>
                <a:effectLst/>
                <a:uLnTx/>
                <a:uFillTx/>
                <a:latin typeface="Bierstadt"/>
                <a:ea typeface="+mj-ea"/>
                <a:cs typeface="+mj-cs"/>
              </a:rPr>
              <a:t>, and hue=</a:t>
            </a:r>
            <a:r>
              <a:rPr kumimoji="0" lang="en-US" sz="2400" b="1" i="0" u="none" strike="noStrike" kern="1200" cap="none" spc="0" normalizeH="0" baseline="0" noProof="0" dirty="0" err="1">
                <a:ln>
                  <a:noFill/>
                </a:ln>
                <a:solidFill>
                  <a:srgbClr val="000000"/>
                </a:solidFill>
                <a:effectLst/>
                <a:uLnTx/>
                <a:uFillTx/>
                <a:latin typeface="Bierstadt"/>
                <a:ea typeface="+mj-ea"/>
                <a:cs typeface="+mj-cs"/>
              </a:rPr>
              <a:t>Customer_Segment</a:t>
            </a:r>
            <a:r>
              <a:rPr kumimoji="0" lang="en-US" sz="2400" b="1" i="0" u="none" strike="noStrike" kern="1200" cap="none" spc="0" normalizeH="0" baseline="0" noProof="0" dirty="0">
                <a:ln>
                  <a:noFill/>
                </a:ln>
                <a:solidFill>
                  <a:srgbClr val="000000"/>
                </a:solidFill>
                <a:effectLst/>
                <a:uLnTx/>
                <a:uFillTx/>
                <a:latin typeface="Bierstadt"/>
                <a:ea typeface="+mj-ea"/>
                <a:cs typeface="+mj-cs"/>
              </a:rPr>
              <a:t>, aggregated using sum.</a:t>
            </a:r>
            <a:br>
              <a:rPr kumimoji="0" lang="en-US" sz="2400" b="1" i="0" u="none" strike="noStrike" kern="1200" cap="none" spc="0" normalizeH="0" baseline="0" noProof="0" dirty="0">
                <a:ln>
                  <a:noFill/>
                </a:ln>
                <a:solidFill>
                  <a:srgbClr val="000000"/>
                </a:solidFill>
                <a:effectLst/>
                <a:uLnTx/>
                <a:uFillTx/>
                <a:latin typeface="Bierstadt"/>
                <a:ea typeface="+mj-ea"/>
                <a:cs typeface="+mj-cs"/>
              </a:rPr>
            </a:br>
            <a:br>
              <a:rPr kumimoji="0" lang="en-US" sz="2200" b="1" i="0" u="none" strike="noStrike" kern="1200" cap="none" spc="0" normalizeH="0" baseline="0" noProof="0" dirty="0">
                <a:ln>
                  <a:noFill/>
                </a:ln>
                <a:solidFill>
                  <a:srgbClr val="000000"/>
                </a:solidFill>
                <a:effectLst/>
                <a:uLnTx/>
                <a:uFillTx/>
                <a:latin typeface="Bierstadt"/>
                <a:ea typeface="+mj-ea"/>
                <a:cs typeface="+mj-cs"/>
              </a:rPr>
            </a:br>
            <a:endParaRPr lang="en-US" sz="2400" dirty="0">
              <a:solidFill>
                <a:srgbClr val="000000"/>
              </a:solidFill>
              <a:latin typeface="Bierstadt"/>
            </a:endParaRPr>
          </a:p>
        </p:txBody>
      </p:sp>
    </p:spTree>
    <p:extLst>
      <p:ext uri="{BB962C8B-B14F-4D97-AF65-F5344CB8AC3E}">
        <p14:creationId xmlns:p14="http://schemas.microsoft.com/office/powerpoint/2010/main" val="3433044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Freeform: Shape 38">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Rectangle 40">
            <a:extLst>
              <a:ext uri="{FF2B5EF4-FFF2-40B4-BE49-F238E27FC236}">
                <a16:creationId xmlns:a16="http://schemas.microsoft.com/office/drawing/2014/main" id="{AA083F47-750E-A41F-1E5A-EFB054507C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5" name="Rectangle 44">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C39299-0160-CAE0-00EA-FADB3BF5A9D3}"/>
              </a:ext>
            </a:extLst>
          </p:cNvPr>
          <p:cNvSpPr>
            <a:spLocks noGrp="1"/>
          </p:cNvSpPr>
          <p:nvPr>
            <p:ph type="title"/>
          </p:nvPr>
        </p:nvSpPr>
        <p:spPr>
          <a:xfrm>
            <a:off x="517869" y="766483"/>
            <a:ext cx="11153213" cy="5392270"/>
          </a:xfrm>
        </p:spPr>
        <p:txBody>
          <a:bodyPr vert="horz" lIns="91440" tIns="45720" rIns="91440" bIns="45720" rtlCol="0" anchor="t">
            <a:normAutofit/>
          </a:bodyPr>
          <a:lstStyle/>
          <a:p>
            <a:r>
              <a:rPr lang="en-US" sz="3200" dirty="0">
                <a:solidFill>
                  <a:schemeClr val="accent6">
                    <a:lumMod val="75000"/>
                  </a:schemeClr>
                </a:solidFill>
                <a:cs typeface="Bold Italic Art" panose="02010400000000000000" pitchFamily="2" charset="-78"/>
              </a:rPr>
              <a:t>1- Data Understanding (Understand what each column represent).</a:t>
            </a:r>
            <a:br>
              <a:rPr lang="en-US" sz="3200" dirty="0">
                <a:solidFill>
                  <a:schemeClr val="accent6">
                    <a:lumMod val="75000"/>
                  </a:schemeClr>
                </a:solidFill>
                <a:cs typeface="Bold Italic Art" panose="02010400000000000000" pitchFamily="2" charset="-78"/>
              </a:rPr>
            </a:br>
            <a:r>
              <a:rPr lang="en-US" sz="3200" dirty="0">
                <a:cs typeface="Bold Italic Art" panose="02010400000000000000" pitchFamily="2" charset="-78"/>
              </a:rPr>
              <a:t>-Understand the structure of the dataset.</a:t>
            </a:r>
            <a:br>
              <a:rPr lang="en-US" sz="3200" dirty="0">
                <a:cs typeface="Bold Italic Art" panose="02010400000000000000" pitchFamily="2" charset="-78"/>
              </a:rPr>
            </a:br>
            <a:r>
              <a:rPr lang="en-US" sz="3200" dirty="0">
                <a:cs typeface="Bold Italic Art" panose="02010400000000000000" pitchFamily="2" charset="-78"/>
              </a:rPr>
              <a:t>-Import necessary analysis and processing libraries.</a:t>
            </a:r>
            <a:br>
              <a:rPr lang="en-US" sz="3200" dirty="0">
                <a:cs typeface="Bold Italic Art" panose="02010400000000000000" pitchFamily="2" charset="-78"/>
              </a:rPr>
            </a:br>
            <a:br>
              <a:rPr lang="en-US" sz="3200" dirty="0">
                <a:cs typeface="Bold Italic Art" panose="02010400000000000000" pitchFamily="2" charset="-78"/>
              </a:rPr>
            </a:br>
            <a:r>
              <a:rPr lang="en-US" sz="3200" dirty="0">
                <a:solidFill>
                  <a:schemeClr val="accent6">
                    <a:lumMod val="75000"/>
                  </a:schemeClr>
                </a:solidFill>
                <a:cs typeface="Bold Italic Art" panose="02010400000000000000" pitchFamily="2" charset="-78"/>
              </a:rPr>
              <a:t>2- Data Loading.</a:t>
            </a:r>
            <a:br>
              <a:rPr lang="en-US" sz="3200" dirty="0">
                <a:cs typeface="Bold Italic Art" panose="02010400000000000000" pitchFamily="2" charset="-78"/>
              </a:rPr>
            </a:br>
            <a:r>
              <a:rPr lang="en-US" sz="3200" dirty="0">
                <a:cs typeface="Bold Italic Art" panose="02010400000000000000" pitchFamily="2" charset="-78"/>
              </a:rPr>
              <a:t>-Load the file DataCoSupplyChainDataset.csv.</a:t>
            </a:r>
            <a:br>
              <a:rPr lang="en-US" sz="3200" dirty="0">
                <a:solidFill>
                  <a:schemeClr val="accent6">
                    <a:lumMod val="75000"/>
                  </a:schemeClr>
                </a:solidFill>
                <a:cs typeface="Bold Italic Art" panose="02010400000000000000" pitchFamily="2" charset="-78"/>
              </a:rPr>
            </a:br>
            <a:endParaRPr lang="en-US" sz="3200" dirty="0">
              <a:solidFill>
                <a:schemeClr val="accent6">
                  <a:lumMod val="75000"/>
                </a:schemeClr>
              </a:solidFill>
            </a:endParaRPr>
          </a:p>
        </p:txBody>
      </p:sp>
      <p:sp>
        <p:nvSpPr>
          <p:cNvPr id="47" name="Freeform: Shape 46">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74BCF1CC-D6F1-21D9-307D-C36BA9E87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6209925"/>
            <a:ext cx="11165482" cy="45719"/>
          </a:xfrm>
          <a:custGeom>
            <a:avLst/>
            <a:gdLst>
              <a:gd name="connsiteX0" fmla="*/ 0 w 11165482"/>
              <a:gd name="connsiteY0" fmla="*/ 0 h 45719"/>
              <a:gd name="connsiteX1" fmla="*/ 3694525 w 11165482"/>
              <a:gd name="connsiteY1" fmla="*/ 0 h 45719"/>
              <a:gd name="connsiteX2" fmla="*/ 5021183 w 11165482"/>
              <a:gd name="connsiteY2" fmla="*/ 0 h 45719"/>
              <a:gd name="connsiteX3" fmla="*/ 6144299 w 11165482"/>
              <a:gd name="connsiteY3" fmla="*/ 0 h 45719"/>
              <a:gd name="connsiteX4" fmla="*/ 8715708 w 11165482"/>
              <a:gd name="connsiteY4" fmla="*/ 0 h 45719"/>
              <a:gd name="connsiteX5" fmla="*/ 11165482 w 11165482"/>
              <a:gd name="connsiteY5" fmla="*/ 0 h 45719"/>
              <a:gd name="connsiteX6" fmla="*/ 11165482 w 11165482"/>
              <a:gd name="connsiteY6" fmla="*/ 45719 h 45719"/>
              <a:gd name="connsiteX7" fmla="*/ 8715708 w 11165482"/>
              <a:gd name="connsiteY7" fmla="*/ 45719 h 45719"/>
              <a:gd name="connsiteX8" fmla="*/ 6144299 w 11165482"/>
              <a:gd name="connsiteY8" fmla="*/ 45719 h 45719"/>
              <a:gd name="connsiteX9" fmla="*/ 5021183 w 11165482"/>
              <a:gd name="connsiteY9" fmla="*/ 45719 h 45719"/>
              <a:gd name="connsiteX10" fmla="*/ 3694525 w 11165482"/>
              <a:gd name="connsiteY10" fmla="*/ 45719 h 45719"/>
              <a:gd name="connsiteX11" fmla="*/ 0 w 11165482"/>
              <a:gd name="connsiteY11" fmla="*/ 45719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3694525 w 11165482"/>
              <a:gd name="connsiteY9" fmla="*/ 45719 h 45719"/>
              <a:gd name="connsiteX10" fmla="*/ 0 w 11165482"/>
              <a:gd name="connsiteY10" fmla="*/ 45719 h 45719"/>
              <a:gd name="connsiteX11" fmla="*/ 0 w 11165482"/>
              <a:gd name="connsiteY11" fmla="*/ 0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0 w 11165482"/>
              <a:gd name="connsiteY9" fmla="*/ 45719 h 45719"/>
              <a:gd name="connsiteX10" fmla="*/ 0 w 11165482"/>
              <a:gd name="connsiteY10"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6144299 w 11165482"/>
              <a:gd name="connsiteY6" fmla="*/ 45719 h 45719"/>
              <a:gd name="connsiteX7" fmla="*/ 5021183 w 11165482"/>
              <a:gd name="connsiteY7" fmla="*/ 45719 h 45719"/>
              <a:gd name="connsiteX8" fmla="*/ 0 w 11165482"/>
              <a:gd name="connsiteY8" fmla="*/ 45719 h 45719"/>
              <a:gd name="connsiteX9" fmla="*/ 0 w 11165482"/>
              <a:gd name="connsiteY9"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5021183 w 11165482"/>
              <a:gd name="connsiteY6" fmla="*/ 45719 h 45719"/>
              <a:gd name="connsiteX7" fmla="*/ 0 w 11165482"/>
              <a:gd name="connsiteY7" fmla="*/ 45719 h 45719"/>
              <a:gd name="connsiteX8" fmla="*/ 0 w 11165482"/>
              <a:gd name="connsiteY8"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5021183 w 11165482"/>
              <a:gd name="connsiteY5" fmla="*/ 45719 h 45719"/>
              <a:gd name="connsiteX6" fmla="*/ 0 w 11165482"/>
              <a:gd name="connsiteY6" fmla="*/ 45719 h 45719"/>
              <a:gd name="connsiteX7" fmla="*/ 0 w 11165482"/>
              <a:gd name="connsiteY7"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0 w 11165482"/>
              <a:gd name="connsiteY5" fmla="*/ 45719 h 45719"/>
              <a:gd name="connsiteX6" fmla="*/ 0 w 11165482"/>
              <a:gd name="connsiteY6"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0 w 11165482"/>
              <a:gd name="connsiteY4" fmla="*/ 45719 h 45719"/>
              <a:gd name="connsiteX5" fmla="*/ 0 w 11165482"/>
              <a:gd name="connsiteY5" fmla="*/ 0 h 45719"/>
              <a:gd name="connsiteX0" fmla="*/ 0 w 11165482"/>
              <a:gd name="connsiteY0" fmla="*/ 0 h 45719"/>
              <a:gd name="connsiteX1" fmla="*/ 11165482 w 11165482"/>
              <a:gd name="connsiteY1" fmla="*/ 0 h 45719"/>
              <a:gd name="connsiteX2" fmla="*/ 11165482 w 11165482"/>
              <a:gd name="connsiteY2" fmla="*/ 45719 h 45719"/>
              <a:gd name="connsiteX3" fmla="*/ 0 w 11165482"/>
              <a:gd name="connsiteY3" fmla="*/ 45719 h 45719"/>
              <a:gd name="connsiteX4" fmla="*/ 0 w 11165482"/>
              <a:gd name="connsiteY4" fmla="*/ 0 h 45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65482" h="45719">
                <a:moveTo>
                  <a:pt x="0" y="0"/>
                </a:moveTo>
                <a:lnTo>
                  <a:pt x="11165482" y="0"/>
                </a:lnTo>
                <a:lnTo>
                  <a:pt x="11165482" y="45719"/>
                </a:lnTo>
                <a:lnTo>
                  <a:pt x="0" y="45719"/>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Rectangle 1">
            <a:extLst>
              <a:ext uri="{FF2B5EF4-FFF2-40B4-BE49-F238E27FC236}">
                <a16:creationId xmlns:a16="http://schemas.microsoft.com/office/drawing/2014/main" id="{28760A8A-FCB4-0CAC-FADD-20A6D146DFF2}"/>
              </a:ext>
            </a:extLst>
          </p:cNvPr>
          <p:cNvSpPr>
            <a:spLocks noChangeArrowheads="1"/>
          </p:cNvSpPr>
          <p:nvPr/>
        </p:nvSpPr>
        <p:spPr bwMode="auto">
          <a:xfrm>
            <a:off x="0" y="-84638"/>
            <a:ext cx="232756"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5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29066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206F5-6FF7-7BC3-664C-5721D9F28381}"/>
              </a:ext>
            </a:extLst>
          </p:cNvPr>
          <p:cNvSpPr>
            <a:spLocks noGrp="1"/>
          </p:cNvSpPr>
          <p:nvPr>
            <p:ph type="title"/>
          </p:nvPr>
        </p:nvSpPr>
        <p:spPr>
          <a:xfrm>
            <a:off x="521208" y="978408"/>
            <a:ext cx="11155680" cy="5699978"/>
          </a:xfrm>
        </p:spPr>
        <p:txBody>
          <a:bodyPr>
            <a:normAutofit/>
          </a:bodyPr>
          <a:lstStyle/>
          <a:p>
            <a:r>
              <a:rPr lang="en-US" sz="4000" dirty="0">
                <a:solidFill>
                  <a:schemeClr val="accent6">
                    <a:lumMod val="75000"/>
                  </a:schemeClr>
                </a:solidFill>
              </a:rPr>
              <a:t>7-Data Preprocessing:-</a:t>
            </a:r>
            <a:br>
              <a:rPr lang="en-US" dirty="0"/>
            </a:br>
            <a:r>
              <a:rPr lang="en-US" sz="2800" dirty="0"/>
              <a:t>1.Split Data into Input Features and Target Variable.</a:t>
            </a:r>
            <a:br>
              <a:rPr lang="en-US" sz="2800" dirty="0"/>
            </a:br>
            <a:r>
              <a:rPr lang="en-US" sz="2800" dirty="0"/>
              <a:t>2.Split Data into Train and Test</a:t>
            </a:r>
            <a:br>
              <a:rPr lang="en-US" sz="2800" dirty="0"/>
            </a:br>
            <a:r>
              <a:rPr lang="en-US" sz="2800" dirty="0"/>
              <a:t>3.Create Numerical &amp; Categorical Pipelines.</a:t>
            </a:r>
            <a:br>
              <a:rPr lang="en-US" sz="2800" dirty="0"/>
            </a:br>
            <a:r>
              <a:rPr lang="en-US" sz="2800" dirty="0"/>
              <a:t>4.Column Transformer to Assign columns to be processed.</a:t>
            </a:r>
            <a:br>
              <a:rPr lang="en-US" sz="2800" dirty="0"/>
            </a:br>
            <a:r>
              <a:rPr lang="en-US" sz="2800" dirty="0"/>
              <a:t>5.Model Definition and Training.</a:t>
            </a:r>
            <a:br>
              <a:rPr lang="en-US" sz="2800" dirty="0"/>
            </a:br>
            <a:r>
              <a:rPr lang="en-US" sz="2800" dirty="0"/>
              <a:t>6.Model Evaluation.</a:t>
            </a:r>
            <a:br>
              <a:rPr lang="en-US" sz="2800" dirty="0"/>
            </a:br>
            <a:r>
              <a:rPr lang="en-US" sz="2800" dirty="0"/>
              <a:t>7.Cross Validation &amp; Hyperparameter Tuning.</a:t>
            </a:r>
          </a:p>
        </p:txBody>
      </p:sp>
    </p:spTree>
    <p:extLst>
      <p:ext uri="{BB962C8B-B14F-4D97-AF65-F5344CB8AC3E}">
        <p14:creationId xmlns:p14="http://schemas.microsoft.com/office/powerpoint/2010/main" val="3719277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4B52E-AA1E-A3A2-EE31-3C5A07B14FF6}"/>
              </a:ext>
            </a:extLst>
          </p:cNvPr>
          <p:cNvSpPr>
            <a:spLocks noGrp="1"/>
          </p:cNvSpPr>
          <p:nvPr>
            <p:ph type="title"/>
          </p:nvPr>
        </p:nvSpPr>
        <p:spPr>
          <a:xfrm>
            <a:off x="521208" y="978407"/>
            <a:ext cx="11155680" cy="5667321"/>
          </a:xfrm>
        </p:spPr>
        <p:txBody>
          <a:bodyPr>
            <a:normAutofit/>
          </a:bodyPr>
          <a:lstStyle/>
          <a:p>
            <a:r>
              <a:rPr lang="en-US" sz="3200" dirty="0">
                <a:solidFill>
                  <a:schemeClr val="accent6">
                    <a:lumMod val="75000"/>
                  </a:schemeClr>
                </a:solidFill>
              </a:rPr>
              <a:t>Data Preprocessing:-</a:t>
            </a:r>
            <a:br>
              <a:rPr lang="ar-EG" sz="3200" dirty="0">
                <a:solidFill>
                  <a:schemeClr val="accent6">
                    <a:lumMod val="75000"/>
                  </a:schemeClr>
                </a:solidFill>
              </a:rPr>
            </a:br>
            <a:br>
              <a:rPr lang="en-US" sz="3200" dirty="0"/>
            </a:br>
            <a:r>
              <a:rPr lang="en-US" sz="3200" dirty="0"/>
              <a:t>Step 1: Split Input Features and Target:-</a:t>
            </a:r>
            <a:br>
              <a:rPr lang="en-US" sz="3200" dirty="0"/>
            </a:br>
            <a:r>
              <a:rPr lang="en-US" sz="2400" dirty="0"/>
              <a:t> -Extract input X by dropping the Late_delivery_risk column.</a:t>
            </a:r>
            <a:br>
              <a:rPr lang="en-US" sz="2400" dirty="0"/>
            </a:br>
            <a:r>
              <a:rPr lang="en-US" sz="2400" dirty="0"/>
              <a:t> -Set target variable y = df['Late_delivery_risk’]. </a:t>
            </a:r>
            <a:br>
              <a:rPr lang="en-US" sz="2800" dirty="0"/>
            </a:br>
            <a:br>
              <a:rPr lang="en-US" sz="3200" dirty="0"/>
            </a:br>
            <a:r>
              <a:rPr lang="en-US" sz="3200" dirty="0"/>
              <a:t>Step 2: Train/Test Split</a:t>
            </a:r>
            <a:br>
              <a:rPr lang="en-US" sz="3200" dirty="0"/>
            </a:br>
            <a:r>
              <a:rPr lang="en-US" sz="2400" dirty="0"/>
              <a:t> -Use train_test_split() with test_size=0.3 and </a:t>
            </a:r>
            <a:r>
              <a:rPr lang="en-US" sz="2400" dirty="0" err="1"/>
              <a:t>random_state</a:t>
            </a:r>
            <a:r>
              <a:rPr lang="en-US" sz="2400" dirty="0"/>
              <a:t>=42 to split data.</a:t>
            </a:r>
            <a:br>
              <a:rPr lang="ar-EG" sz="2400" dirty="0"/>
            </a:br>
            <a:br>
              <a:rPr lang="ar-EG" sz="2400" dirty="0"/>
            </a:br>
            <a:endParaRPr lang="en-US" sz="2400" dirty="0"/>
          </a:p>
        </p:txBody>
      </p:sp>
    </p:spTree>
    <p:extLst>
      <p:ext uri="{BB962C8B-B14F-4D97-AF65-F5344CB8AC3E}">
        <p14:creationId xmlns:p14="http://schemas.microsoft.com/office/powerpoint/2010/main" val="3512801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EF33E-5FE8-5A23-A7CD-3C766729D3FE}"/>
              </a:ext>
            </a:extLst>
          </p:cNvPr>
          <p:cNvSpPr>
            <a:spLocks noGrp="1"/>
          </p:cNvSpPr>
          <p:nvPr>
            <p:ph type="title"/>
          </p:nvPr>
        </p:nvSpPr>
        <p:spPr>
          <a:xfrm>
            <a:off x="521208" y="978407"/>
            <a:ext cx="11155680" cy="5531249"/>
          </a:xfrm>
        </p:spPr>
        <p:txBody>
          <a:bodyPr>
            <a:normAutofit/>
          </a:bodyPr>
          <a:lstStyle/>
          <a:p>
            <a:r>
              <a:rPr lang="en-US" sz="3200" dirty="0"/>
              <a:t>Step 3: Create Numerical &amp; Categorical Pipelines.</a:t>
            </a:r>
            <a:br>
              <a:rPr lang="ar-EG" sz="3200" dirty="0"/>
            </a:br>
            <a:r>
              <a:rPr lang="ar-EG" sz="3200" dirty="0"/>
              <a:t>-</a:t>
            </a:r>
            <a:r>
              <a:rPr lang="en-US" sz="2800" dirty="0"/>
              <a:t>Identify column types:</a:t>
            </a:r>
            <a:br>
              <a:rPr lang="ar-EG" sz="3200" dirty="0"/>
            </a:br>
            <a:r>
              <a:rPr lang="ar-EG" sz="3200" dirty="0"/>
              <a:t>  </a:t>
            </a:r>
            <a:r>
              <a:rPr lang="en-US" sz="2400" dirty="0"/>
              <a:t>Numerical (e.g. Order Profit Per Order)</a:t>
            </a:r>
            <a:br>
              <a:rPr lang="ar-EG" sz="2400" dirty="0"/>
            </a:br>
            <a:r>
              <a:rPr lang="en-US" sz="2400" dirty="0"/>
              <a:t> </a:t>
            </a:r>
            <a:r>
              <a:rPr lang="ar-EG" sz="2400" dirty="0"/>
              <a:t>  </a:t>
            </a:r>
            <a:r>
              <a:rPr lang="en-US" sz="2400" dirty="0"/>
              <a:t>Nominal, Ordinal, Binary</a:t>
            </a:r>
            <a:br>
              <a:rPr lang="ar-EG" sz="3200" dirty="0"/>
            </a:br>
            <a:r>
              <a:rPr lang="ar-EG" sz="3200" dirty="0"/>
              <a:t>-</a:t>
            </a:r>
            <a:r>
              <a:rPr lang="en-US" sz="2800" dirty="0"/>
              <a:t>Create preprocessing pipelines for each type:</a:t>
            </a:r>
            <a:br>
              <a:rPr lang="ar-EG" sz="3200" dirty="0"/>
            </a:br>
            <a:r>
              <a:rPr lang="ar-EG" sz="2400" dirty="0"/>
              <a:t>  </a:t>
            </a:r>
            <a:r>
              <a:rPr lang="en-US" sz="2400" dirty="0"/>
              <a:t> Numerical: Includes KNN imputation and 3 types of scalers.</a:t>
            </a:r>
            <a:br>
              <a:rPr lang="ar-EG" sz="2400" dirty="0"/>
            </a:br>
            <a:r>
              <a:rPr lang="en-US" sz="2400" dirty="0"/>
              <a:t> </a:t>
            </a:r>
            <a:r>
              <a:rPr lang="ar-EG" sz="2400" dirty="0"/>
              <a:t>  </a:t>
            </a:r>
            <a:r>
              <a:rPr lang="en-US" sz="2400" dirty="0"/>
              <a:t>OneHot, Ordinal, Binary: With imputation and suitable encoders.</a:t>
            </a:r>
            <a:br>
              <a:rPr lang="ar-EG" sz="2400" dirty="0"/>
            </a:br>
            <a:br>
              <a:rPr lang="ar-EG" sz="2400" dirty="0"/>
            </a:br>
            <a:r>
              <a:rPr lang="en-US" sz="3200" dirty="0"/>
              <a:t>Step 4: Column Transformer to Assign columns to be processed</a:t>
            </a:r>
            <a:br>
              <a:rPr lang="ar-EG" sz="2400" dirty="0"/>
            </a:br>
            <a:r>
              <a:rPr lang="en-US" sz="2400" dirty="0"/>
              <a:t>Use </a:t>
            </a:r>
            <a:r>
              <a:rPr lang="en-US" sz="2400" dirty="0" err="1"/>
              <a:t>ColumnTransformer</a:t>
            </a:r>
            <a:r>
              <a:rPr lang="en-US" sz="2400" dirty="0"/>
              <a:t> to apply the correct pipeline per feature type.</a:t>
            </a:r>
          </a:p>
        </p:txBody>
      </p:sp>
    </p:spTree>
    <p:extLst>
      <p:ext uri="{BB962C8B-B14F-4D97-AF65-F5344CB8AC3E}">
        <p14:creationId xmlns:p14="http://schemas.microsoft.com/office/powerpoint/2010/main" val="3198409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7724D-197E-8D3B-6E39-3DD2766AECBD}"/>
              </a:ext>
            </a:extLst>
          </p:cNvPr>
          <p:cNvSpPr>
            <a:spLocks noGrp="1"/>
          </p:cNvSpPr>
          <p:nvPr>
            <p:ph type="title"/>
          </p:nvPr>
        </p:nvSpPr>
        <p:spPr>
          <a:xfrm>
            <a:off x="521208" y="832757"/>
            <a:ext cx="11155680" cy="6308271"/>
          </a:xfrm>
        </p:spPr>
        <p:txBody>
          <a:bodyPr>
            <a:normAutofit/>
          </a:bodyPr>
          <a:lstStyle/>
          <a:p>
            <a:r>
              <a:rPr lang="en-US" sz="3200" dirty="0"/>
              <a:t>Step 5: Model Definition and Training:-</a:t>
            </a:r>
            <a:br>
              <a:rPr lang="en-US" sz="3200" dirty="0"/>
            </a:br>
            <a:r>
              <a:rPr lang="ar-EG" sz="2400" dirty="0"/>
              <a:t>-</a:t>
            </a:r>
            <a:r>
              <a:rPr lang="en-US" sz="2400" dirty="0"/>
              <a:t>Define a pipeline</a:t>
            </a:r>
            <a:r>
              <a:rPr lang="ar-EG" sz="2400" dirty="0"/>
              <a:t>.</a:t>
            </a:r>
            <a:br>
              <a:rPr lang="ar-EG" sz="2400" dirty="0"/>
            </a:br>
            <a:r>
              <a:rPr lang="ar-EG" sz="2400" dirty="0"/>
              <a:t>-</a:t>
            </a:r>
            <a:r>
              <a:rPr lang="en-US" sz="2400" dirty="0"/>
              <a:t>preprocessing: to handle all feature transformations.</a:t>
            </a:r>
            <a:br>
              <a:rPr lang="ar-EG" sz="2400" dirty="0"/>
            </a:br>
            <a:r>
              <a:rPr lang="ar-EG" sz="2400" dirty="0"/>
              <a:t>-</a:t>
            </a:r>
            <a:r>
              <a:rPr lang="en-US" sz="2400" dirty="0"/>
              <a:t>Classifier: logistic regression with </a:t>
            </a:r>
            <a:r>
              <a:rPr lang="en-US" sz="2400" dirty="0" err="1"/>
              <a:t>max_iter</a:t>
            </a:r>
            <a:r>
              <a:rPr lang="en-US" sz="2400" dirty="0"/>
              <a:t>=200 and random_state=42.</a:t>
            </a:r>
            <a:br>
              <a:rPr lang="ar-EG" sz="2400" dirty="0"/>
            </a:br>
            <a:r>
              <a:rPr lang="en-US" sz="2400" dirty="0"/>
              <a:t>-Split data again (test_size=0.2).</a:t>
            </a:r>
            <a:br>
              <a:rPr lang="ar-EG" sz="2400" dirty="0"/>
            </a:br>
            <a:r>
              <a:rPr lang="en-US" sz="2400" dirty="0"/>
              <a:t>-Fit the model on training data using .fit(</a:t>
            </a:r>
            <a:r>
              <a:rPr lang="en-US" sz="2400" dirty="0" err="1"/>
              <a:t>x_train</a:t>
            </a:r>
            <a:r>
              <a:rPr lang="en-US" sz="2400" dirty="0"/>
              <a:t>, </a:t>
            </a:r>
            <a:r>
              <a:rPr lang="en-US" sz="2400" dirty="0" err="1"/>
              <a:t>y_train</a:t>
            </a:r>
            <a:r>
              <a:rPr lang="en-US" sz="2400" dirty="0"/>
              <a:t>).</a:t>
            </a:r>
            <a:br>
              <a:rPr lang="ar-EG" sz="2400" dirty="0"/>
            </a:br>
            <a:r>
              <a:rPr lang="en-US" sz="2400" dirty="0"/>
              <a:t>-Predict on test set with .predict(</a:t>
            </a:r>
            <a:r>
              <a:rPr lang="en-US" sz="2400" dirty="0" err="1"/>
              <a:t>x_test</a:t>
            </a:r>
            <a:r>
              <a:rPr lang="en-US" sz="2400" dirty="0"/>
              <a:t>).</a:t>
            </a:r>
            <a:br>
              <a:rPr lang="en-US" sz="2400" dirty="0"/>
            </a:br>
            <a:r>
              <a:rPr lang="en-US" sz="2400" dirty="0"/>
              <a:t>-Reset Indexes for Consistency:</a:t>
            </a:r>
            <a:br>
              <a:rPr lang="en-US" sz="2400" dirty="0"/>
            </a:br>
            <a:r>
              <a:rPr lang="en-US" sz="2400" dirty="0"/>
              <a:t>     </a:t>
            </a:r>
            <a:r>
              <a:rPr lang="en-US" sz="2000" dirty="0"/>
              <a:t>Ensure all splits have consistent indexing using </a:t>
            </a:r>
            <a:r>
              <a:rPr lang="en-US" sz="2000" dirty="0" err="1"/>
              <a:t>reset_index</a:t>
            </a:r>
            <a:r>
              <a:rPr lang="en-US" sz="2000" dirty="0"/>
              <a:t>().</a:t>
            </a:r>
            <a:br>
              <a:rPr lang="ar-EG" sz="2400" dirty="0"/>
            </a:br>
            <a:r>
              <a:rPr lang="en-US" sz="2400" dirty="0"/>
              <a:t>-Visualize Input Feature:</a:t>
            </a:r>
            <a:br>
              <a:rPr lang="ar-EG" sz="2400" dirty="0"/>
            </a:br>
            <a:r>
              <a:rPr lang="en-US" sz="2000" dirty="0"/>
              <a:t>      Plot histogram of Order Profit Per Order from training set using </a:t>
            </a:r>
            <a:r>
              <a:rPr lang="en-US" sz="2000" dirty="0" err="1"/>
              <a:t>px.histogram</a:t>
            </a:r>
            <a:r>
              <a:rPr lang="en-US" sz="2000" dirty="0"/>
              <a:t>.</a:t>
            </a:r>
            <a:br>
              <a:rPr lang="en-US" sz="2000" dirty="0"/>
            </a:br>
            <a:r>
              <a:rPr lang="en-US" sz="2000" dirty="0"/>
              <a:t>-</a:t>
            </a:r>
            <a:r>
              <a:rPr lang="en-US" sz="2400" dirty="0"/>
              <a:t>Handle Class Imbalance (SMOTE):</a:t>
            </a:r>
            <a:br>
              <a:rPr lang="en-US" sz="2000" dirty="0"/>
            </a:br>
            <a:r>
              <a:rPr lang="en-US" sz="2000" dirty="0"/>
              <a:t>     Build a pipeline combining:</a:t>
            </a:r>
            <a:br>
              <a:rPr lang="en-US" sz="2000" dirty="0"/>
            </a:br>
            <a:r>
              <a:rPr lang="en-US" sz="2000" dirty="0"/>
              <a:t>     Preprocessing → SMOTE oversampling → Logistic Regression.</a:t>
            </a:r>
            <a:br>
              <a:rPr lang="en-US" sz="2000" dirty="0"/>
            </a:br>
            <a:r>
              <a:rPr lang="en-US" sz="2000" dirty="0"/>
              <a:t>     Train the pipeline using .fit().</a:t>
            </a:r>
          </a:p>
        </p:txBody>
      </p:sp>
    </p:spTree>
    <p:extLst>
      <p:ext uri="{BB962C8B-B14F-4D97-AF65-F5344CB8AC3E}">
        <p14:creationId xmlns:p14="http://schemas.microsoft.com/office/powerpoint/2010/main" val="1982978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CA86F-80A9-F633-8DAB-A0FA29AB1B0F}"/>
              </a:ext>
            </a:extLst>
          </p:cNvPr>
          <p:cNvSpPr>
            <a:spLocks noGrp="1"/>
          </p:cNvSpPr>
          <p:nvPr>
            <p:ph type="title"/>
          </p:nvPr>
        </p:nvSpPr>
        <p:spPr>
          <a:xfrm>
            <a:off x="521208" y="978407"/>
            <a:ext cx="11155680" cy="5645549"/>
          </a:xfrm>
        </p:spPr>
        <p:txBody>
          <a:bodyPr>
            <a:normAutofit/>
          </a:bodyPr>
          <a:lstStyle/>
          <a:p>
            <a:r>
              <a:rPr lang="en-US" sz="3200" dirty="0"/>
              <a:t>Step 6: Model Evaluation</a:t>
            </a:r>
            <a:br>
              <a:rPr lang="en-US" sz="3200" dirty="0"/>
            </a:br>
            <a:r>
              <a:rPr lang="en-US" sz="2400" dirty="0"/>
              <a:t>Predict using .predict().</a:t>
            </a:r>
            <a:br>
              <a:rPr lang="en-US" sz="2400" dirty="0"/>
            </a:br>
            <a:r>
              <a:rPr lang="en-US" sz="2400" dirty="0"/>
              <a:t>Evaluate performance using classification_report() and visualize metrics.</a:t>
            </a:r>
            <a:br>
              <a:rPr lang="en-US" sz="3200" dirty="0"/>
            </a:br>
            <a:br>
              <a:rPr lang="en-US" sz="3200" dirty="0"/>
            </a:br>
            <a:r>
              <a:rPr lang="en-US" sz="3200" dirty="0"/>
              <a:t>Step 7: Cross Validation &amp; Hyperparameter Tuning</a:t>
            </a:r>
            <a:br>
              <a:rPr lang="en-US" sz="3200" dirty="0"/>
            </a:br>
            <a:r>
              <a:rPr lang="en-US" sz="2400" dirty="0"/>
              <a:t>Apply 5-fold cross validation with accuracy scoring.</a:t>
            </a:r>
            <a:br>
              <a:rPr lang="en-US" sz="2400" dirty="0"/>
            </a:br>
            <a:r>
              <a:rPr lang="en-US" sz="2400" dirty="0"/>
              <a:t>Tune hyperparameters (C, penalty) using GridSearchCV.</a:t>
            </a:r>
          </a:p>
        </p:txBody>
      </p:sp>
    </p:spTree>
    <p:extLst>
      <p:ext uri="{BB962C8B-B14F-4D97-AF65-F5344CB8AC3E}">
        <p14:creationId xmlns:p14="http://schemas.microsoft.com/office/powerpoint/2010/main" val="4036508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AFD9D-3135-C88F-7F85-B56537073526}"/>
              </a:ext>
            </a:extLst>
          </p:cNvPr>
          <p:cNvSpPr>
            <a:spLocks noGrp="1"/>
          </p:cNvSpPr>
          <p:nvPr>
            <p:ph type="title"/>
          </p:nvPr>
        </p:nvSpPr>
        <p:spPr>
          <a:xfrm>
            <a:off x="521208" y="635620"/>
            <a:ext cx="11155680" cy="5993780"/>
          </a:xfrm>
        </p:spPr>
        <p:txBody>
          <a:bodyPr>
            <a:normAutofit/>
          </a:bodyPr>
          <a:lstStyle/>
          <a:p>
            <a:r>
              <a:rPr lang="en-US" sz="3600" dirty="0">
                <a:solidFill>
                  <a:schemeClr val="accent6">
                    <a:lumMod val="75000"/>
                  </a:schemeClr>
                </a:solidFill>
                <a:cs typeface="Bold Italic Art" panose="02010400000000000000" pitchFamily="2" charset="-78"/>
              </a:rPr>
              <a:t>3-Data Exploration</a:t>
            </a:r>
            <a:br>
              <a:rPr lang="ar-EG" dirty="0"/>
            </a:br>
            <a:r>
              <a:rPr lang="ar-EG" sz="3200" dirty="0">
                <a:cs typeface="Bold Italic Art" panose="02010400000000000000" pitchFamily="2" charset="-78"/>
              </a:rPr>
              <a:t>-</a:t>
            </a:r>
            <a:r>
              <a:rPr lang="en-US" sz="3200" dirty="0">
                <a:cs typeface="Bold Italic Art" panose="02010400000000000000" pitchFamily="2" charset="-78"/>
              </a:rPr>
              <a:t>Inspecting the structure of the dataset using:</a:t>
            </a:r>
            <a:br>
              <a:rPr lang="ar-EG" sz="3200" dirty="0">
                <a:cs typeface="Bold Italic Art" panose="02010400000000000000" pitchFamily="2" charset="-78"/>
              </a:rPr>
            </a:br>
            <a:r>
              <a:rPr lang="en-US" sz="2400" dirty="0">
                <a:cs typeface="Bold Italic Art" panose="02010400000000000000" pitchFamily="2" charset="-78"/>
              </a:rPr>
              <a:t>df.info() to display data types and the number of non-missing values.</a:t>
            </a:r>
            <a:br>
              <a:rPr lang="ar-EG" sz="2400" dirty="0">
                <a:cs typeface="Bold Italic Art" panose="02010400000000000000" pitchFamily="2" charset="-78"/>
              </a:rPr>
            </a:br>
            <a:r>
              <a:rPr lang="en-US" sz="2400" dirty="0" err="1">
                <a:cs typeface="Bold Italic Art" panose="02010400000000000000" pitchFamily="2" charset="-78"/>
              </a:rPr>
              <a:t>df.dtypes</a:t>
            </a:r>
            <a:r>
              <a:rPr lang="en-US" sz="2400" dirty="0">
                <a:cs typeface="Bold Italic Art" panose="02010400000000000000" pitchFamily="2" charset="-78"/>
              </a:rPr>
              <a:t> to identify the type of each column (numerical / categorical).</a:t>
            </a:r>
            <a:br>
              <a:rPr lang="en-US" sz="2400" dirty="0">
                <a:cs typeface="Bold Italic Art" panose="02010400000000000000" pitchFamily="2" charset="-78"/>
              </a:rPr>
            </a:br>
            <a:br>
              <a:rPr lang="ar-EG" sz="3600" dirty="0">
                <a:cs typeface="Bold Italic Art" panose="02010400000000000000" pitchFamily="2" charset="-78"/>
              </a:rPr>
            </a:br>
            <a:r>
              <a:rPr lang="en-US" sz="3200" dirty="0">
                <a:cs typeface="Bold Italic Art" panose="02010400000000000000" pitchFamily="2" charset="-78"/>
              </a:rPr>
              <a:t>-Understanding dataset size:</a:t>
            </a:r>
            <a:br>
              <a:rPr lang="ar-EG" sz="3600" dirty="0">
                <a:cs typeface="Bold Italic Art" panose="02010400000000000000" pitchFamily="2" charset="-78"/>
              </a:rPr>
            </a:br>
            <a:r>
              <a:rPr lang="en-US" sz="2400" dirty="0" err="1">
                <a:cs typeface="Bold Italic Art" panose="02010400000000000000" pitchFamily="2" charset="-78"/>
              </a:rPr>
              <a:t>df.shape</a:t>
            </a:r>
            <a:r>
              <a:rPr lang="en-US" sz="2400" dirty="0">
                <a:cs typeface="Bold Italic Art" panose="02010400000000000000" pitchFamily="2" charset="-78"/>
              </a:rPr>
              <a:t> to get the number of rows and columns</a:t>
            </a:r>
            <a:r>
              <a:rPr lang="en-US" sz="2400" dirty="0"/>
              <a:t>.</a:t>
            </a:r>
            <a:br>
              <a:rPr lang="en-US" sz="2400" dirty="0"/>
            </a:br>
            <a:br>
              <a:rPr lang="en-US" sz="2400" dirty="0"/>
            </a:br>
            <a:r>
              <a:rPr lang="en-US" sz="2400" dirty="0"/>
              <a:t>-</a:t>
            </a:r>
            <a:r>
              <a:rPr lang="en-US" sz="3200" dirty="0">
                <a:cs typeface="Bold Italic Art" panose="02010400000000000000" pitchFamily="2" charset="-78"/>
              </a:rPr>
              <a:t>Previewing sample data:</a:t>
            </a:r>
            <a:br>
              <a:rPr lang="en-US" sz="2400" dirty="0"/>
            </a:br>
            <a:r>
              <a:rPr lang="en-US" sz="2400" dirty="0" err="1"/>
              <a:t>df.head</a:t>
            </a:r>
            <a:r>
              <a:rPr lang="en-US" sz="2400" dirty="0"/>
              <a:t>() to display the first 5 rows.</a:t>
            </a:r>
            <a:br>
              <a:rPr lang="en-US" sz="2400" dirty="0"/>
            </a:br>
            <a:br>
              <a:rPr lang="en-US" sz="2400" dirty="0"/>
            </a:br>
            <a:r>
              <a:rPr lang="en-US" sz="2400" dirty="0"/>
              <a:t>-</a:t>
            </a:r>
            <a:r>
              <a:rPr lang="en-US" sz="3200" dirty="0">
                <a:cs typeface="Bold Italic Art" panose="02010400000000000000" pitchFamily="2" charset="-78"/>
              </a:rPr>
              <a:t>Listing column names</a:t>
            </a:r>
            <a:r>
              <a:rPr lang="en-US" sz="3600" dirty="0">
                <a:cs typeface="Bold Italic Art" panose="02010400000000000000" pitchFamily="2" charset="-78"/>
              </a:rPr>
              <a:t>:</a:t>
            </a:r>
            <a:br>
              <a:rPr lang="en-US" sz="2400" dirty="0"/>
            </a:br>
            <a:r>
              <a:rPr lang="en-US" sz="2400" dirty="0" err="1"/>
              <a:t>df.columns</a:t>
            </a:r>
            <a:r>
              <a:rPr lang="en-US" sz="2400" dirty="0"/>
              <a:t> to retrieve all column names.</a:t>
            </a:r>
          </a:p>
        </p:txBody>
      </p:sp>
    </p:spTree>
    <p:extLst>
      <p:ext uri="{BB962C8B-B14F-4D97-AF65-F5344CB8AC3E}">
        <p14:creationId xmlns:p14="http://schemas.microsoft.com/office/powerpoint/2010/main" val="2169712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4CBBB-E893-8B37-0A6D-819D5EC67B5C}"/>
              </a:ext>
            </a:extLst>
          </p:cNvPr>
          <p:cNvSpPr>
            <a:spLocks noGrp="1"/>
          </p:cNvSpPr>
          <p:nvPr>
            <p:ph type="title"/>
          </p:nvPr>
        </p:nvSpPr>
        <p:spPr>
          <a:xfrm>
            <a:off x="518160" y="630044"/>
            <a:ext cx="11155680" cy="6283712"/>
          </a:xfrm>
        </p:spPr>
        <p:txBody>
          <a:bodyPr>
            <a:normAutofit/>
          </a:bodyPr>
          <a:lstStyle/>
          <a:p>
            <a:r>
              <a:rPr lang="en-US" sz="3600" dirty="0"/>
              <a:t>-</a:t>
            </a:r>
            <a:r>
              <a:rPr lang="en-US" sz="3200" dirty="0"/>
              <a:t>Descriptive data analysis</a:t>
            </a:r>
            <a:r>
              <a:rPr lang="en-US" sz="3600" dirty="0"/>
              <a:t>:</a:t>
            </a:r>
            <a:br>
              <a:rPr lang="en-US" dirty="0"/>
            </a:br>
            <a:r>
              <a:rPr lang="en-US" sz="2400" dirty="0" err="1"/>
              <a:t>df.describe</a:t>
            </a:r>
            <a:r>
              <a:rPr lang="en-US" sz="2400" dirty="0"/>
              <a:t>(include='number') for descriptive statistics of numerical data. </a:t>
            </a:r>
            <a:r>
              <a:rPr lang="en-US" sz="2400" dirty="0" err="1"/>
              <a:t>df.describe</a:t>
            </a:r>
            <a:r>
              <a:rPr lang="en-US" sz="2400" dirty="0"/>
              <a:t>(include='object') for categorical data.</a:t>
            </a:r>
            <a:br>
              <a:rPr lang="en-US" sz="2700" dirty="0"/>
            </a:br>
            <a:br>
              <a:rPr lang="en-US" sz="2700" dirty="0"/>
            </a:br>
            <a:r>
              <a:rPr lang="en-US" sz="3200" dirty="0"/>
              <a:t> -Analyzing column uniqueness:</a:t>
            </a:r>
            <a:br>
              <a:rPr lang="en-US" sz="3600" dirty="0"/>
            </a:br>
            <a:r>
              <a:rPr lang="en-US" sz="2400" dirty="0" err="1"/>
              <a:t>df.nunique</a:t>
            </a:r>
            <a:r>
              <a:rPr lang="en-US" sz="2400" dirty="0"/>
              <a:t>() to count the number of unique values in each column.</a:t>
            </a:r>
            <a:br>
              <a:rPr lang="en-US" sz="2400" dirty="0"/>
            </a:br>
            <a:br>
              <a:rPr lang="en-US" sz="2400" dirty="0"/>
            </a:br>
            <a:r>
              <a:rPr lang="en-US" sz="3200" dirty="0"/>
              <a:t>Checking for duplicates:</a:t>
            </a:r>
            <a:br>
              <a:rPr lang="en-US" sz="3200" dirty="0"/>
            </a:br>
            <a:r>
              <a:rPr lang="en-US" sz="2400" dirty="0" err="1"/>
              <a:t>df.duplicated</a:t>
            </a:r>
            <a:r>
              <a:rPr lang="en-US" sz="2400" dirty="0"/>
              <a:t>().sum() to count the number of duplicate rows.</a:t>
            </a:r>
            <a:br>
              <a:rPr lang="en-US" sz="2400" dirty="0"/>
            </a:br>
            <a:br>
              <a:rPr lang="en-US" sz="2400" dirty="0"/>
            </a:br>
            <a:r>
              <a:rPr lang="en-US" sz="2400" dirty="0"/>
              <a:t>-</a:t>
            </a:r>
            <a:r>
              <a:rPr lang="en-US" sz="3200" dirty="0"/>
              <a:t>Checking for missing values:</a:t>
            </a:r>
            <a:br>
              <a:rPr lang="en-US" dirty="0"/>
            </a:br>
            <a:r>
              <a:rPr lang="en-US" sz="2400" dirty="0" err="1"/>
              <a:t>df.isnull</a:t>
            </a:r>
            <a:r>
              <a:rPr lang="en-US" sz="2400" dirty="0"/>
              <a:t>().sum() to get the number of missing values in each column.</a:t>
            </a:r>
            <a:br>
              <a:rPr lang="en-US" sz="2400" dirty="0"/>
            </a:br>
            <a:r>
              <a:rPr lang="en-US" sz="2400" dirty="0" err="1"/>
              <a:t>df.isnull</a:t>
            </a:r>
            <a:r>
              <a:rPr lang="en-US" sz="2400" dirty="0"/>
              <a:t>().mean() * 100 to calculate the percentage of missing values.</a:t>
            </a:r>
          </a:p>
        </p:txBody>
      </p:sp>
    </p:spTree>
    <p:extLst>
      <p:ext uri="{BB962C8B-B14F-4D97-AF65-F5344CB8AC3E}">
        <p14:creationId xmlns:p14="http://schemas.microsoft.com/office/powerpoint/2010/main" val="2259112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CD683-0F09-9780-3B23-5152C6A5763F}"/>
              </a:ext>
            </a:extLst>
          </p:cNvPr>
          <p:cNvSpPr>
            <a:spLocks noGrp="1"/>
          </p:cNvSpPr>
          <p:nvPr>
            <p:ph type="title"/>
          </p:nvPr>
        </p:nvSpPr>
        <p:spPr>
          <a:xfrm>
            <a:off x="518160" y="833442"/>
            <a:ext cx="11155680" cy="5818260"/>
          </a:xfrm>
        </p:spPr>
        <p:txBody>
          <a:bodyPr>
            <a:normAutofit fontScale="90000"/>
          </a:bodyPr>
          <a:lstStyle/>
          <a:p>
            <a:r>
              <a:rPr lang="en-US" sz="3600" dirty="0">
                <a:solidFill>
                  <a:schemeClr val="accent6">
                    <a:lumMod val="75000"/>
                  </a:schemeClr>
                </a:solidFill>
                <a:cs typeface="Bold Italic Art" panose="02010400000000000000" pitchFamily="2" charset="-78"/>
              </a:rPr>
              <a:t>4-Data Cleaning</a:t>
            </a:r>
            <a:br>
              <a:rPr lang="en-US" b="0" dirty="0"/>
            </a:br>
            <a:r>
              <a:rPr lang="en-US" sz="3600" dirty="0">
                <a:cs typeface="Bold Italic Art" panose="02010400000000000000" pitchFamily="2" charset="-78"/>
              </a:rPr>
              <a:t>- Drop Duplicate Rows.</a:t>
            </a:r>
            <a:br>
              <a:rPr lang="en-US" sz="3600" dirty="0">
                <a:cs typeface="Bold Italic Art" panose="02010400000000000000" pitchFamily="2" charset="-78"/>
              </a:rPr>
            </a:br>
            <a:r>
              <a:rPr lang="en-US" sz="3600" dirty="0">
                <a:cs typeface="Bold Italic Art" panose="02010400000000000000" pitchFamily="2" charset="-78"/>
              </a:rPr>
              <a:t>- Handle Missing Values.</a:t>
            </a:r>
            <a:br>
              <a:rPr lang="en-US" sz="3600" dirty="0">
                <a:cs typeface="Bold Italic Art" panose="02010400000000000000" pitchFamily="2" charset="-78"/>
              </a:rPr>
            </a:br>
            <a:r>
              <a:rPr lang="en-US" sz="3600" dirty="0">
                <a:cs typeface="Bold Italic Art" panose="02010400000000000000" pitchFamily="2" charset="-78"/>
              </a:rPr>
              <a:t>- In-depth Check for Numerical Columns.</a:t>
            </a:r>
            <a:br>
              <a:rPr lang="en-US" sz="3600" dirty="0">
                <a:cs typeface="Bold Italic Art" panose="02010400000000000000" pitchFamily="2" charset="-78"/>
              </a:rPr>
            </a:br>
            <a:r>
              <a:rPr lang="en-US" sz="3600" dirty="0">
                <a:cs typeface="Bold Italic Art" panose="02010400000000000000" pitchFamily="2" charset="-78"/>
              </a:rPr>
              <a:t>- Handle Outliers.</a:t>
            </a:r>
            <a:br>
              <a:rPr lang="en-US" sz="3600" dirty="0">
                <a:cs typeface="Bold Italic Art" panose="02010400000000000000" pitchFamily="2" charset="-78"/>
              </a:rPr>
            </a:br>
            <a:r>
              <a:rPr lang="en-US" sz="3600" dirty="0">
                <a:cs typeface="Bold Italic Art" panose="02010400000000000000" pitchFamily="2" charset="-78"/>
              </a:rPr>
              <a:t>- Clean String Columns.</a:t>
            </a:r>
            <a:br>
              <a:rPr lang="en-US" sz="3600" dirty="0">
                <a:cs typeface="Bold Italic Art" panose="02010400000000000000" pitchFamily="2" charset="-78"/>
              </a:rPr>
            </a:br>
            <a:r>
              <a:rPr lang="en-US" sz="3600" dirty="0">
                <a:cs typeface="Bold Italic Art" panose="02010400000000000000" pitchFamily="2" charset="-78"/>
              </a:rPr>
              <a:t>- Standardize Column Names.</a:t>
            </a:r>
            <a:br>
              <a:rPr lang="en-US" sz="3600" dirty="0">
                <a:cs typeface="Bold Italic Art" panose="02010400000000000000" pitchFamily="2" charset="-78"/>
              </a:rPr>
            </a:br>
            <a:r>
              <a:rPr lang="en-US" sz="3600" dirty="0">
                <a:cs typeface="Bold Italic Art" panose="02010400000000000000" pitchFamily="2" charset="-78"/>
              </a:rPr>
              <a:t>- Remove Placeholder Values.</a:t>
            </a:r>
            <a:br>
              <a:rPr lang="en-US" sz="3600" dirty="0">
                <a:cs typeface="Bold Italic Art" panose="02010400000000000000" pitchFamily="2" charset="-78"/>
              </a:rPr>
            </a:br>
            <a:r>
              <a:rPr lang="en-US" sz="3600" dirty="0">
                <a:cs typeface="Bold Italic Art" panose="02010400000000000000" pitchFamily="2" charset="-78"/>
              </a:rPr>
              <a:t>- In-depth Check for Categorical Columns.</a:t>
            </a:r>
            <a:br>
              <a:rPr lang="en-US" sz="3600" dirty="0">
                <a:cs typeface="Bold Italic Art" panose="02010400000000000000" pitchFamily="2" charset="-78"/>
              </a:rPr>
            </a:br>
            <a:r>
              <a:rPr lang="en-US" sz="3600" dirty="0">
                <a:cs typeface="Bold Italic Art" panose="02010400000000000000" pitchFamily="2" charset="-78"/>
              </a:rPr>
              <a:t>- Remove Irrelevant Columns.</a:t>
            </a:r>
            <a:br>
              <a:rPr lang="en-US" sz="3600" dirty="0">
                <a:cs typeface="Bold Italic Art" panose="02010400000000000000" pitchFamily="2" charset="-78"/>
              </a:rPr>
            </a:br>
            <a:r>
              <a:rPr lang="en-US" sz="3600" dirty="0">
                <a:cs typeface="Bold Italic Art" panose="02010400000000000000" pitchFamily="2" charset="-78"/>
              </a:rPr>
              <a:t>- Reset the index after cleaning.</a:t>
            </a:r>
            <a:br>
              <a:rPr lang="en-US" b="0" dirty="0"/>
            </a:br>
            <a:endParaRPr lang="en-US" sz="3200" dirty="0"/>
          </a:p>
        </p:txBody>
      </p:sp>
    </p:spTree>
    <p:extLst>
      <p:ext uri="{BB962C8B-B14F-4D97-AF65-F5344CB8AC3E}">
        <p14:creationId xmlns:p14="http://schemas.microsoft.com/office/powerpoint/2010/main" val="2510474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4ED43-E374-C63C-C2B5-80A0B385358C}"/>
              </a:ext>
            </a:extLst>
          </p:cNvPr>
          <p:cNvSpPr>
            <a:spLocks noGrp="1"/>
          </p:cNvSpPr>
          <p:nvPr>
            <p:ph type="title"/>
          </p:nvPr>
        </p:nvSpPr>
        <p:spPr>
          <a:xfrm>
            <a:off x="518160" y="717150"/>
            <a:ext cx="11155680" cy="5923135"/>
          </a:xfrm>
        </p:spPr>
        <p:txBody>
          <a:bodyPr>
            <a:normAutofit fontScale="90000"/>
          </a:bodyPr>
          <a:lstStyle/>
          <a:p>
            <a:pPr>
              <a:lnSpc>
                <a:spcPct val="150000"/>
              </a:lnSpc>
            </a:pPr>
            <a:r>
              <a:rPr lang="en-US" sz="3200" dirty="0">
                <a:solidFill>
                  <a:schemeClr val="accent6">
                    <a:lumMod val="75000"/>
                  </a:schemeClr>
                </a:solidFill>
                <a:cs typeface="Bold Italic Art" panose="02010400000000000000" pitchFamily="2" charset="-78"/>
              </a:rPr>
              <a:t>Summary of Actions Taken During the Cleaning</a:t>
            </a:r>
            <a:br>
              <a:rPr lang="en-US" dirty="0"/>
            </a:br>
            <a:r>
              <a:rPr lang="en-US" sz="3600" dirty="0">
                <a:cs typeface="Bold Italic Art" panose="02010400000000000000" pitchFamily="2" charset="-78"/>
              </a:rPr>
              <a:t>Removing Duplicates:</a:t>
            </a:r>
            <a:br>
              <a:rPr lang="en-US" sz="3200" dirty="0">
                <a:cs typeface="Bold Italic Art" panose="02010400000000000000" pitchFamily="2" charset="-78"/>
              </a:rPr>
            </a:br>
            <a:r>
              <a:rPr lang="en-US" sz="3200" dirty="0">
                <a:cs typeface="Bold Italic Art" panose="02010400000000000000" pitchFamily="2" charset="-78"/>
              </a:rPr>
              <a:t> </a:t>
            </a:r>
            <a:r>
              <a:rPr lang="en-US" sz="2400" dirty="0">
                <a:cs typeface="Bold Italic Art" panose="02010400000000000000" pitchFamily="2" charset="-78"/>
              </a:rPr>
              <a:t>-</a:t>
            </a:r>
            <a:r>
              <a:rPr lang="ar-EG" sz="2400" dirty="0">
                <a:cs typeface="Bold Italic Art" panose="02010400000000000000" pitchFamily="2" charset="-78"/>
              </a:rPr>
              <a:t> </a:t>
            </a:r>
            <a:r>
              <a:rPr lang="en-US" sz="2400" dirty="0">
                <a:cs typeface="Bold Italic Art" panose="02010400000000000000" pitchFamily="2" charset="-78"/>
              </a:rPr>
              <a:t>Removed duplicate rows from the dataset using </a:t>
            </a:r>
            <a:r>
              <a:rPr lang="en-US" sz="2400" dirty="0" err="1">
                <a:cs typeface="Bold Italic Art" panose="02010400000000000000" pitchFamily="2" charset="-78"/>
              </a:rPr>
              <a:t>df.drop_duplicates</a:t>
            </a:r>
            <a:r>
              <a:rPr lang="en-US" sz="2400" dirty="0">
                <a:cs typeface="Bold Italic Art" panose="02010400000000000000" pitchFamily="2" charset="-78"/>
              </a:rPr>
              <a:t>().</a:t>
            </a:r>
            <a:br>
              <a:rPr lang="en-US" sz="2400" dirty="0">
                <a:cs typeface="Bold Italic Art" panose="02010400000000000000" pitchFamily="2" charset="-78"/>
              </a:rPr>
            </a:br>
            <a:r>
              <a:rPr lang="en-US" sz="3600" dirty="0"/>
              <a:t>Handling Missing Values:</a:t>
            </a:r>
            <a:br>
              <a:rPr lang="en-US" sz="2400" dirty="0">
                <a:cs typeface="Bold Italic Art" panose="02010400000000000000" pitchFamily="2" charset="-78"/>
              </a:rPr>
            </a:br>
            <a:r>
              <a:rPr lang="en-US" sz="2400" dirty="0">
                <a:cs typeface="Bold Italic Art" panose="02010400000000000000" pitchFamily="2" charset="-78"/>
              </a:rPr>
              <a:t> -</a:t>
            </a:r>
            <a:r>
              <a:rPr lang="ar-EG" sz="2400" dirty="0">
                <a:cs typeface="Bold Italic Art" panose="02010400000000000000" pitchFamily="2" charset="-78"/>
              </a:rPr>
              <a:t> </a:t>
            </a:r>
            <a:r>
              <a:rPr lang="en-US" sz="2400" dirty="0">
                <a:cs typeface="Bold Italic Art" panose="02010400000000000000" pitchFamily="2" charset="-78"/>
              </a:rPr>
              <a:t>Calculated the percentage of missing values for each column.</a:t>
            </a:r>
            <a:br>
              <a:rPr lang="en-US" sz="2400" dirty="0">
                <a:cs typeface="Bold Italic Art" panose="02010400000000000000" pitchFamily="2" charset="-78"/>
              </a:rPr>
            </a:br>
            <a:r>
              <a:rPr lang="en-US" sz="2400" dirty="0">
                <a:cs typeface="Bold Italic Art" panose="02010400000000000000" pitchFamily="2" charset="-78"/>
              </a:rPr>
              <a:t> -</a:t>
            </a:r>
            <a:r>
              <a:rPr lang="ar-EG" sz="2400" dirty="0">
                <a:cs typeface="Bold Italic Art" panose="02010400000000000000" pitchFamily="2" charset="-78"/>
              </a:rPr>
              <a:t> </a:t>
            </a:r>
            <a:r>
              <a:rPr lang="en-US" sz="2400" dirty="0">
                <a:cs typeface="Bold Italic Art" panose="02010400000000000000" pitchFamily="2" charset="-78"/>
              </a:rPr>
              <a:t>Deleted rows with missing values in columns with less than 5% missing data.</a:t>
            </a:r>
            <a:br>
              <a:rPr lang="en-US" sz="2400" dirty="0">
                <a:cs typeface="Bold Italic Art" panose="02010400000000000000" pitchFamily="2" charset="-78"/>
              </a:rPr>
            </a:br>
            <a:r>
              <a:rPr lang="en-US" sz="2400" dirty="0">
                <a:cs typeface="Bold Italic Art" panose="02010400000000000000" pitchFamily="2" charset="-78"/>
              </a:rPr>
              <a:t> -</a:t>
            </a:r>
            <a:r>
              <a:rPr lang="ar-EG" sz="2400" dirty="0">
                <a:cs typeface="Bold Italic Art" panose="02010400000000000000" pitchFamily="2" charset="-78"/>
              </a:rPr>
              <a:t> </a:t>
            </a:r>
            <a:r>
              <a:rPr lang="en-US" sz="2400" dirty="0">
                <a:cs typeface="Bold Italic Art" panose="02010400000000000000" pitchFamily="2" charset="-78"/>
              </a:rPr>
              <a:t>Fill missing values if percentage between 5% and 40%</a:t>
            </a:r>
            <a:br>
              <a:rPr lang="en-US" sz="2400" b="0" dirty="0"/>
            </a:br>
            <a:r>
              <a:rPr lang="en-US" sz="2400" b="0" dirty="0"/>
              <a:t> -</a:t>
            </a:r>
            <a:r>
              <a:rPr lang="ar-EG" sz="2400" b="0" dirty="0"/>
              <a:t> </a:t>
            </a:r>
            <a:r>
              <a:rPr lang="en-US" sz="2400" dirty="0">
                <a:cs typeface="Bold Italic Art" panose="02010400000000000000" pitchFamily="2" charset="-78"/>
              </a:rPr>
              <a:t>Deleted columns with more than 40% missing values.</a:t>
            </a:r>
            <a:br>
              <a:rPr lang="en-US" sz="2400" dirty="0">
                <a:cs typeface="Bold Italic Art" panose="02010400000000000000" pitchFamily="2" charset="-78"/>
              </a:rPr>
            </a:br>
            <a:br>
              <a:rPr lang="en-US" sz="2400" dirty="0">
                <a:cs typeface="Bold Italic Art" panose="02010400000000000000" pitchFamily="2" charset="-78"/>
              </a:rPr>
            </a:br>
            <a:br>
              <a:rPr lang="en-US" sz="2400" dirty="0">
                <a:cs typeface="Bold Italic Art" panose="02010400000000000000" pitchFamily="2" charset="-78"/>
              </a:rPr>
            </a:br>
            <a:endParaRPr lang="en-US" sz="2700" dirty="0">
              <a:cs typeface="Bold Italic Art" panose="02010400000000000000" pitchFamily="2" charset="-78"/>
            </a:endParaRPr>
          </a:p>
        </p:txBody>
      </p:sp>
    </p:spTree>
    <p:extLst>
      <p:ext uri="{BB962C8B-B14F-4D97-AF65-F5344CB8AC3E}">
        <p14:creationId xmlns:p14="http://schemas.microsoft.com/office/powerpoint/2010/main" val="2688628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25D5-0347-1C6B-ED47-2038FB1E4D9B}"/>
              </a:ext>
            </a:extLst>
          </p:cNvPr>
          <p:cNvSpPr>
            <a:spLocks noGrp="1"/>
          </p:cNvSpPr>
          <p:nvPr>
            <p:ph type="title"/>
          </p:nvPr>
        </p:nvSpPr>
        <p:spPr>
          <a:xfrm>
            <a:off x="518160" y="798793"/>
            <a:ext cx="11155680" cy="5759849"/>
          </a:xfrm>
        </p:spPr>
        <p:txBody>
          <a:bodyPr>
            <a:normAutofit/>
          </a:bodyPr>
          <a:lstStyle/>
          <a:p>
            <a:pPr>
              <a:lnSpc>
                <a:spcPct val="150000"/>
              </a:lnSpc>
            </a:pPr>
            <a:r>
              <a:rPr lang="en-US" sz="3200" dirty="0"/>
              <a:t>In-depth Check for Numerical Columns:</a:t>
            </a:r>
            <a:br>
              <a:rPr lang="ar-EG" sz="3600" dirty="0"/>
            </a:br>
            <a:r>
              <a:rPr lang="en-US" sz="3600" dirty="0"/>
              <a:t> </a:t>
            </a:r>
            <a:r>
              <a:rPr lang="en-US" sz="2400" dirty="0"/>
              <a:t>-</a:t>
            </a:r>
            <a:r>
              <a:rPr lang="ar-EG" sz="2400" dirty="0"/>
              <a:t> </a:t>
            </a:r>
            <a:r>
              <a:rPr lang="en-US" sz="2400" dirty="0"/>
              <a:t>Identified numerical columns using </a:t>
            </a:r>
            <a:r>
              <a:rPr lang="en-US" sz="2400" dirty="0" err="1"/>
              <a:t>df.select_dtypes</a:t>
            </a:r>
            <a:r>
              <a:rPr lang="en-US" sz="2400" dirty="0"/>
              <a:t>().</a:t>
            </a:r>
            <a:br>
              <a:rPr lang="ar-EG" sz="2400" dirty="0"/>
            </a:br>
            <a:r>
              <a:rPr lang="en-US" sz="2400" dirty="0"/>
              <a:t> -</a:t>
            </a:r>
            <a:r>
              <a:rPr lang="ar-EG" sz="2400" dirty="0"/>
              <a:t> </a:t>
            </a:r>
            <a:r>
              <a:rPr lang="en-US" sz="2400" dirty="0"/>
              <a:t>Plotted histograms for each numerical column using </a:t>
            </a:r>
            <a:r>
              <a:rPr lang="en-US" sz="2400" dirty="0" err="1"/>
              <a:t>Plotly</a:t>
            </a:r>
            <a:r>
              <a:rPr lang="en-US" sz="2400" dirty="0"/>
              <a:t>.</a:t>
            </a:r>
            <a:br>
              <a:rPr lang="ar-EG" sz="2400" dirty="0"/>
            </a:br>
            <a:r>
              <a:rPr lang="ar-EG" sz="2400" dirty="0"/>
              <a:t> </a:t>
            </a:r>
            <a:r>
              <a:rPr lang="en-US" sz="2400" dirty="0"/>
              <a:t>-</a:t>
            </a:r>
            <a:r>
              <a:rPr lang="ar-EG" sz="2400" dirty="0"/>
              <a:t> </a:t>
            </a:r>
            <a:r>
              <a:rPr lang="en-US" sz="2400" dirty="0"/>
              <a:t>Displayed summary statistics using .describe().</a:t>
            </a:r>
            <a:br>
              <a:rPr lang="ar-EG" sz="2400" dirty="0"/>
            </a:br>
            <a:r>
              <a:rPr lang="ar-EG" sz="2400" dirty="0"/>
              <a:t> </a:t>
            </a:r>
            <a:r>
              <a:rPr lang="en-US" sz="2400" dirty="0"/>
              <a:t>-</a:t>
            </a:r>
            <a:r>
              <a:rPr lang="ar-EG" sz="2400" dirty="0"/>
              <a:t> </a:t>
            </a:r>
            <a:r>
              <a:rPr lang="en-US" sz="2400" dirty="0"/>
              <a:t>Counted unique values in numerical columns.</a:t>
            </a:r>
            <a:br>
              <a:rPr lang="ar-EG" sz="2400" dirty="0"/>
            </a:br>
            <a:r>
              <a:rPr lang="ar-EG" sz="2400" dirty="0"/>
              <a:t> </a:t>
            </a:r>
            <a:r>
              <a:rPr lang="en-US" sz="2400" dirty="0"/>
              <a:t>-</a:t>
            </a:r>
            <a:r>
              <a:rPr lang="ar-EG" sz="2400" dirty="0"/>
              <a:t> </a:t>
            </a:r>
            <a:r>
              <a:rPr lang="en-US" sz="2400" dirty="0"/>
              <a:t>Checked for negative values in numerical columns.</a:t>
            </a:r>
            <a:br>
              <a:rPr lang="ar-EG" sz="2400" dirty="0"/>
            </a:br>
            <a:r>
              <a:rPr lang="en-US" sz="2400" dirty="0"/>
              <a:t> </a:t>
            </a:r>
            <a:r>
              <a:rPr lang="ar-EG" sz="2400" dirty="0"/>
              <a:t> </a:t>
            </a:r>
            <a:r>
              <a:rPr lang="en-US" sz="2400" dirty="0"/>
              <a:t>-</a:t>
            </a:r>
            <a:r>
              <a:rPr lang="ar-EG" sz="2400" dirty="0"/>
              <a:t> </a:t>
            </a:r>
            <a:r>
              <a:rPr lang="en-US" sz="2400" dirty="0"/>
              <a:t>Visualized distributions using boxplots (top 6 numerical columns) with </a:t>
            </a:r>
            <a:r>
              <a:rPr lang="ar-EG" sz="2400" dirty="0"/>
              <a:t>   </a:t>
            </a:r>
            <a:r>
              <a:rPr lang="en-US" sz="2400" dirty="0"/>
              <a:t>Seaborn and Matplotlib.</a:t>
            </a:r>
          </a:p>
        </p:txBody>
      </p:sp>
    </p:spTree>
    <p:extLst>
      <p:ext uri="{BB962C8B-B14F-4D97-AF65-F5344CB8AC3E}">
        <p14:creationId xmlns:p14="http://schemas.microsoft.com/office/powerpoint/2010/main" val="362374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2530-3244-2B16-04CB-DF305F60FDAF}"/>
              </a:ext>
            </a:extLst>
          </p:cNvPr>
          <p:cNvSpPr>
            <a:spLocks noGrp="1"/>
          </p:cNvSpPr>
          <p:nvPr>
            <p:ph type="title"/>
          </p:nvPr>
        </p:nvSpPr>
        <p:spPr>
          <a:xfrm>
            <a:off x="521208" y="978407"/>
            <a:ext cx="11155680" cy="5542135"/>
          </a:xfrm>
        </p:spPr>
        <p:txBody>
          <a:bodyPr>
            <a:normAutofit fontScale="90000"/>
          </a:bodyPr>
          <a:lstStyle/>
          <a:p>
            <a:pPr>
              <a:lnSpc>
                <a:spcPct val="150000"/>
              </a:lnSpc>
            </a:pPr>
            <a:r>
              <a:rPr lang="en-US" sz="3200" dirty="0">
                <a:cs typeface="Bold Italic Art" panose="02010400000000000000" pitchFamily="2" charset="-78"/>
              </a:rPr>
              <a:t>Handling Outliers:</a:t>
            </a:r>
            <a:br>
              <a:rPr lang="en-US" dirty="0"/>
            </a:br>
            <a:r>
              <a:rPr lang="en-US" sz="2400" dirty="0"/>
              <a:t> -</a:t>
            </a:r>
            <a:r>
              <a:rPr lang="ar-EG" sz="2400" dirty="0"/>
              <a:t> </a:t>
            </a:r>
            <a:r>
              <a:rPr lang="en-US" sz="2400" dirty="0"/>
              <a:t>Selected only numerical columns (int64, float64).</a:t>
            </a:r>
            <a:br>
              <a:rPr lang="ar-EG" sz="2400" dirty="0"/>
            </a:br>
            <a:r>
              <a:rPr lang="en-US" sz="2400" dirty="0"/>
              <a:t> -</a:t>
            </a:r>
            <a:r>
              <a:rPr lang="ar-EG" sz="2400" dirty="0"/>
              <a:t> </a:t>
            </a:r>
            <a:r>
              <a:rPr lang="en-US" sz="2400" dirty="0"/>
              <a:t>Printed number of rows before cleaning.</a:t>
            </a:r>
            <a:br>
              <a:rPr lang="ar-EG" sz="2400" dirty="0"/>
            </a:br>
            <a:r>
              <a:rPr lang="en-US" sz="2400" dirty="0"/>
              <a:t> -</a:t>
            </a:r>
            <a:r>
              <a:rPr lang="ar-EG" sz="2400" dirty="0"/>
              <a:t> </a:t>
            </a:r>
            <a:r>
              <a:rPr lang="en-US" sz="2400" dirty="0"/>
              <a:t>Removed outliers using IQR (Interquartile Range) method: (Filtered values within [Q1 - 1.5×IQR, Q3 + 1.5×IQR]).</a:t>
            </a:r>
            <a:br>
              <a:rPr lang="ar-EG" sz="2400" dirty="0"/>
            </a:br>
            <a:r>
              <a:rPr lang="en-US" sz="2400" dirty="0"/>
              <a:t> -Printed number of rows after outlier removal.</a:t>
            </a:r>
            <a:br>
              <a:rPr lang="en-US" sz="2400" dirty="0"/>
            </a:br>
            <a:br>
              <a:rPr lang="en-US" sz="2400" dirty="0"/>
            </a:br>
            <a:r>
              <a:rPr lang="en-US" sz="3200" dirty="0">
                <a:cs typeface="Bold Italic Art" panose="02010400000000000000" pitchFamily="2" charset="-78"/>
              </a:rPr>
              <a:t>String Cleanup</a:t>
            </a:r>
            <a:br>
              <a:rPr lang="ar-EG" sz="2400" dirty="0"/>
            </a:br>
            <a:r>
              <a:rPr lang="ar-EG" sz="2400" dirty="0"/>
              <a:t> -</a:t>
            </a:r>
            <a:r>
              <a:rPr lang="en-US" sz="2400" dirty="0"/>
              <a:t>Removed extra spaces and converted values to lowercase in columns </a:t>
            </a:r>
            <a:r>
              <a:rPr lang="en-US" sz="2400" dirty="0" err="1"/>
              <a:t>like:Customer</a:t>
            </a:r>
            <a:r>
              <a:rPr lang="en-US" sz="2400" dirty="0"/>
              <a:t> City, Order Status, Category Name, etc.</a:t>
            </a:r>
          </a:p>
        </p:txBody>
      </p:sp>
    </p:spTree>
    <p:extLst>
      <p:ext uri="{BB962C8B-B14F-4D97-AF65-F5344CB8AC3E}">
        <p14:creationId xmlns:p14="http://schemas.microsoft.com/office/powerpoint/2010/main" val="2541600789"/>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1704</TotalTime>
  <Words>2872</Words>
  <Application>Microsoft Office PowerPoint</Application>
  <PresentationFormat>Widescreen</PresentationFormat>
  <Paragraphs>38</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Aptos</vt:lpstr>
      <vt:lpstr>Arial</vt:lpstr>
      <vt:lpstr>Bierstadt</vt:lpstr>
      <vt:lpstr>Bold Italic Art</vt:lpstr>
      <vt:lpstr>GestaltVTI</vt:lpstr>
      <vt:lpstr>SUPPLY CHAIN PROJECT</vt:lpstr>
      <vt:lpstr>Supply Chain Project Stages:- 1- Data Understanding (Understand what each column represent). 2- Data Loading. 3- Data Exploration (Overview about the data). 4- Data Cleaning. 5- Feature Engineering. 6- Data Analysis. 7-Data Preprocessing.  </vt:lpstr>
      <vt:lpstr>1- Data Understanding (Understand what each column represent). -Understand the structure of the dataset. -Import necessary analysis and processing libraries.  2- Data Loading. -Load the file DataCoSupplyChainDataset.csv. </vt:lpstr>
      <vt:lpstr>3-Data Exploration -Inspecting the structure of the dataset using: df.info() to display data types and the number of non-missing values. df.dtypes to identify the type of each column (numerical / categorical).  -Understanding dataset size: df.shape to get the number of rows and columns.  -Previewing sample data: df.head() to display the first 5 rows.  -Listing column names: df.columns to retrieve all column names.</vt:lpstr>
      <vt:lpstr>-Descriptive data analysis: df.describe(include='number') for descriptive statistics of numerical data. df.describe(include='object') for categorical data.   -Analyzing column uniqueness: df.nunique() to count the number of unique values in each column.  Checking for duplicates: df.duplicated().sum() to count the number of duplicate rows.  -Checking for missing values: df.isnull().sum() to get the number of missing values in each column. df.isnull().mean() * 100 to calculate the percentage of missing values.</vt:lpstr>
      <vt:lpstr>4-Data Cleaning - Drop Duplicate Rows. - Handle Missing Values. - In-depth Check for Numerical Columns. - Handle Outliers. - Clean String Columns. - Standardize Column Names. - Remove Placeholder Values. - In-depth Check for Categorical Columns. - Remove Irrelevant Columns. - Reset the index after cleaning. </vt:lpstr>
      <vt:lpstr>Summary of Actions Taken During the Cleaning Removing Duplicates:  - Removed duplicate rows from the dataset using df.drop_duplicates(). Handling Missing Values:  - Calculated the percentage of missing values for each column.  - Deleted rows with missing values in columns with less than 5% missing data.  - Fill missing values if percentage between 5% and 40%  - Deleted columns with more than 40% missing values.   </vt:lpstr>
      <vt:lpstr>In-depth Check for Numerical Columns:  - Identified numerical columns using df.select_dtypes().  - Plotted histograms for each numerical column using Plotly.  - Displayed summary statistics using .describe().  - Counted unique values in numerical columns.  - Checked for negative values in numerical columns.   - Visualized distributions using boxplots (top 6 numerical columns) with    Seaborn and Matplotlib.</vt:lpstr>
      <vt:lpstr>Handling Outliers:  - Selected only numerical columns (int64, float64).  - Printed number of rows before cleaning.  - Removed outliers using IQR (Interquartile Range) method: (Filtered values within [Q1 - 1.5×IQR, Q3 + 1.5×IQR]).  -Printed number of rows after outlier removal.  String Cleanup  -Removed extra spaces and converted values to lowercase in columns like:Customer City, Order Status, Category Name, etc.</vt:lpstr>
      <vt:lpstr>Standardize Column Names  -Cleaned column names:-Replaced spaces with underscores _&amp;Removed brackets ().  Remove Placeholder Values:  -Defined placeholder strings such as 'xxxxxxx', 'unknown', 'n/a', 'none’.  -Replaced them with NaN.  -Dropped rows with placeholder values in sensitive fields like Customer_Email and   Customer_Password.</vt:lpstr>
      <vt:lpstr> In-depth Check for Categorical Columns:  - Displayed top 3 most frequent categories for each categorical column.  - Counted unique values and listed them for each column.  - Calculated dominant category ratio (max frequency percentage) per column.  Removing Irrelevant Columns:  - Deleted columns such as)Customer_Id, Product_Image, Order_Item_Id, Product_Description, etc(. Because they are either not useful for analysis or contain identifier information.  Redefine Numerical Columns after Cleaning:  -Re-selected numerical columns after cleaning. - Replotted final histograms to validate data after removing outliers and irrelevant columns.</vt:lpstr>
      <vt:lpstr>5-FEATURE ENGINEERING:-   -DOMAIN KNOWLEDGE FEATURES.   -DATE AND TIME FEATURES.   -PRICING &amp; VALUE FLAGS.   -STRING FEATURES.   -GEOSPATIAL FEATURES.</vt:lpstr>
      <vt:lpstr>Summary of Actions Taken During FEATURE ENGINEERING:- Domain Knowledge Features  -Is_Profitable_Order: Flag for orders with profit &gt; 0.  -Is_Zero_Profit: Flag for zero-profit orders.  -Order_Item_Profit_Ratio: Profit to total item cost ratio.  -Profit_Margin: Alias for Order_Item_Profit_Ratio.  -Profitability_Category: Categorized profit margin into Loss, Low, Medium,  High.  -Low_Profit_High_Sales: Flag for high sales but low profit orders.  -Order_Value_Category: Binned orders by total value (Low, Medium, High, Very High).  </vt:lpstr>
      <vt:lpstr>Domain Knowledge Features  -Customer_Segment: Categorized customers by spending level.  -Order_Quarter: Extracted quarter from order date.  -Profit_Category: Classified profit ratio into low, medium, or high.  -Order_Type: Flagged as premium if price &gt; 1000 and discount &lt; 100, otherwise regular.  Date &amp; Time Features  -Order_Year, Order_Month, Order_Weekday: Extracted year, month, and  weekday from order date.  -Order_Weekend: Flag for weekend orders.  -Shipping_Duration: Calculated shipping time in days.</vt:lpstr>
      <vt:lpstr>Pricing &amp; Value Features  -Price_After_Discount: Subtracted discount from product price.  -Discount_Level: Binned discount rate into No Discount, Low, Medium, High.  -Is_High_Value_Order: Flag for products priced above 500.  -Total_Discount: Calculated total discount value for quantity.  -Unit_Revenue: Calculated revenue per order line.  -Total_Units_Ordered: Tracked quantity ordered.  -Avg_Price_per_Unit: Calculated average unit price.  -Has_Discount: Flag for items that received any discount.</vt:lpstr>
      <vt:lpstr>String-Based Features:  -Customer_FullName: Combined first and last name.  -Customer_Location: Combined city and country.  -Customer_Name_Tokens: Counted number of words in full name.  -Product_Name_WordCount: Counted words in product name.  Geospatial Features:  -Country_Group: Grouped countries into regions: North America, Europe, Asia, Other.  -Is_Major_City: Flag for key cities like New York, London, Dubai, etc.</vt:lpstr>
      <vt:lpstr>PowerPoint Presentation</vt:lpstr>
      <vt:lpstr>6-Data Analysis Analytical Questions. Univariate Analysis – Insights: What is the distribution of Benefit per Order? Plotted histogram with KDE using Seaborn. Displayed statistical summary with .describe().  What is the distribution of Sales per Customer? Histogram with KDE to visualize frequency. Box plot created using Plotly to detect outliers and spread. Descriptive statistics displayed.</vt:lpstr>
      <vt:lpstr>What is the distribution of Order Item Total? Used box plot (Plotly) to examine value spread. Summarized with .describe().  What is the distribution of Order Item Profit? Histogram (Seaborn) with KDE for profit spread analysis.  What is the distribution of Order Item Profit Ratio? Histogram with KDE showing the ratio between profit and item total.  What is the average profit margin for each Profitability Category? Grouped data by Profitability_Category. Calculated mean profit margin. Visualized using a pie chart with Plotly.</vt:lpstr>
      <vt:lpstr>How are orders spread across Profitability Levels? Pie chart displaying proportions for each profitability category.  How are Profit Margins spread across orders? Box plot to visualize distribution and outliers in Profit_Margin.  What is the distribution of Order Item Discount Rate? Used histogram (Seaborn) with KDE.  What is the distribution of Shipping Delay? Histogram showing spread of shipping delays.  What is the distribution of Shipping Duration? Histogram (Seaborn) with KDE to visualize number of shipping days.</vt:lpstr>
      <vt:lpstr>What is the distribution of Late Delivery Risk? Histogram to assess how frequently late delivery occurs.  How are customers divided into Segments? Pie chart showing distribution of Customer_Segment.  What is the most common Request Type? Bar chart showing frequency of each Type value.  What are the most common categories in Order Status? Bar chart showing counts per status category (with rotation for clarity).  What are the most common categories in Order Region? Bar chart showing region frequency in the dataset.</vt:lpstr>
      <vt:lpstr>What are the most common categories in 'Delivery Status’? A bar chart was used to display the frequency distribution of delivery status values. The chart helps identify which delivery statuses occur most often in the dataset. X-axis shows delivery status categories, Y-axis shows count of occurrences.</vt:lpstr>
      <vt:lpstr>Bivariate Analysis – Insights: What is the correlation among all numerical variables? A heatmap was used to visualize correlation between all numerical columns using Pearson’s method. Color scheme: coolwarm, with annotation enabled.  What is the relationship between Sales per Customer and Profit Margin? A scatter plot was used to show the correlation and trend between these two numerical variables.  </vt:lpstr>
      <vt:lpstr>How does Profit Margin vary across Profitability Categories? Box plot was used to compare the distribution of profit margins for each category (Low, Medium, High).  How does Sales per Customer vary by Customer Segment? Box plot to show how customer segments impact their spending behavior.  How does Order Item Total differ by Order Status? Violin plot to compare the distribution and spread of totals across different order statuses.</vt:lpstr>
      <vt:lpstr>What is the distribution of Benefit per Order by Order Region? Strip plot used to observe benefit distribution across geographic regions.  Does Order Item Quantity increase with Order Item Total? Scatter plot used to examine the positive or negative correlation between quantity and total cost.  How does Discount Level affect Sales per Customer? Box plot grouped by discount level (Low, Medium, High) and sales amount.</vt:lpstr>
      <vt:lpstr> Does Discount Rate affect Profit Ratio? Scatter plot showing relationship between discount rate and profit ratio.  Is Profit Ratio consistent across Regions? Violin plot used to observe variations in profit ratio by region.  Do different Order Statuses impact Profit Margin? Violin plot used to show spread of profit margins across statuses.   What is the variation of Benefit per Order by Customer Segment? Strip plot shows how customer segmentation impacts benefit received. </vt:lpstr>
      <vt:lpstr>How does Order Item Quantity differ across Product Categories? Box plot comparing quantity ordered across different category names.  How does Profit Margin change over Order Item Total? Line plot showing how profit margin evolves as the total item cost increases.  Are high-value orders always more profitable? Box plot comparing order profit for each value category (Low, Medium, High, Very High).</vt:lpstr>
      <vt:lpstr>Multivariate Analysis   Analyze how Discount Level, Order Value Category, and Profit interact? Used sns.catplot() with x=Discount_Level, y=Order_Item_Profit, and hue=Order_Value_Category.  Examine the influence of Region and Order Type on Profit Ratio? Used sns.boxplot() with x=Order Region, y=Order_Item_Profit_Ratio, and hue=Order_Type. </vt:lpstr>
      <vt:lpstr>Study how Monthly Sales differ by Customer Segment? Used sns.barplot() with x=Order_Month, y=Order_Item_Total, and hue=Customer_Segment, aggregated using sum.  </vt:lpstr>
      <vt:lpstr>7-Data Preprocessing:- 1.Split Data into Input Features and Target Variable. 2.Split Data into Train and Test 3.Create Numerical &amp; Categorical Pipelines. 4.Column Transformer to Assign columns to be processed. 5.Model Definition and Training. 6.Model Evaluation. 7.Cross Validation &amp; Hyperparameter Tuning.</vt:lpstr>
      <vt:lpstr>Data Preprocessing:-  Step 1: Split Input Features and Target:-  -Extract input X by dropping the Late_delivery_risk column.  -Set target variable y = df['Late_delivery_risk’].   Step 2: Train/Test Split  -Use train_test_split() with test_size=0.3 and random_state=42 to split data.  </vt:lpstr>
      <vt:lpstr>Step 3: Create Numerical &amp; Categorical Pipelines. -Identify column types:   Numerical (e.g. Order Profit Per Order)    Nominal, Ordinal, Binary -Create preprocessing pipelines for each type:    Numerical: Includes KNN imputation and 3 types of scalers.    OneHot, Ordinal, Binary: With imputation and suitable encoders.  Step 4: Column Transformer to Assign columns to be processed Use ColumnTransformer to apply the correct pipeline per feature type.</vt:lpstr>
      <vt:lpstr>Step 5: Model Definition and Training:- -Define a pipeline. -preprocessing: to handle all feature transformations. -Classifier: logistic regression with max_iter=200 and random_state=42. -Split data again (test_size=0.2). -Fit the model on training data using .fit(x_train, y_train). -Predict on test set with .predict(x_test). -Reset Indexes for Consistency:      Ensure all splits have consistent indexing using reset_index(). -Visualize Input Feature:       Plot histogram of Order Profit Per Order from training set using px.histogram. -Handle Class Imbalance (SMOTE):      Build a pipeline combining:      Preprocessing → SMOTE oversampling → Logistic Regression.      Train the pipeline using .fit().</vt:lpstr>
      <vt:lpstr>Step 6: Model Evaluation Predict using .predict(). Evaluate performance using classification_report() and visualize metrics.  Step 7: Cross Validation &amp; Hyperparameter Tuning Apply 5-fold cross validation with accuracy scoring. Tune hyperparameters (C, penalty) using GridSearchCV.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Office365</dc:creator>
  <cp:lastModifiedBy>Office365</cp:lastModifiedBy>
  <cp:revision>1</cp:revision>
  <dcterms:created xsi:type="dcterms:W3CDTF">2025-06-09T19:52:34Z</dcterms:created>
  <dcterms:modified xsi:type="dcterms:W3CDTF">2025-06-12T20:45:56Z</dcterms:modified>
</cp:coreProperties>
</file>