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6"/>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306" r:id="rId19"/>
    <p:sldId id="273" r:id="rId20"/>
    <p:sldId id="292" r:id="rId21"/>
    <p:sldId id="274" r:id="rId22"/>
    <p:sldId id="290" r:id="rId23"/>
    <p:sldId id="291" r:id="rId24"/>
    <p:sldId id="293" r:id="rId25"/>
    <p:sldId id="275" r:id="rId26"/>
    <p:sldId id="276" r:id="rId27"/>
    <p:sldId id="294" r:id="rId28"/>
    <p:sldId id="277" r:id="rId29"/>
    <p:sldId id="307" r:id="rId30"/>
    <p:sldId id="278" r:id="rId31"/>
    <p:sldId id="279" r:id="rId32"/>
    <p:sldId id="308" r:id="rId33"/>
    <p:sldId id="280" r:id="rId34"/>
    <p:sldId id="309" r:id="rId35"/>
    <p:sldId id="295" r:id="rId36"/>
    <p:sldId id="296" r:id="rId37"/>
    <p:sldId id="281" r:id="rId38"/>
    <p:sldId id="297" r:id="rId39"/>
    <p:sldId id="282" r:id="rId40"/>
    <p:sldId id="298" r:id="rId41"/>
    <p:sldId id="283" r:id="rId42"/>
    <p:sldId id="299" r:id="rId43"/>
    <p:sldId id="284" r:id="rId44"/>
    <p:sldId id="301" r:id="rId45"/>
    <p:sldId id="300" r:id="rId46"/>
    <p:sldId id="302" r:id="rId47"/>
    <p:sldId id="303" r:id="rId48"/>
    <p:sldId id="304" r:id="rId49"/>
    <p:sldId id="305" r:id="rId50"/>
    <p:sldId id="285" r:id="rId51"/>
    <p:sldId id="286" r:id="rId52"/>
    <p:sldId id="287" r:id="rId53"/>
    <p:sldId id="288" r:id="rId54"/>
    <p:sldId id="2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306"/>
            <p14:sldId id="273"/>
            <p14:sldId id="292"/>
            <p14:sldId id="274"/>
            <p14:sldId id="290"/>
            <p14:sldId id="291"/>
            <p14:sldId id="293"/>
            <p14:sldId id="275"/>
            <p14:sldId id="276"/>
            <p14:sldId id="294"/>
            <p14:sldId id="277"/>
            <p14:sldId id="307"/>
            <p14:sldId id="278"/>
            <p14:sldId id="279"/>
            <p14:sldId id="308"/>
            <p14:sldId id="280"/>
            <p14:sldId id="309"/>
            <p14:sldId id="295"/>
            <p14:sldId id="296"/>
            <p14:sldId id="281"/>
            <p14:sldId id="297"/>
            <p14:sldId id="282"/>
            <p14:sldId id="298"/>
            <p14:sldId id="283"/>
            <p14:sldId id="299"/>
            <p14:sldId id="284"/>
            <p14:sldId id="301"/>
            <p14:sldId id="300"/>
            <p14:sldId id="302"/>
            <p14:sldId id="303"/>
            <p14:sldId id="304"/>
            <p14:sldId id="305"/>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solidFill>
                <a:srgbClr val="C00000"/>
              </a:solidFill>
            </a:rPr>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rgbClr val="C00000"/>
              </a:solidFill>
            </a:rPr>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66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10107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209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642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2943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7368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975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8653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984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867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24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7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7517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5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60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305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624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C50CD-E178-4744-9B35-B2F624D6C5E9}" type="datetimeFigureOut">
              <a:rPr lang="en-US" smtClean="0"/>
              <a:pPr/>
              <a:t>6/21/2025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958915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114300"/>
            <a:ext cx="11155680" cy="6210300"/>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146957"/>
            <a:ext cx="11155680" cy="6580414"/>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3200" dirty="0">
                <a:solidFill>
                  <a:srgbClr val="C00000"/>
                </a:solidFill>
              </a:rPr>
              <a:t>5-FEATURE ENGINEERING:-</a:t>
            </a:r>
            <a:br>
              <a:rPr lang="en-US" sz="2400" dirty="0"/>
            </a:br>
            <a:br>
              <a:rPr lang="en-US" sz="2400" dirty="0"/>
            </a:br>
            <a:r>
              <a:rPr lang="en-US" sz="2400" dirty="0"/>
              <a:t> -DOMAIN KNOWLEDGE FEATURES.</a:t>
            </a:r>
            <a:br>
              <a:rPr lang="en-US" sz="2400" dirty="0"/>
            </a:br>
            <a:br>
              <a:rPr lang="en-US" sz="2400" dirty="0"/>
            </a:br>
            <a:r>
              <a:rPr lang="en-US" sz="2400" dirty="0"/>
              <a:t> -DATE AND TIME FEATURES.</a:t>
            </a:r>
            <a:br>
              <a:rPr lang="en-US" sz="2400" dirty="0"/>
            </a:br>
            <a:br>
              <a:rPr lang="en-US" sz="2400" dirty="0"/>
            </a:br>
            <a:r>
              <a:rPr lang="en-US" sz="2400" dirty="0"/>
              <a:t> -PRICING &amp; VALUE FLAGS.</a:t>
            </a:r>
            <a:br>
              <a:rPr lang="en-US" sz="2400" dirty="0"/>
            </a:br>
            <a:br>
              <a:rPr lang="en-US" sz="2400" dirty="0"/>
            </a:br>
            <a:r>
              <a:rPr lang="en-US" sz="2400" dirty="0"/>
              <a:t> -STRING FEATURES.</a:t>
            </a:r>
            <a:br>
              <a:rPr lang="en-US" sz="2400"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821871"/>
            <a:ext cx="11155680" cy="7326085"/>
          </a:xfrm>
        </p:spPr>
        <p:txBody>
          <a:bodyPr>
            <a:normAutofit/>
          </a:bodyPr>
          <a:lstStyle/>
          <a:p>
            <a:r>
              <a:rPr lang="en-US" sz="3600" dirty="0">
                <a:solidFill>
                  <a:srgbClr val="C00000"/>
                </a:solidFill>
                <a:cs typeface="Bold Italic Art" panose="02010400000000000000" pitchFamily="2" charset="-78"/>
              </a:rPr>
              <a:t>Summary of Actions Taken During FEATURE </a:t>
            </a:r>
            <a:r>
              <a:rPr lang="en-US" sz="3600" dirty="0">
                <a:solidFill>
                  <a:schemeClr val="accent6">
                    <a:lumMod val="75000"/>
                  </a:schemeClr>
                </a:solidFill>
                <a:cs typeface="Bold Italic Art" panose="02010400000000000000" pitchFamily="2" charset="-78"/>
              </a:rPr>
              <a:t>ENGINEERING:-</a:t>
            </a:r>
            <a:br>
              <a:rPr lang="en-US" sz="2400" dirty="0"/>
            </a:br>
            <a:r>
              <a:rPr lang="en-US" sz="3600" dirty="0"/>
              <a:t>Domain Knowledge Features</a:t>
            </a:r>
            <a:br>
              <a:rPr lang="en-US" sz="2400" dirty="0"/>
            </a:br>
            <a:r>
              <a:rPr lang="en-US" sz="2400" dirty="0"/>
              <a:t> --</a:t>
            </a:r>
            <a:r>
              <a:rPr lang="en-US" sz="2400" dirty="0" err="1"/>
              <a:t>Is_Profitable_Order</a:t>
            </a:r>
            <a:r>
              <a:rPr lang="en-US" sz="2400" dirty="0"/>
              <a:t>: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815122" y="216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a:t>
            </a:r>
            <a:r>
              <a:rPr lang="en-US" sz="2400" dirty="0" err="1"/>
              <a:t>Order_Year</a:t>
            </a:r>
            <a:r>
              <a:rPr lang="en-US" sz="2400" dirty="0"/>
              <a:t>, Order_Month, Order_Weekday: Extracted year, month, and  weekday from order date.</a:t>
            </a:r>
            <a:br>
              <a:rPr lang="en-US" sz="2400" dirty="0"/>
            </a:br>
            <a:r>
              <a:rPr lang="en-US" sz="2400" dirty="0"/>
              <a:t> --</a:t>
            </a:r>
            <a:r>
              <a:rPr lang="en-US" sz="2400" dirty="0" err="1"/>
              <a:t>Order_Weekend</a:t>
            </a:r>
            <a:r>
              <a:rPr lang="en-US" sz="2400" dirty="0"/>
              <a:t>: Flag for weekend orders.</a:t>
            </a:r>
            <a:br>
              <a:rPr lang="en-US" sz="2400" dirty="0"/>
            </a:br>
            <a:r>
              <a:rPr lang="en-US" sz="2400" dirty="0"/>
              <a:t> --</a:t>
            </a:r>
            <a:r>
              <a:rPr lang="en-US" sz="2400" dirty="0" err="1"/>
              <a:t>Shipping_Duration</a:t>
            </a:r>
            <a:r>
              <a:rPr lang="en-US" sz="2400" dirty="0"/>
              <a:t>: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435429"/>
            <a:ext cx="11155680" cy="7026729"/>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1491343"/>
            <a:ext cx="11155680" cy="8196943"/>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dirty="0" err="1"/>
              <a:t>Is_Major_City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296987860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D17D-CEF2-1ED4-430C-EEC4BB831E4C}"/>
              </a:ext>
            </a:extLst>
          </p:cNvPr>
          <p:cNvSpPr>
            <a:spLocks noGrp="1"/>
          </p:cNvSpPr>
          <p:nvPr>
            <p:ph type="title"/>
          </p:nvPr>
        </p:nvSpPr>
        <p:spPr>
          <a:xfrm>
            <a:off x="1723797" y="489858"/>
            <a:ext cx="10018713" cy="4865914"/>
          </a:xfrm>
        </p:spPr>
        <p:txBody>
          <a:bodyPr/>
          <a:lstStyle/>
          <a:p>
            <a:r>
              <a:rPr lang="en-US" dirty="0">
                <a:solidFill>
                  <a:srgbClr val="C00000"/>
                </a:solidFill>
              </a:rPr>
              <a:t>6-Data Analysis</a:t>
            </a:r>
            <a:br>
              <a:rPr lang="en-US" dirty="0">
                <a:solidFill>
                  <a:srgbClr val="C00000"/>
                </a:solidFill>
              </a:rPr>
            </a:br>
            <a:r>
              <a:rPr lang="en-US" dirty="0">
                <a:solidFill>
                  <a:srgbClr val="C00000"/>
                </a:solidFill>
              </a:rPr>
              <a:t>Analytical Questions.</a:t>
            </a:r>
            <a:br>
              <a:rPr lang="en-US" dirty="0">
                <a:solidFill>
                  <a:srgbClr val="C00000"/>
                </a:solidFill>
              </a:rPr>
            </a:br>
            <a:r>
              <a:rPr lang="en-US" dirty="0">
                <a:solidFill>
                  <a:srgbClr val="C00000"/>
                </a:solidFill>
              </a:rPr>
              <a:t>Univariate Analysis – Insights:</a:t>
            </a:r>
            <a:br>
              <a:rPr lang="ar-EG" dirty="0">
                <a:solidFill>
                  <a:srgbClr val="C00000"/>
                </a:solidFill>
              </a:rPr>
            </a:br>
            <a:r>
              <a:rPr lang="en-US" sz="2800" dirty="0"/>
              <a:t>Calculated: Overall column means.</a:t>
            </a:r>
            <a:br>
              <a:rPr lang="ar-EG" sz="2800" dirty="0"/>
            </a:br>
            <a:r>
              <a:rPr lang="en-US" sz="2800" dirty="0"/>
              <a:t>Calculated: Overall column medians.</a:t>
            </a:r>
            <a:br>
              <a:rPr lang="en-US" dirty="0"/>
            </a:br>
            <a:r>
              <a:rPr lang="en-US" sz="2800" dirty="0"/>
              <a:t>Calculated: standard deviation of each numerical column.</a:t>
            </a:r>
            <a:br>
              <a:rPr lang="en-US" dirty="0"/>
            </a:br>
            <a:endParaRPr lang="en-US" dirty="0"/>
          </a:p>
        </p:txBody>
      </p:sp>
    </p:spTree>
    <p:extLst>
      <p:ext uri="{BB962C8B-B14F-4D97-AF65-F5344CB8AC3E}">
        <p14:creationId xmlns:p14="http://schemas.microsoft.com/office/powerpoint/2010/main" val="229835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2253785" y="696686"/>
            <a:ext cx="4978303" cy="3799114"/>
          </a:xfrm>
        </p:spPr>
        <p:txBody>
          <a:bodyPr vert="horz" lIns="91440" tIns="45720" rIns="91440" bIns="45720" rtlCol="0" anchor="b">
            <a:normAutofit/>
          </a:bodyPr>
          <a:lstStyle/>
          <a:p>
            <a:pPr>
              <a:lnSpc>
                <a:spcPct val="90000"/>
              </a:lnSpc>
            </a:pPr>
            <a:br>
              <a:rPr lang="ar-EG" sz="3100" dirty="0">
                <a:solidFill>
                  <a:srgbClr val="C00000"/>
                </a:solidFill>
              </a:rPr>
            </a:br>
            <a:br>
              <a:rPr lang="en-US" sz="2000" dirty="0"/>
            </a:br>
            <a:br>
              <a:rPr lang="en-US" sz="2000" dirty="0"/>
            </a:br>
            <a:r>
              <a:rPr lang="en-US" sz="3100" dirty="0">
                <a:solidFill>
                  <a:srgbClr val="C00000"/>
                </a:solidFill>
              </a:rPr>
              <a:t>What is the distribution of Benefit per Order?</a:t>
            </a:r>
            <a:br>
              <a:rPr lang="en-US" sz="2000" dirty="0"/>
            </a:br>
            <a:r>
              <a:rPr lang="en-US" sz="2200" dirty="0"/>
              <a:t>Plotted histogram with KDE using Seaborn.</a:t>
            </a:r>
            <a:br>
              <a:rPr lang="en-US" sz="2200" dirty="0"/>
            </a:br>
            <a:r>
              <a:rPr lang="en-US" sz="2200" dirty="0"/>
              <a:t>Displayed statistical summary with .describe().</a:t>
            </a:r>
            <a:br>
              <a:rPr lang="en-US" sz="2000" dirty="0"/>
            </a:br>
            <a:br>
              <a:rPr lang="en-US" sz="2000" dirty="0"/>
            </a:br>
            <a:endParaRPr lang="en-US" sz="2000" dirty="0"/>
          </a:p>
        </p:txBody>
      </p:sp>
      <p:sp>
        <p:nvSpPr>
          <p:cNvPr id="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numbers and lines&#10;&#10;AI-generated content may be incorrect.">
            <a:extLst>
              <a:ext uri="{FF2B5EF4-FFF2-40B4-BE49-F238E27FC236}">
                <a16:creationId xmlns:a16="http://schemas.microsoft.com/office/drawing/2014/main" id="{EF39104A-3385-29B2-2490-A3B6AAC5D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86" y="849086"/>
            <a:ext cx="3750128" cy="4849585"/>
          </a:xfrm>
          <a:prstGeom prst="rect">
            <a:avLst/>
          </a:prstGeom>
        </p:spPr>
      </p:pic>
    </p:spTree>
    <p:extLst>
      <p:ext uri="{BB962C8B-B14F-4D97-AF65-F5344CB8AC3E}">
        <p14:creationId xmlns:p14="http://schemas.microsoft.com/office/powerpoint/2010/main" val="182351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2800" dirty="0">
                <a:solidFill>
                  <a:srgbClr val="C00000"/>
                </a:solidFill>
              </a:rPr>
              <a:t>Supply Chain Project Stages:-</a:t>
            </a:r>
            <a:br>
              <a:rPr lang="en-US" sz="2400" dirty="0"/>
            </a:br>
            <a:r>
              <a:rPr lang="en-US" sz="2400" dirty="0"/>
              <a:t>1- Data Understanding (Understand what each column represent).</a:t>
            </a:r>
            <a:br>
              <a:rPr lang="en-US" sz="2400" dirty="0"/>
            </a:br>
            <a:r>
              <a:rPr lang="en-US" sz="2400" dirty="0"/>
              <a:t>2- Data Loading.</a:t>
            </a:r>
            <a:br>
              <a:rPr lang="en-US" sz="2400" dirty="0"/>
            </a:br>
            <a:r>
              <a:rPr lang="en-US" sz="2400" dirty="0"/>
              <a:t>3- Data Exploration (Overview about the data).</a:t>
            </a:r>
            <a:br>
              <a:rPr lang="en-US" sz="2400" dirty="0"/>
            </a:br>
            <a:r>
              <a:rPr lang="en-US" sz="2400" dirty="0"/>
              <a:t>4- Data Cleaning.</a:t>
            </a:r>
            <a:br>
              <a:rPr lang="en-US" sz="2400" dirty="0"/>
            </a:br>
            <a:r>
              <a:rPr lang="en-US" sz="2400" dirty="0"/>
              <a:t>5- Feature Engineering.</a:t>
            </a:r>
            <a:br>
              <a:rPr lang="en-US" sz="2400" dirty="0"/>
            </a:br>
            <a:r>
              <a:rPr lang="en-US" sz="2400" dirty="0"/>
              <a:t>6- Data Analysis.</a:t>
            </a:r>
            <a:br>
              <a:rPr lang="en-US" sz="2400" dirty="0"/>
            </a:br>
            <a:r>
              <a:rPr lang="en-US" sz="2400" dirty="0"/>
              <a:t>7-Data Preprocessing.</a:t>
            </a:r>
            <a:br>
              <a:rPr lang="en-US" sz="2400" dirty="0"/>
            </a:br>
            <a:br>
              <a:rPr lang="en-US" sz="2400" dirty="0"/>
            </a:br>
            <a:endParaRPr lang="en-US" sz="2400"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B44A2F-F34F-C7F0-2135-05B7CFE63F70}"/>
              </a:ext>
            </a:extLst>
          </p:cNvPr>
          <p:cNvSpPr txBox="1"/>
          <p:nvPr/>
        </p:nvSpPr>
        <p:spPr>
          <a:xfrm>
            <a:off x="1554024" y="1458686"/>
            <a:ext cx="3333496" cy="4310743"/>
          </a:xfrm>
          <a:prstGeom prst="rect">
            <a:avLst/>
          </a:prstGeom>
        </p:spPr>
        <p:txBody>
          <a:bodyPr vert="horz" lIns="91440" tIns="45720" rIns="91440" bIns="45720" rtlCol="0" anchor="t">
            <a:normAutofit/>
          </a:bodyPr>
          <a:lstStyle/>
          <a:p>
            <a:pPr algn="ctr">
              <a:spcBef>
                <a:spcPct val="20000"/>
              </a:spcBef>
              <a:spcAft>
                <a:spcPts val="600"/>
              </a:spcAft>
              <a:buClr>
                <a:schemeClr val="accent1">
                  <a:lumMod val="75000"/>
                </a:schemeClr>
              </a:buClr>
              <a:buSzPct val="145000"/>
            </a:pPr>
            <a:r>
              <a:rPr lang="en-US" sz="2800" dirty="0">
                <a:solidFill>
                  <a:srgbClr val="C00000"/>
                </a:solidFill>
              </a:rPr>
              <a:t>What is the distribution of Sales per Customer?</a:t>
            </a:r>
            <a:br>
              <a:rPr lang="en-US" sz="1600" dirty="0"/>
            </a:br>
            <a:r>
              <a:rPr lang="en-US" sz="2000" dirty="0"/>
              <a:t>Histogram with KDE to visualize frequency.</a:t>
            </a:r>
            <a:br>
              <a:rPr lang="en-US" sz="2000" dirty="0"/>
            </a:br>
            <a:r>
              <a:rPr lang="en-US" sz="2000" dirty="0"/>
              <a:t>Box plot created using Plotly to detect outliers and spread.</a:t>
            </a:r>
            <a:br>
              <a:rPr lang="en-US" sz="2000" dirty="0"/>
            </a:br>
            <a:r>
              <a:rPr lang="en-US" sz="2000" dirty="0"/>
              <a:t>Descriptive statistics displayed.</a:t>
            </a:r>
          </a:p>
        </p:txBody>
      </p:sp>
      <p:pic>
        <p:nvPicPr>
          <p:cNvPr id="6" name="Picture 5" descr="A diagram of a graph&#10;&#10;AI-generated content may be incorrect.">
            <a:extLst>
              <a:ext uri="{FF2B5EF4-FFF2-40B4-BE49-F238E27FC236}">
                <a16:creationId xmlns:a16="http://schemas.microsoft.com/office/drawing/2014/main" id="{4E59DD8F-4AD0-3DBD-3E30-337BC00AA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968188"/>
            <a:ext cx="6240990" cy="463251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3114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4089399" y="3897086"/>
            <a:ext cx="7413623" cy="1692728"/>
          </a:xfrm>
        </p:spPr>
        <p:txBody>
          <a:bodyPr vert="horz" lIns="91440" tIns="45720" rIns="91440" bIns="45720" rtlCol="0" anchor="b">
            <a:normAutofit/>
          </a:bodyPr>
          <a:lstStyle/>
          <a:p>
            <a:pPr algn="l">
              <a:lnSpc>
                <a:spcPct val="90000"/>
              </a:lnSpc>
            </a:pPr>
            <a:r>
              <a:rPr lang="en-US" sz="2800" dirty="0">
                <a:solidFill>
                  <a:srgbClr val="C00000"/>
                </a:solidFill>
              </a:rPr>
              <a:t>What is the distribution of Order Item Total?</a:t>
            </a:r>
            <a:br>
              <a:rPr lang="en-US" sz="1500" dirty="0"/>
            </a:br>
            <a:r>
              <a:rPr lang="en-US" sz="2200" dirty="0"/>
              <a:t>Used box plot (</a:t>
            </a:r>
            <a:r>
              <a:rPr lang="en-US" sz="2200" dirty="0" err="1"/>
              <a:t>Plotly</a:t>
            </a:r>
            <a:r>
              <a:rPr lang="en-US" sz="2200" dirty="0"/>
              <a:t>) to examine value spread.</a:t>
            </a:r>
            <a:br>
              <a:rPr lang="en-US" sz="2200" dirty="0"/>
            </a:br>
            <a:r>
              <a:rPr lang="en-US" sz="2200" dirty="0"/>
              <a:t>Summarized with .describe().</a:t>
            </a:r>
            <a:br>
              <a:rPr lang="en-US" sz="2200" dirty="0"/>
            </a:br>
            <a:br>
              <a:rPr lang="en-US" sz="1500" dirty="0"/>
            </a:br>
            <a:endParaRPr lang="en-US" sz="1500" dirty="0"/>
          </a:p>
        </p:txBody>
      </p:sp>
      <p:sp>
        <p:nvSpPr>
          <p:cNvPr id="41"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image of a line&#10;&#10;AI-generated content may be incorrect.">
            <a:extLst>
              <a:ext uri="{FF2B5EF4-FFF2-40B4-BE49-F238E27FC236}">
                <a16:creationId xmlns:a16="http://schemas.microsoft.com/office/drawing/2014/main" id="{101723E5-5C92-B690-E67E-15161DE63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995302"/>
            <a:ext cx="7175863" cy="2368036"/>
          </a:xfrm>
          <a:prstGeom prst="rect">
            <a:avLst/>
          </a:prstGeom>
        </p:spPr>
      </p:pic>
    </p:spTree>
    <p:extLst>
      <p:ext uri="{BB962C8B-B14F-4D97-AF65-F5344CB8AC3E}">
        <p14:creationId xmlns:p14="http://schemas.microsoft.com/office/powerpoint/2010/main" val="2923385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654F-BD4F-E431-6367-64BCFD14B6C2}"/>
              </a:ext>
            </a:extLst>
          </p:cNvPr>
          <p:cNvSpPr>
            <a:spLocks noGrp="1"/>
          </p:cNvSpPr>
          <p:nvPr>
            <p:ph type="title"/>
          </p:nvPr>
        </p:nvSpPr>
        <p:spPr>
          <a:xfrm>
            <a:off x="1484311" y="-723900"/>
            <a:ext cx="10018713" cy="8142514"/>
          </a:xfrm>
        </p:spPr>
        <p:txBody>
          <a:bodyPr>
            <a:normAutofit/>
          </a:bodyPr>
          <a:lstStyle/>
          <a:p>
            <a:r>
              <a:rPr lang="en-US" sz="3600" dirty="0">
                <a:solidFill>
                  <a:srgbClr val="C00000"/>
                </a:solidFill>
              </a:rPr>
              <a:t>What is the distribution of Order Item Profit?</a:t>
            </a:r>
            <a:br>
              <a:rPr lang="en-US" dirty="0"/>
            </a:br>
            <a:r>
              <a:rPr lang="en-US" sz="2700" dirty="0"/>
              <a:t>Histogram (Seaborn) with KDE for profit spread analysis.</a:t>
            </a:r>
            <a:br>
              <a:rPr lang="en-US" sz="3600" dirty="0"/>
            </a:br>
            <a:br>
              <a:rPr lang="en-US" dirty="0"/>
            </a:br>
            <a:r>
              <a:rPr lang="en-US" sz="3600" dirty="0">
                <a:solidFill>
                  <a:srgbClr val="C00000"/>
                </a:solidFill>
              </a:rPr>
              <a:t>What is the distribution of Order Item Profit Ratio?</a:t>
            </a:r>
            <a:br>
              <a:rPr lang="en-US" dirty="0"/>
            </a:br>
            <a:r>
              <a:rPr lang="en-US" sz="2800" dirty="0"/>
              <a:t>Histogram with KDE showing the ratio between profit and item total.</a:t>
            </a:r>
          </a:p>
        </p:txBody>
      </p:sp>
    </p:spTree>
    <p:extLst>
      <p:ext uri="{BB962C8B-B14F-4D97-AF65-F5344CB8AC3E}">
        <p14:creationId xmlns:p14="http://schemas.microsoft.com/office/powerpoint/2010/main" val="116600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61" name="Group 6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E2F64789-C98B-F6C7-2AFF-284D5AEFB124}"/>
              </a:ext>
            </a:extLst>
          </p:cNvPr>
          <p:cNvSpPr txBox="1"/>
          <p:nvPr/>
        </p:nvSpPr>
        <p:spPr>
          <a:xfrm>
            <a:off x="945715" y="770352"/>
            <a:ext cx="3436525" cy="428390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br>
              <a:rPr lang="en-US" dirty="0"/>
            </a:br>
            <a:br>
              <a:rPr lang="en-US" dirty="0"/>
            </a:br>
            <a:r>
              <a:rPr lang="en-US" sz="2400" dirty="0">
                <a:solidFill>
                  <a:srgbClr val="C00000"/>
                </a:solidFill>
              </a:rPr>
              <a:t>What is the average profit margin for each Profitability Category?</a:t>
            </a:r>
            <a:br>
              <a:rPr lang="en-US" dirty="0"/>
            </a:br>
            <a:r>
              <a:rPr lang="en-US" sz="2000" dirty="0"/>
              <a:t>Grouped data by Profitability_Category.</a:t>
            </a:r>
            <a:br>
              <a:rPr lang="en-US" sz="2000" dirty="0"/>
            </a:br>
            <a:r>
              <a:rPr lang="en-US" sz="2000" dirty="0"/>
              <a:t>Calculated mean profit margin.</a:t>
            </a:r>
            <a:br>
              <a:rPr lang="en-US" sz="2000" dirty="0"/>
            </a:br>
            <a:r>
              <a:rPr lang="en-US" sz="2000" dirty="0"/>
              <a:t>Visualized using a pie chart with </a:t>
            </a:r>
            <a:r>
              <a:rPr lang="en-US" sz="2000" dirty="0" err="1"/>
              <a:t>Plotly</a:t>
            </a:r>
            <a:r>
              <a:rPr lang="en-US" sz="2000" dirty="0"/>
              <a:t>.</a:t>
            </a:r>
          </a:p>
        </p:txBody>
      </p:sp>
      <p:sp>
        <p:nvSpPr>
          <p:cNvPr id="6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e chart with text on it&#10;&#10;AI-generated content may be incorrect.">
            <a:extLst>
              <a:ext uri="{FF2B5EF4-FFF2-40B4-BE49-F238E27FC236}">
                <a16:creationId xmlns:a16="http://schemas.microsoft.com/office/drawing/2014/main" id="{7516F207-0CB1-D8A8-9DCC-5680A1A1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3" y="685801"/>
            <a:ext cx="6755674" cy="5105400"/>
          </a:xfrm>
          <a:prstGeom prst="rect">
            <a:avLst/>
          </a:prstGeom>
        </p:spPr>
      </p:pic>
    </p:spTree>
    <p:extLst>
      <p:ext uri="{BB962C8B-B14F-4D97-AF65-F5344CB8AC3E}">
        <p14:creationId xmlns:p14="http://schemas.microsoft.com/office/powerpoint/2010/main" val="776615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F417F96-5542-428C-1A43-0970F3A7F8EB}"/>
              </a:ext>
            </a:extLst>
          </p:cNvPr>
          <p:cNvSpPr>
            <a:spLocks noGrp="1"/>
          </p:cNvSpPr>
          <p:nvPr>
            <p:ph type="title"/>
          </p:nvPr>
        </p:nvSpPr>
        <p:spPr>
          <a:xfrm>
            <a:off x="4089399" y="4509370"/>
            <a:ext cx="7413623" cy="739035"/>
          </a:xfrm>
        </p:spPr>
        <p:txBody>
          <a:bodyPr vert="horz" lIns="91440" tIns="45720" rIns="91440" bIns="45720" rtlCol="0" anchor="b">
            <a:normAutofit fontScale="90000"/>
          </a:bodyPr>
          <a:lstStyle/>
          <a:p>
            <a:pPr algn="l">
              <a:lnSpc>
                <a:spcPct val="90000"/>
              </a:lnSpc>
            </a:pPr>
            <a:r>
              <a:rPr lang="en-US" sz="2800" dirty="0">
                <a:solidFill>
                  <a:srgbClr val="C00000"/>
                </a:solidFill>
              </a:rPr>
              <a:t>How are orders spread across Profitability Levels?</a:t>
            </a:r>
            <a:br>
              <a:rPr lang="en-US" sz="1900" dirty="0"/>
            </a:br>
            <a:r>
              <a:rPr lang="en-US" sz="2200" dirty="0"/>
              <a:t>Pie chart displaying proportions for each profitability category.</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e chart with different colored circles&#10;&#10;AI-generated content may be incorrect.">
            <a:extLst>
              <a:ext uri="{FF2B5EF4-FFF2-40B4-BE49-F238E27FC236}">
                <a16:creationId xmlns:a16="http://schemas.microsoft.com/office/drawing/2014/main" id="{BAB7E6D0-196E-9E77-76FF-C7A53175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004925"/>
            <a:ext cx="7175863" cy="2888285"/>
          </a:xfrm>
          <a:prstGeom prst="rect">
            <a:avLst/>
          </a:prstGeom>
        </p:spPr>
      </p:pic>
    </p:spTree>
    <p:extLst>
      <p:ext uri="{BB962C8B-B14F-4D97-AF65-F5344CB8AC3E}">
        <p14:creationId xmlns:p14="http://schemas.microsoft.com/office/powerpoint/2010/main" val="323015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01457"/>
            <a:ext cx="11155680" cy="7152362"/>
          </a:xfrm>
        </p:spPr>
        <p:txBody>
          <a:bodyPr>
            <a:normAutofit/>
          </a:bodyPr>
          <a:lstStyle/>
          <a:p>
            <a:br>
              <a:rPr lang="en-US" sz="2700" dirty="0"/>
            </a:br>
            <a:r>
              <a:rPr lang="en-US" sz="3200" dirty="0">
                <a:solidFill>
                  <a:srgbClr val="C00000"/>
                </a:solidFill>
              </a:rPr>
              <a:t>How are Profit Margins spread across orders?</a:t>
            </a:r>
            <a:br>
              <a:rPr lang="en-US" sz="3200" dirty="0">
                <a:solidFill>
                  <a:srgbClr val="C00000"/>
                </a:solidFill>
              </a:rPr>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solidFill>
                  <a:srgbClr val="C00000"/>
                </a:solidFill>
              </a:rPr>
              <a:t>What is the distribution of Order Item Discount Rate?</a:t>
            </a:r>
            <a:br>
              <a:rPr lang="en-US" sz="3200" dirty="0">
                <a:solidFill>
                  <a:srgbClr val="C00000"/>
                </a:solidFill>
              </a:rPr>
            </a:br>
            <a:r>
              <a:rPr lang="en-US" sz="2700" dirty="0"/>
              <a:t>Used histogram (Seaborn) with KDE.</a:t>
            </a:r>
            <a:br>
              <a:rPr lang="en-US" sz="2700" dirty="0"/>
            </a:br>
            <a:br>
              <a:rPr lang="en-US" sz="2700" dirty="0"/>
            </a:br>
            <a:r>
              <a:rPr lang="en-US" sz="3200" dirty="0">
                <a:solidFill>
                  <a:srgbClr val="C00000"/>
                </a:solidFill>
              </a:rPr>
              <a:t>What is the distribution of Shipping Delay?</a:t>
            </a:r>
            <a:br>
              <a:rPr lang="en-US" sz="3200" dirty="0">
                <a:solidFill>
                  <a:srgbClr val="C00000"/>
                </a:solidFill>
              </a:rPr>
            </a:br>
            <a:r>
              <a:rPr lang="en-US" sz="2700" dirty="0"/>
              <a:t>Histogram showing spread </a:t>
            </a:r>
            <a:r>
              <a:rPr lang="en-US" sz="2400" dirty="0"/>
              <a:t>of shipping delays.</a:t>
            </a:r>
            <a:br>
              <a:rPr lang="en-US" sz="2400" dirty="0"/>
            </a:br>
            <a:br>
              <a:rPr lang="en-US" dirty="0"/>
            </a:br>
            <a:r>
              <a:rPr lang="en-US" sz="3200" dirty="0">
                <a:solidFill>
                  <a:srgbClr val="C00000"/>
                </a:solidFill>
              </a:rPr>
              <a:t>What is the distribution of Shipping Duration?</a:t>
            </a:r>
            <a:br>
              <a:rPr lang="en-US" sz="3200" dirty="0">
                <a:solidFill>
                  <a:srgbClr val="C00000"/>
                </a:solidFill>
              </a:rPr>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263047"/>
            <a:ext cx="11155680" cy="6453439"/>
          </a:xfrm>
        </p:spPr>
        <p:txBody>
          <a:bodyPr>
            <a:normAutofit/>
          </a:bodyPr>
          <a:lstStyle/>
          <a:p>
            <a:r>
              <a:rPr lang="en-US" sz="3200" dirty="0">
                <a:solidFill>
                  <a:srgbClr val="C00000"/>
                </a:solidFill>
              </a:rPr>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solidFill>
                  <a:srgbClr val="C00000"/>
                </a:solidFill>
              </a:rPr>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solidFill>
                  <a:srgbClr val="C00000"/>
                </a:solidFill>
              </a:rPr>
              <a:t>What is the most common Request Type?</a:t>
            </a:r>
            <a:br>
              <a:rPr lang="en-US" sz="2700" dirty="0"/>
            </a:br>
            <a:r>
              <a:rPr lang="en-US" sz="2400" dirty="0"/>
              <a:t>Bar chart showing frequency of each Type value.</a:t>
            </a:r>
            <a:br>
              <a:rPr lang="en-US" sz="2700" dirty="0"/>
            </a:br>
            <a:br>
              <a:rPr lang="en-US" sz="2700" dirty="0"/>
            </a:br>
            <a:r>
              <a:rPr lang="en-US" sz="3200" dirty="0">
                <a:solidFill>
                  <a:srgbClr val="C00000"/>
                </a:solidFill>
              </a:rPr>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2400" dirty="0"/>
              <a:t>.</a:t>
            </a:r>
          </a:p>
        </p:txBody>
      </p:sp>
    </p:spTree>
    <p:extLst>
      <p:ext uri="{BB962C8B-B14F-4D97-AF65-F5344CB8AC3E}">
        <p14:creationId xmlns:p14="http://schemas.microsoft.com/office/powerpoint/2010/main" val="40245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8A2E102E-D70A-429E-9B2E-E5E89AE3AF85}"/>
              </a:ext>
            </a:extLst>
          </p:cNvPr>
          <p:cNvSpPr txBox="1"/>
          <p:nvPr/>
        </p:nvSpPr>
        <p:spPr>
          <a:xfrm>
            <a:off x="1484311" y="1578429"/>
            <a:ext cx="3333496" cy="185057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dirty="0">
                <a:solidFill>
                  <a:srgbClr val="C00000"/>
                </a:solidFill>
              </a:rPr>
              <a:t>What are the most common categories in Order Region?</a:t>
            </a:r>
            <a:br>
              <a:rPr lang="en-US" sz="1600" dirty="0">
                <a:solidFill>
                  <a:srgbClr val="C00000"/>
                </a:solidFill>
              </a:rPr>
            </a:br>
            <a:r>
              <a:rPr lang="en-US" sz="2000" dirty="0"/>
              <a:t>Bar chart showing region frequency in the dataset</a:t>
            </a:r>
            <a:r>
              <a:rPr lang="en-US" sz="1600" dirty="0"/>
              <a:t>.</a:t>
            </a:r>
          </a:p>
        </p:txBody>
      </p:sp>
      <p:pic>
        <p:nvPicPr>
          <p:cNvPr id="5" name="Picture 4" descr="A graph with black squares&#10;&#10;AI-generated content may be incorrect.">
            <a:extLst>
              <a:ext uri="{FF2B5EF4-FFF2-40B4-BE49-F238E27FC236}">
                <a16:creationId xmlns:a16="http://schemas.microsoft.com/office/drawing/2014/main" id="{4E5C3D5C-FFD5-C019-CC03-E1CA6F8A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03" y="1494433"/>
            <a:ext cx="6240990" cy="23403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0051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4089399" y="4078424"/>
            <a:ext cx="7413623" cy="2253479"/>
          </a:xfrm>
        </p:spPr>
        <p:txBody>
          <a:bodyPr vert="horz" lIns="91440" tIns="45720" rIns="91440" bIns="45720" rtlCol="0" anchor="b">
            <a:normAutofit fontScale="90000"/>
          </a:bodyPr>
          <a:lstStyle/>
          <a:p>
            <a:pPr algn="l">
              <a:lnSpc>
                <a:spcPct val="90000"/>
              </a:lnSpc>
            </a:pPr>
            <a:r>
              <a:rPr lang="en-US" sz="2800" dirty="0">
                <a:solidFill>
                  <a:srgbClr val="C00000"/>
                </a:solidFill>
              </a:rPr>
              <a:t>What are the most common categories in 'Delivery Status’?</a:t>
            </a:r>
            <a:br>
              <a:rPr lang="en-US" sz="1500" dirty="0"/>
            </a:br>
            <a:r>
              <a:rPr lang="en-US" sz="2200" dirty="0"/>
              <a:t>A bar chart was used to display the frequency distribution of delivery status values.</a:t>
            </a:r>
            <a:br>
              <a:rPr lang="en-US" sz="2200" dirty="0"/>
            </a:br>
            <a:r>
              <a:rPr lang="en-US" sz="2200" dirty="0"/>
              <a:t>The chart helps identify which delivery statuses occur most often in the dataset.</a:t>
            </a:r>
            <a:br>
              <a:rPr lang="en-US" sz="2200" dirty="0"/>
            </a:br>
            <a:r>
              <a:rPr lang="en-US" sz="2200" dirty="0"/>
              <a:t>X-axis shows delivery status categories, Y-axis shows count of occurrences.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squares with white text&#10;&#10;AI-generated content may be incorrect.">
            <a:extLst>
              <a:ext uri="{FF2B5EF4-FFF2-40B4-BE49-F238E27FC236}">
                <a16:creationId xmlns:a16="http://schemas.microsoft.com/office/drawing/2014/main" id="{B89FB77A-B857-B29C-C0DC-674E76354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720" y="952500"/>
            <a:ext cx="6543040" cy="2453640"/>
          </a:xfrm>
          <a:prstGeom prst="rect">
            <a:avLst/>
          </a:prstGeom>
        </p:spPr>
      </p:pic>
    </p:spTree>
    <p:extLst>
      <p:ext uri="{BB962C8B-B14F-4D97-AF65-F5344CB8AC3E}">
        <p14:creationId xmlns:p14="http://schemas.microsoft.com/office/powerpoint/2010/main" val="324501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2BECD-6696-2848-3266-06544DE99F63}"/>
              </a:ext>
            </a:extLst>
          </p:cNvPr>
          <p:cNvSpPr>
            <a:spLocks noGrp="1"/>
          </p:cNvSpPr>
          <p:nvPr>
            <p:ph type="title"/>
          </p:nvPr>
        </p:nvSpPr>
        <p:spPr>
          <a:xfrm>
            <a:off x="7871172" y="1104456"/>
            <a:ext cx="3461281" cy="3347337"/>
          </a:xfrm>
        </p:spPr>
        <p:txBody>
          <a:bodyPr vert="horz" lIns="91440" tIns="45720" rIns="91440" bIns="45720" rtlCol="0" anchor="b">
            <a:normAutofit fontScale="90000"/>
          </a:bodyPr>
          <a:lstStyle/>
          <a:p>
            <a:pPr algn="l">
              <a:lnSpc>
                <a:spcPct val="90000"/>
              </a:lnSpc>
            </a:pPr>
            <a:r>
              <a:rPr lang="en-US" sz="3200" dirty="0">
                <a:solidFill>
                  <a:srgbClr val="C00000"/>
                </a:solidFill>
              </a:rPr>
              <a:t>Bivariate Analysis – Insights:</a:t>
            </a:r>
            <a:br>
              <a:rPr lang="en-US" sz="2600" dirty="0"/>
            </a:br>
            <a:r>
              <a:rPr lang="en-US" sz="2600" dirty="0"/>
              <a:t>calculated  mean 'Order Item Total' for each 'Order Status'?</a:t>
            </a:r>
            <a:br>
              <a:rPr lang="en-US" sz="2600" dirty="0"/>
            </a:br>
            <a:r>
              <a:rPr lang="en-US" sz="2600" dirty="0"/>
              <a:t> What is the average (mean) Order Item Total for each Order Status?</a:t>
            </a:r>
            <a:br>
              <a:rPr lang="en-US" sz="2600" dirty="0"/>
            </a:br>
            <a:endParaRPr lang="en-US" sz="2600" dirty="0"/>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rectangular object with white text&#10;&#10;AI-generated content may be incorrect.">
            <a:extLst>
              <a:ext uri="{FF2B5EF4-FFF2-40B4-BE49-F238E27FC236}">
                <a16:creationId xmlns:a16="http://schemas.microsoft.com/office/drawing/2014/main" id="{908B9F3F-4E39-0B2C-B7AD-F4EAD0BC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50" y="2122098"/>
            <a:ext cx="6202778" cy="2326041"/>
          </a:xfrm>
          <a:prstGeom prst="rect">
            <a:avLst/>
          </a:prstGeom>
        </p:spPr>
      </p:pic>
    </p:spTree>
    <p:extLst>
      <p:ext uri="{BB962C8B-B14F-4D97-AF65-F5344CB8AC3E}">
        <p14:creationId xmlns:p14="http://schemas.microsoft.com/office/powerpoint/2010/main" val="34407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1273629"/>
            <a:ext cx="11153213" cy="4885124"/>
          </a:xfrm>
        </p:spPr>
        <p:txBody>
          <a:bodyPr vert="horz" lIns="91440" tIns="45720" rIns="91440" bIns="45720" rtlCol="0" anchor="t">
            <a:normAutofit/>
          </a:bodyPr>
          <a:lstStyle/>
          <a:p>
            <a:r>
              <a:rPr lang="en-US" sz="3200" dirty="0">
                <a:solidFill>
                  <a:srgbClr val="C00000"/>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rgbClr val="C00000"/>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3380015" y="4347591"/>
            <a:ext cx="8164284" cy="1900809"/>
          </a:xfrm>
        </p:spPr>
        <p:txBody>
          <a:bodyPr vert="horz" lIns="91440" tIns="45720" rIns="91440" bIns="45720" rtlCol="0" anchor="b">
            <a:normAutofit fontScale="90000"/>
          </a:bodyPr>
          <a:lstStyle/>
          <a:p>
            <a:pPr algn="l">
              <a:lnSpc>
                <a:spcPct val="90000"/>
              </a:lnSpc>
            </a:pPr>
            <a:br>
              <a:rPr lang="en-US" sz="2200" dirty="0">
                <a:solidFill>
                  <a:srgbClr val="C00000"/>
                </a:solidFill>
              </a:rPr>
            </a:br>
            <a:r>
              <a:rPr lang="en-US" sz="2200" dirty="0">
                <a:solidFill>
                  <a:srgbClr val="C00000"/>
                </a:solidFill>
              </a:rPr>
              <a:t>What is the correlation among all numerical variables?</a:t>
            </a:r>
            <a:br>
              <a:rPr lang="en-US" sz="2200" dirty="0"/>
            </a:br>
            <a:r>
              <a:rPr lang="en-US" sz="2200" dirty="0"/>
              <a:t>A heatmap was used to visualize correlation between all numerical columns using Pearson’s method.</a:t>
            </a:r>
            <a:br>
              <a:rPr lang="en-US" sz="2200" dirty="0"/>
            </a:br>
            <a:r>
              <a:rPr lang="en-US" sz="2200" dirty="0"/>
              <a:t>Color scheme: </a:t>
            </a:r>
            <a:r>
              <a:rPr lang="en-US" sz="2200" dirty="0" err="1"/>
              <a:t>coolwarm</a:t>
            </a:r>
            <a:r>
              <a:rPr lang="en-US" sz="2200" dirty="0"/>
              <a:t>, with annotation enabled</a:t>
            </a:r>
            <a:r>
              <a:rPr lang="en-US" sz="2000" dirty="0"/>
              <a:t>.</a:t>
            </a:r>
            <a:br>
              <a:rPr lang="en-US" sz="2000" dirty="0"/>
            </a:br>
            <a:br>
              <a:rPr lang="en-US" sz="1200" dirty="0"/>
            </a:br>
            <a:br>
              <a:rPr lang="en-US" sz="1200" dirty="0"/>
            </a:br>
            <a:endParaRPr lang="en-US" sz="1200" dirty="0"/>
          </a:p>
        </p:txBody>
      </p:sp>
      <p:sp>
        <p:nvSpPr>
          <p:cNvPr id="3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AI-generated content may be incorrect.">
            <a:extLst>
              <a:ext uri="{FF2B5EF4-FFF2-40B4-BE49-F238E27FC236}">
                <a16:creationId xmlns:a16="http://schemas.microsoft.com/office/drawing/2014/main" id="{45B77524-0556-2F67-6063-998F8BA5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799" y="975360"/>
            <a:ext cx="6338527" cy="2947416"/>
          </a:xfrm>
          <a:prstGeom prst="rect">
            <a:avLst/>
          </a:prstGeom>
        </p:spPr>
      </p:pic>
    </p:spTree>
    <p:extLst>
      <p:ext uri="{BB962C8B-B14F-4D97-AF65-F5344CB8AC3E}">
        <p14:creationId xmlns:p14="http://schemas.microsoft.com/office/powerpoint/2010/main" val="2592619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234044"/>
            <a:ext cx="11155680" cy="6191576"/>
          </a:xfrm>
        </p:spPr>
        <p:txBody>
          <a:bodyPr>
            <a:normAutofit fontScale="90000"/>
          </a:bodyPr>
          <a:lstStyle/>
          <a:p>
            <a:r>
              <a:rPr lang="en-US" sz="3600" dirty="0">
                <a:solidFill>
                  <a:srgbClr val="C00000"/>
                </a:solidFill>
              </a:rPr>
              <a:t>What is the relationship between Sales per Customer and Profit Margin?</a:t>
            </a:r>
            <a:br>
              <a:rPr lang="ar-EG" sz="44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r>
              <a:rPr lang="en-US" sz="3600" dirty="0">
                <a:solidFill>
                  <a:schemeClr val="tx1">
                    <a:lumMod val="95000"/>
                    <a:lumOff val="5000"/>
                  </a:schemeClr>
                </a:solidFill>
              </a:rPr>
              <a:t>.</a:t>
            </a:r>
            <a:br>
              <a:rPr lang="en-US" sz="3600" dirty="0"/>
            </a:br>
            <a:br>
              <a:rPr lang="en-US" sz="3600" dirty="0">
                <a:solidFill>
                  <a:srgbClr val="C00000"/>
                </a:solidFill>
              </a:rPr>
            </a:br>
            <a:r>
              <a:rPr lang="en-US" sz="3600" dirty="0">
                <a:solidFill>
                  <a:srgbClr val="C00000"/>
                </a:solidFill>
              </a:rPr>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solidFill>
                  <a:srgbClr val="C00000"/>
                </a:solidFill>
              </a:rPr>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solidFill>
                  <a:srgbClr val="C00000"/>
                </a:solidFill>
              </a:rPr>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BBD02-ABA1-3A99-D411-79540B7E34B5}"/>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l">
              <a:lnSpc>
                <a:spcPct val="90000"/>
              </a:lnSpc>
            </a:pPr>
            <a:r>
              <a:rPr lang="en-US" sz="3700" dirty="0">
                <a:solidFill>
                  <a:srgbClr val="C00000"/>
                </a:solidFill>
              </a:rPr>
              <a:t> What is the median Order Item Total for each Order Status?</a:t>
            </a:r>
            <a:br>
              <a:rPr lang="en-US" sz="3700" dirty="0"/>
            </a:br>
            <a:endParaRPr lang="en-US" sz="3700" dirty="0"/>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rectangular object with white text&#10;&#10;AI-generated content may be incorrect.">
            <a:extLst>
              <a:ext uri="{FF2B5EF4-FFF2-40B4-BE49-F238E27FC236}">
                <a16:creationId xmlns:a16="http://schemas.microsoft.com/office/drawing/2014/main" id="{DE6E768B-D0FA-51A6-BCA3-670120521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50" y="2137606"/>
            <a:ext cx="6202778" cy="2295026"/>
          </a:xfrm>
          <a:prstGeom prst="rect">
            <a:avLst/>
          </a:prstGeom>
        </p:spPr>
      </p:pic>
    </p:spTree>
    <p:extLst>
      <p:ext uri="{BB962C8B-B14F-4D97-AF65-F5344CB8AC3E}">
        <p14:creationId xmlns:p14="http://schemas.microsoft.com/office/powerpoint/2010/main" val="537630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4089399" y="4078424"/>
            <a:ext cx="7413623" cy="1558288"/>
          </a:xfrm>
        </p:spPr>
        <p:txBody>
          <a:bodyPr vert="horz" lIns="91440" tIns="45720" rIns="91440" bIns="45720" rtlCol="0" anchor="b">
            <a:normAutofit fontScale="90000"/>
          </a:bodyPr>
          <a:lstStyle/>
          <a:p>
            <a:pPr algn="l">
              <a:lnSpc>
                <a:spcPct val="90000"/>
              </a:lnSpc>
            </a:pPr>
            <a:r>
              <a:rPr lang="en-US" sz="2700" dirty="0">
                <a:solidFill>
                  <a:srgbClr val="C00000"/>
                </a:solidFill>
              </a:rPr>
              <a:t>What is the distribution of Benefit per Order by Order Region?</a:t>
            </a:r>
            <a:br>
              <a:rPr lang="en-US" sz="2400" dirty="0"/>
            </a:br>
            <a:r>
              <a:rPr lang="en-US" sz="2400" dirty="0"/>
              <a:t>Strip plot used to observe benefit distribution across geographic regions</a:t>
            </a:r>
            <a:r>
              <a:rPr lang="en-US" sz="1500" dirty="0"/>
              <a:t>.</a:t>
            </a:r>
            <a:br>
              <a:rPr lang="en-US" sz="1500" dirty="0"/>
            </a:br>
            <a:br>
              <a:rPr lang="en-US" sz="1500" dirty="0"/>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graph">
            <a:extLst>
              <a:ext uri="{FF2B5EF4-FFF2-40B4-BE49-F238E27FC236}">
                <a16:creationId xmlns:a16="http://schemas.microsoft.com/office/drawing/2014/main" id="{1E25BC08-2363-E535-B6C2-D642D5199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560" y="609600"/>
            <a:ext cx="7833359" cy="3158489"/>
          </a:xfrm>
          <a:prstGeom prst="rect">
            <a:avLst/>
          </a:prstGeom>
        </p:spPr>
      </p:pic>
    </p:spTree>
    <p:extLst>
      <p:ext uri="{BB962C8B-B14F-4D97-AF65-F5344CB8AC3E}">
        <p14:creationId xmlns:p14="http://schemas.microsoft.com/office/powerpoint/2010/main" val="2882092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F2267F6-BFAB-7771-3B6A-C220761704A2}"/>
              </a:ext>
            </a:extLst>
          </p:cNvPr>
          <p:cNvSpPr>
            <a:spLocks noGrp="1"/>
          </p:cNvSpPr>
          <p:nvPr>
            <p:ph type="title"/>
          </p:nvPr>
        </p:nvSpPr>
        <p:spPr>
          <a:xfrm>
            <a:off x="4089399" y="4078424"/>
            <a:ext cx="7413623" cy="1155427"/>
          </a:xfrm>
        </p:spPr>
        <p:txBody>
          <a:bodyPr vert="horz" lIns="91440" tIns="45720" rIns="91440" bIns="45720" rtlCol="0" anchor="b">
            <a:normAutofit/>
          </a:bodyPr>
          <a:lstStyle/>
          <a:p>
            <a:pPr algn="l">
              <a:lnSpc>
                <a:spcPct val="90000"/>
              </a:lnSpc>
            </a:pPr>
            <a:r>
              <a:rPr lang="en-US" sz="2400" dirty="0"/>
              <a:t> </a:t>
            </a:r>
            <a:r>
              <a:rPr lang="en-US" sz="2400" dirty="0">
                <a:solidFill>
                  <a:srgbClr val="C00000"/>
                </a:solidFill>
              </a:rPr>
              <a:t>What is the standard deviation of Benefit per Order across different Order Regions?</a:t>
            </a:r>
            <a:br>
              <a:rPr lang="en-US" sz="2400" dirty="0"/>
            </a:br>
            <a:endParaRPr lang="en-US" sz="24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bar chart&#10;&#10;AI-generated content may be incorrect.">
            <a:extLst>
              <a:ext uri="{FF2B5EF4-FFF2-40B4-BE49-F238E27FC236}">
                <a16:creationId xmlns:a16="http://schemas.microsoft.com/office/drawing/2014/main" id="{9445E1BE-DBD0-CEAA-C695-BD2B5A2DE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6769" y="952500"/>
            <a:ext cx="6456943" cy="2453640"/>
          </a:xfrm>
          <a:prstGeom prst="rect">
            <a:avLst/>
          </a:prstGeom>
        </p:spPr>
      </p:pic>
    </p:spTree>
    <p:extLst>
      <p:ext uri="{BB962C8B-B14F-4D97-AF65-F5344CB8AC3E}">
        <p14:creationId xmlns:p14="http://schemas.microsoft.com/office/powerpoint/2010/main" val="3264541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3B9FF07E-F4B3-0380-5295-C152ABBE40D9}"/>
              </a:ext>
            </a:extLst>
          </p:cNvPr>
          <p:cNvSpPr txBox="1"/>
          <p:nvPr/>
        </p:nvSpPr>
        <p:spPr>
          <a:xfrm>
            <a:off x="1484311" y="1528762"/>
            <a:ext cx="3333496" cy="4262439"/>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lumMod val="75000"/>
                </a:schemeClr>
              </a:buClr>
              <a:buSzPct val="145000"/>
            </a:pPr>
            <a:r>
              <a:rPr lang="en-US" sz="3500" dirty="0">
                <a:solidFill>
                  <a:srgbClr val="C00000"/>
                </a:solidFill>
              </a:rPr>
              <a:t>Does Order Item Quantity increase with Order Item Total?</a:t>
            </a:r>
            <a:br>
              <a:rPr lang="en-US" sz="2800" dirty="0"/>
            </a:br>
            <a:r>
              <a:rPr lang="en-US" sz="2600" dirty="0"/>
              <a:t>Scatter plot used to examine the positive or negative correlation between quantity and total cost.</a:t>
            </a:r>
            <a:br>
              <a:rPr lang="en-US" sz="1600" dirty="0"/>
            </a:br>
            <a:br>
              <a:rPr lang="en-US" sz="1600" dirty="0"/>
            </a:br>
            <a:endParaRPr lang="en-US" sz="1600" dirty="0"/>
          </a:p>
        </p:txBody>
      </p:sp>
      <p:pic>
        <p:nvPicPr>
          <p:cNvPr id="6" name="Picture 5" descr="A graph with black lines&#10;&#10;AI-generated content may be incorrect.">
            <a:extLst>
              <a:ext uri="{FF2B5EF4-FFF2-40B4-BE49-F238E27FC236}">
                <a16:creationId xmlns:a16="http://schemas.microsoft.com/office/drawing/2014/main" id="{58DF2A6B-146A-A9A5-6839-1807FC31F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49940"/>
            <a:ext cx="6240990" cy="23247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25663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CD62C064-17A9-A2A9-7952-6AF57D49CAC5}"/>
              </a:ext>
            </a:extLst>
          </p:cNvPr>
          <p:cNvSpPr txBox="1"/>
          <p:nvPr/>
        </p:nvSpPr>
        <p:spPr>
          <a:xfrm>
            <a:off x="1484311" y="1891431"/>
            <a:ext cx="3333496" cy="2799566"/>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800" dirty="0">
                <a:solidFill>
                  <a:srgbClr val="C00000"/>
                </a:solidFill>
              </a:rPr>
              <a:t>How does Discount Level affect Sales per Customer?</a:t>
            </a:r>
            <a:br>
              <a:rPr lang="en-US" sz="2800" dirty="0"/>
            </a:br>
            <a:r>
              <a:rPr lang="en-US" sz="2000" dirty="0"/>
              <a:t>Box plot grouped by discount level (Low, Medium, High) and sales amount</a:t>
            </a:r>
          </a:p>
        </p:txBody>
      </p:sp>
      <p:pic>
        <p:nvPicPr>
          <p:cNvPr id="6" name="Picture 5" descr="A close-up of a graph&#10;&#10;AI-generated content may be incorrect.">
            <a:extLst>
              <a:ext uri="{FF2B5EF4-FFF2-40B4-BE49-F238E27FC236}">
                <a16:creationId xmlns:a16="http://schemas.microsoft.com/office/drawing/2014/main" id="{41921145-51E4-115D-A624-F4CE5BA3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120151"/>
            <a:ext cx="6240990" cy="21843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66716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a:bodyPr>
          <a:lstStyle/>
          <a:p>
            <a:r>
              <a:rPr lang="en-US" sz="3200" dirty="0">
                <a:solidFill>
                  <a:srgbClr val="C00000"/>
                </a:solidFill>
              </a:rPr>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solidFill>
                  <a:srgbClr val="C00000"/>
                </a:solidFill>
              </a:rPr>
              <a:t>Is Profit Ratio consistent across Regions?</a:t>
            </a:r>
            <a:br>
              <a:rPr lang="en-US" sz="3200" dirty="0"/>
            </a:br>
            <a:r>
              <a:rPr lang="en-US" sz="2400" dirty="0"/>
              <a:t>Violin plot used to observe variations in profit ratio by region.</a:t>
            </a:r>
            <a:br>
              <a:rPr lang="en-US" sz="2400" dirty="0"/>
            </a:br>
            <a:r>
              <a:rPr lang="en-US" sz="2400" dirty="0"/>
              <a:t> </a:t>
            </a:r>
            <a:br>
              <a:rPr lang="en-US" sz="2400" dirty="0"/>
            </a:br>
            <a:r>
              <a:rPr lang="en-US" sz="3200" dirty="0">
                <a:solidFill>
                  <a:srgbClr val="C00000"/>
                </a:solidFill>
              </a:rPr>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58" name="Group 5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427759-25FA-C8B2-A19D-36CDD384B0B8}"/>
              </a:ext>
            </a:extLst>
          </p:cNvPr>
          <p:cNvSpPr txBox="1"/>
          <p:nvPr/>
        </p:nvSpPr>
        <p:spPr>
          <a:xfrm>
            <a:off x="1484310" y="-256784"/>
            <a:ext cx="2812387" cy="6807895"/>
          </a:xfrm>
          <a:prstGeom prst="rect">
            <a:avLst/>
          </a:prstGeom>
        </p:spPr>
        <p:txBody>
          <a:bodyPr vert="horz" lIns="91440" tIns="45720" rIns="91440" bIns="45720" rtlCol="0" anchor="ctr">
            <a:noAutofit/>
          </a:bodyPr>
          <a:lstStyle/>
          <a:p>
            <a:pPr>
              <a:spcBef>
                <a:spcPct val="20000"/>
              </a:spcBef>
              <a:spcAft>
                <a:spcPts val="600"/>
              </a:spcAft>
              <a:buClr>
                <a:schemeClr val="accent1">
                  <a:lumMod val="75000"/>
                </a:schemeClr>
              </a:buClr>
              <a:buSzPct val="145000"/>
            </a:pPr>
            <a:r>
              <a:rPr lang="en-US" sz="3200" dirty="0">
                <a:solidFill>
                  <a:srgbClr val="C00000"/>
                </a:solidFill>
              </a:rPr>
              <a:t>Do different Order Statuses impact Profit Margin?</a:t>
            </a:r>
            <a:br>
              <a:rPr lang="en-US" sz="2800" dirty="0"/>
            </a:br>
            <a:r>
              <a:rPr lang="en-US" sz="2800" dirty="0"/>
              <a:t>Violin plot used to show spread of profit margins across statuses.</a:t>
            </a:r>
          </a:p>
        </p:txBody>
      </p:sp>
      <p:sp>
        <p:nvSpPr>
          <p:cNvPr id="5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diagram of a graph&#10;&#10;AI-generated content may be incorrect.">
            <a:extLst>
              <a:ext uri="{FF2B5EF4-FFF2-40B4-BE49-F238E27FC236}">
                <a16:creationId xmlns:a16="http://schemas.microsoft.com/office/drawing/2014/main" id="{C2FCD16B-4D98-C40B-2510-7C04E56D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2" y="843517"/>
            <a:ext cx="6961238" cy="5037378"/>
          </a:xfrm>
          <a:prstGeom prst="rect">
            <a:avLst/>
          </a:prstGeom>
        </p:spPr>
      </p:pic>
    </p:spTree>
    <p:extLst>
      <p:ext uri="{BB962C8B-B14F-4D97-AF65-F5344CB8AC3E}">
        <p14:creationId xmlns:p14="http://schemas.microsoft.com/office/powerpoint/2010/main" val="623621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342901"/>
            <a:ext cx="11155680" cy="6270170"/>
          </a:xfrm>
        </p:spPr>
        <p:txBody>
          <a:bodyPr>
            <a:normAutofit/>
          </a:bodyPr>
          <a:lstStyle/>
          <a:p>
            <a:r>
              <a:rPr lang="en-US" sz="3200" dirty="0">
                <a:solidFill>
                  <a:srgbClr val="C00000"/>
                </a:solidFill>
              </a:rPr>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solidFill>
                  <a:srgbClr val="C00000"/>
                </a:solidFill>
              </a:rPr>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solidFill>
                  <a:srgbClr val="C00000"/>
                </a:solidFill>
              </a:rPr>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rgbClr val="C00000"/>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BA41538-0352-9D99-AB1D-67ED432C952C}"/>
              </a:ext>
            </a:extLst>
          </p:cNvPr>
          <p:cNvSpPr>
            <a:spLocks noGrp="1"/>
          </p:cNvSpPr>
          <p:nvPr>
            <p:ph type="title"/>
          </p:nvPr>
        </p:nvSpPr>
        <p:spPr>
          <a:xfrm>
            <a:off x="4089399" y="4078424"/>
            <a:ext cx="7413623" cy="1155427"/>
          </a:xfrm>
        </p:spPr>
        <p:txBody>
          <a:bodyPr vert="horz" lIns="91440" tIns="45720" rIns="91440" bIns="45720" rtlCol="0" anchor="b">
            <a:normAutofit fontScale="90000"/>
          </a:bodyPr>
          <a:lstStyle/>
          <a:p>
            <a:pPr algn="l">
              <a:lnSpc>
                <a:spcPct val="90000"/>
              </a:lnSpc>
            </a:pPr>
            <a:r>
              <a:rPr lang="en-US" sz="2800" dirty="0">
                <a:solidFill>
                  <a:srgbClr val="C00000"/>
                </a:solidFill>
              </a:rPr>
              <a:t>How does Profit Margin change over Order Item Total?</a:t>
            </a:r>
            <a:br>
              <a:rPr lang="en-US" sz="2800" dirty="0"/>
            </a:br>
            <a:r>
              <a:rPr lang="en-US" sz="2200" dirty="0"/>
              <a:t>Line plot showing how profit margin evolves as the total item cost increases.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numbers&#10;&#10;AI-generated content may be incorrect.">
            <a:extLst>
              <a:ext uri="{FF2B5EF4-FFF2-40B4-BE49-F238E27FC236}">
                <a16:creationId xmlns:a16="http://schemas.microsoft.com/office/drawing/2014/main" id="{1B5A14CC-BE0B-C934-FD0D-6734C82B5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957" y="952500"/>
            <a:ext cx="6676567" cy="2453640"/>
          </a:xfrm>
          <a:prstGeom prst="rect">
            <a:avLst/>
          </a:prstGeom>
        </p:spPr>
      </p:pic>
    </p:spTree>
    <p:extLst>
      <p:ext uri="{BB962C8B-B14F-4D97-AF65-F5344CB8AC3E}">
        <p14:creationId xmlns:p14="http://schemas.microsoft.com/office/powerpoint/2010/main" val="3791410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4089399" y="4562856"/>
            <a:ext cx="7413623" cy="2168425"/>
          </a:xfrm>
        </p:spPr>
        <p:txBody>
          <a:bodyPr vert="horz" lIns="91440" tIns="45720" rIns="91440" bIns="45720" rtlCol="0" anchor="b">
            <a:normAutofit fontScale="90000"/>
          </a:bodyPr>
          <a:lstStyle/>
          <a:p>
            <a:pPr algn="l">
              <a:lnSpc>
                <a:spcPct val="90000"/>
              </a:lnSpc>
            </a:pPr>
            <a:r>
              <a:rPr lang="en-US" sz="2700" dirty="0">
                <a:solidFill>
                  <a:srgbClr val="C00000"/>
                </a:solidFill>
              </a:rPr>
              <a:t>Multivariate Analysis :-</a:t>
            </a:r>
            <a:br>
              <a:rPr lang="en-US" sz="2700" dirty="0">
                <a:solidFill>
                  <a:srgbClr val="C00000"/>
                </a:solidFill>
              </a:rPr>
            </a:br>
            <a:r>
              <a:rPr lang="en-US" sz="2700" dirty="0">
                <a:solidFill>
                  <a:srgbClr val="C00000"/>
                </a:solidFill>
              </a:rPr>
              <a:t>Analyze how Discount Level, Order Value Category, and Profit interact?</a:t>
            </a:r>
            <a:br>
              <a:rPr lang="en-US" sz="2200" dirty="0"/>
            </a:br>
            <a:r>
              <a:rPr lang="en-US" sz="2000" dirty="0"/>
              <a:t>Used </a:t>
            </a:r>
            <a:r>
              <a:rPr lang="en-US" sz="2000" dirty="0" err="1"/>
              <a:t>sns.catplot</a:t>
            </a:r>
            <a:r>
              <a:rPr lang="en-US" sz="2000" dirty="0"/>
              <a:t>() with x=</a:t>
            </a:r>
            <a:r>
              <a:rPr lang="en-US" sz="2000" dirty="0" err="1"/>
              <a:t>Discount_Level</a:t>
            </a:r>
            <a:r>
              <a:rPr lang="en-US" sz="2000" dirty="0"/>
              <a:t>, y=</a:t>
            </a:r>
            <a:r>
              <a:rPr lang="en-US" sz="2000" dirty="0" err="1"/>
              <a:t>Order_Item_Profit</a:t>
            </a:r>
            <a:r>
              <a:rPr lang="en-US" sz="2000" dirty="0"/>
              <a:t>, and hue=</a:t>
            </a:r>
            <a:r>
              <a:rPr lang="en-US" sz="2000" dirty="0" err="1"/>
              <a:t>Order_Value_Category</a:t>
            </a:r>
            <a:r>
              <a:rPr lang="en-US" sz="2000" dirty="0"/>
              <a:t>.</a:t>
            </a:r>
            <a:br>
              <a:rPr lang="en-US" sz="1200" dirty="0"/>
            </a:br>
            <a:br>
              <a:rPr lang="en-US" sz="1200" dirty="0"/>
            </a:br>
            <a:br>
              <a:rPr lang="en-US" sz="1200" dirty="0"/>
            </a:br>
            <a:endParaRPr lang="en-US" sz="1200" dirty="0"/>
          </a:p>
        </p:txBody>
      </p:sp>
      <p:sp>
        <p:nvSpPr>
          <p:cNvPr id="26"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BACAEB76-B497-5E14-C3A1-BCD7C8C4C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53" y="609600"/>
            <a:ext cx="7630269" cy="3538818"/>
          </a:xfrm>
          <a:prstGeom prst="rect">
            <a:avLst/>
          </a:prstGeom>
        </p:spPr>
      </p:pic>
    </p:spTree>
    <p:extLst>
      <p:ext uri="{BB962C8B-B14F-4D97-AF65-F5344CB8AC3E}">
        <p14:creationId xmlns:p14="http://schemas.microsoft.com/office/powerpoint/2010/main" val="1205570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B3A3DFFE-E7B7-4764-1F06-FC4C97482274}"/>
              </a:ext>
            </a:extLst>
          </p:cNvPr>
          <p:cNvSpPr txBox="1"/>
          <p:nvPr/>
        </p:nvSpPr>
        <p:spPr>
          <a:xfrm>
            <a:off x="1484311" y="1279071"/>
            <a:ext cx="3333496" cy="4512129"/>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800" dirty="0">
                <a:solidFill>
                  <a:srgbClr val="C00000"/>
                </a:solidFill>
              </a:rPr>
              <a:t>Examine the influence of Region and Order Type on Profit Ratio?</a:t>
            </a:r>
            <a:br>
              <a:rPr lang="en-US" sz="2800" dirty="0"/>
            </a:br>
            <a:r>
              <a:rPr lang="en-US" sz="2000" dirty="0"/>
              <a:t>Used </a:t>
            </a:r>
            <a:r>
              <a:rPr lang="en-US" sz="2000" dirty="0" err="1"/>
              <a:t>sns.boxplot</a:t>
            </a:r>
            <a:r>
              <a:rPr lang="en-US" sz="2000" dirty="0"/>
              <a:t>() with x=Order Region, y=</a:t>
            </a:r>
            <a:r>
              <a:rPr lang="en-US" sz="2000" dirty="0" err="1"/>
              <a:t>Order_Item_Profit_Ratio</a:t>
            </a:r>
            <a:r>
              <a:rPr lang="en-US" sz="2000" dirty="0"/>
              <a:t>, and hue=</a:t>
            </a:r>
            <a:r>
              <a:rPr lang="en-US" sz="2000" dirty="0" err="1"/>
              <a:t>Order_Type</a:t>
            </a:r>
            <a:r>
              <a:rPr lang="en-US" sz="2000" dirty="0"/>
              <a:t>.</a:t>
            </a:r>
          </a:p>
        </p:txBody>
      </p:sp>
      <p:pic>
        <p:nvPicPr>
          <p:cNvPr id="6" name="Picture 5" descr="A graph with a number of candlesticks&#10;&#10;AI-generated content may be incorrect.">
            <a:extLst>
              <a:ext uri="{FF2B5EF4-FFF2-40B4-BE49-F238E27FC236}">
                <a16:creationId xmlns:a16="http://schemas.microsoft.com/office/drawing/2014/main" id="{9F8D34A7-B15C-B958-CAB8-A8F2933B3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18735"/>
            <a:ext cx="6240990" cy="23871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61163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4089399" y="4078424"/>
            <a:ext cx="7413623" cy="1827076"/>
          </a:xfrm>
        </p:spPr>
        <p:txBody>
          <a:bodyPr vert="horz" lIns="91440" tIns="45720" rIns="91440" bIns="45720" rtlCol="0" anchor="b">
            <a:normAutofit/>
          </a:bodyPr>
          <a:lstStyle/>
          <a:p>
            <a:pPr algn="l">
              <a:lnSpc>
                <a:spcPct val="90000"/>
              </a:lnSpc>
            </a:pPr>
            <a:r>
              <a:rPr kumimoji="0" lang="en-US" sz="2400" b="1" i="0" u="none" strike="noStrike" spc="0" normalizeH="0" baseline="0" noProof="0" dirty="0">
                <a:solidFill>
                  <a:srgbClr val="C00000"/>
                </a:solidFill>
                <a:uLnTx/>
                <a:uFillTx/>
              </a:rPr>
              <a:t>Study how Monthly Sales differ by Customer Segment?</a:t>
            </a:r>
            <a:br>
              <a:rPr kumimoji="0" lang="en-US" sz="2400" b="1" i="0" u="none" strike="noStrike" spc="0" normalizeH="0" baseline="0" noProof="0" dirty="0">
                <a:uLnTx/>
                <a:uFillTx/>
              </a:rPr>
            </a:br>
            <a:r>
              <a:rPr kumimoji="0" lang="en-US" sz="2400" b="1" i="0" u="none" strike="noStrike" spc="0" normalizeH="0" baseline="0" noProof="0" dirty="0">
                <a:uLnTx/>
                <a:uFillTx/>
              </a:rPr>
              <a:t>Used </a:t>
            </a:r>
            <a:r>
              <a:rPr kumimoji="0" lang="en-US" sz="2400" b="1" i="0" u="none" strike="noStrike" spc="0" normalizeH="0" baseline="0" noProof="0" dirty="0" err="1">
                <a:uLnTx/>
                <a:uFillTx/>
              </a:rPr>
              <a:t>sns.barplot</a:t>
            </a:r>
            <a:r>
              <a:rPr kumimoji="0" lang="en-US" sz="2400" b="1" i="0" u="none" strike="noStrike" spc="0" normalizeH="0" baseline="0" noProof="0" dirty="0">
                <a:uLnTx/>
                <a:uFillTx/>
              </a:rPr>
              <a:t>() with x=</a:t>
            </a:r>
            <a:r>
              <a:rPr kumimoji="0" lang="en-US" sz="2400" b="1" i="0" u="none" strike="noStrike" spc="0" normalizeH="0" baseline="0" noProof="0" dirty="0" err="1">
                <a:uLnTx/>
                <a:uFillTx/>
              </a:rPr>
              <a:t>Order_Month</a:t>
            </a:r>
            <a:r>
              <a:rPr kumimoji="0" lang="en-US" sz="2400" b="1" i="0" u="none" strike="noStrike" spc="0" normalizeH="0" baseline="0" noProof="0" dirty="0">
                <a:uLnTx/>
                <a:uFillTx/>
              </a:rPr>
              <a:t>, y=</a:t>
            </a:r>
            <a:r>
              <a:rPr kumimoji="0" lang="en-US" sz="2400" b="1" i="0" u="none" strike="noStrike" spc="0" normalizeH="0" baseline="0" noProof="0" dirty="0" err="1">
                <a:uLnTx/>
                <a:uFillTx/>
              </a:rPr>
              <a:t>Order_Item_Total</a:t>
            </a:r>
            <a:r>
              <a:rPr kumimoji="0" lang="en-US" sz="2400" b="1" i="0" u="none" strike="noStrike" spc="0" normalizeH="0" baseline="0" noProof="0" dirty="0">
                <a:uLnTx/>
                <a:uFillTx/>
              </a:rPr>
              <a:t>, and hue=</a:t>
            </a:r>
            <a:r>
              <a:rPr kumimoji="0" lang="en-US" sz="2400" b="1" i="0" u="none" strike="noStrike" spc="0" normalizeH="0" baseline="0" noProof="0" dirty="0" err="1">
                <a:uLnTx/>
                <a:uFillTx/>
              </a:rPr>
              <a:t>Customer_Segment</a:t>
            </a:r>
            <a:r>
              <a:rPr kumimoji="0" lang="en-US" sz="2400" b="1" i="0" u="none" strike="noStrike" spc="0" normalizeH="0" baseline="0" noProof="0" dirty="0">
                <a:uLnTx/>
                <a:uFillTx/>
              </a:rPr>
              <a:t>, aggregated using sum</a:t>
            </a:r>
            <a:r>
              <a:rPr kumimoji="0" lang="en-US" sz="1500" b="1" i="0" u="none" strike="noStrike" spc="0" normalizeH="0" baseline="0" noProof="0" dirty="0">
                <a:uLnTx/>
                <a:uFillTx/>
              </a:rPr>
              <a:t>.</a:t>
            </a:r>
            <a:br>
              <a:rPr kumimoji="0" lang="en-US" sz="1500" b="1" i="0" u="none" strike="noStrike" spc="0" normalizeH="0" baseline="0" noProof="0" dirty="0">
                <a:uLnTx/>
                <a:uFillTx/>
              </a:rPr>
            </a:br>
            <a:br>
              <a:rPr kumimoji="0" lang="en-US" sz="1500" b="1" i="0" u="none" strike="noStrike" spc="0" normalizeH="0" baseline="0" noProof="0" dirty="0">
                <a:uLnTx/>
                <a:uFillTx/>
              </a:rPr>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black rectangular objects&#10;&#10;AI-generated content may be incorrect.">
            <a:extLst>
              <a:ext uri="{FF2B5EF4-FFF2-40B4-BE49-F238E27FC236}">
                <a16:creationId xmlns:a16="http://schemas.microsoft.com/office/drawing/2014/main" id="{9E6D1C09-E4E6-2797-AF5F-A94E57079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509" y="952500"/>
            <a:ext cx="6631463" cy="2453640"/>
          </a:xfrm>
          <a:prstGeom prst="rect">
            <a:avLst/>
          </a:prstGeom>
        </p:spPr>
      </p:pic>
    </p:spTree>
    <p:extLst>
      <p:ext uri="{BB962C8B-B14F-4D97-AF65-F5344CB8AC3E}">
        <p14:creationId xmlns:p14="http://schemas.microsoft.com/office/powerpoint/2010/main" val="34330448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462F-AFA6-9BCD-DA57-CF09EA1EC3D2}"/>
              </a:ext>
            </a:extLst>
          </p:cNvPr>
          <p:cNvSpPr>
            <a:spLocks noGrp="1"/>
          </p:cNvSpPr>
          <p:nvPr>
            <p:ph type="title"/>
          </p:nvPr>
        </p:nvSpPr>
        <p:spPr>
          <a:xfrm>
            <a:off x="1125083" y="206830"/>
            <a:ext cx="10018713" cy="6651170"/>
          </a:xfrm>
        </p:spPr>
        <p:txBody>
          <a:bodyPr>
            <a:normAutofit/>
          </a:bodyPr>
          <a:lstStyle/>
          <a:p>
            <a:r>
              <a:rPr lang="en-US" sz="3600" dirty="0">
                <a:solidFill>
                  <a:srgbClr val="C00000"/>
                </a:solidFill>
              </a:rPr>
              <a:t>7-Data Preprocessing:-</a:t>
            </a:r>
            <a:br>
              <a:rPr lang="en-US" sz="2700" dirty="0"/>
            </a:br>
            <a:r>
              <a:rPr lang="en-US" sz="2700" dirty="0"/>
              <a:t>Step1. Split Data into Input Features and Target Variable.</a:t>
            </a:r>
            <a:br>
              <a:rPr lang="en-US" sz="2700" dirty="0"/>
            </a:br>
            <a:r>
              <a:rPr lang="en-US" sz="2700" dirty="0"/>
              <a:t>Step2. Split Data into Train and Test.</a:t>
            </a:r>
            <a:br>
              <a:rPr lang="en-US" sz="2700" dirty="0"/>
            </a:br>
            <a:r>
              <a:rPr lang="en-US" sz="2700" dirty="0"/>
              <a:t>Step3. Initial Data Inspection</a:t>
            </a:r>
            <a:br>
              <a:rPr lang="en-US" sz="2700" dirty="0"/>
            </a:br>
            <a:r>
              <a:rPr lang="en-US" sz="2700" dirty="0"/>
              <a:t>Step4. Nominal Encoding</a:t>
            </a:r>
            <a:br>
              <a:rPr lang="en-US" sz="2700" dirty="0"/>
            </a:br>
            <a:r>
              <a:rPr lang="en-US" sz="2700" dirty="0"/>
              <a:t>Step5. Binary Encoding</a:t>
            </a:r>
            <a:br>
              <a:rPr lang="en-US" sz="2700" dirty="0"/>
            </a:br>
            <a:r>
              <a:rPr lang="en-US" sz="2700" dirty="0"/>
              <a:t>Step6. Data Visualization</a:t>
            </a:r>
            <a:br>
              <a:rPr lang="en-US" sz="2700" dirty="0"/>
            </a:br>
            <a:r>
              <a:rPr lang="en-US" sz="2700" dirty="0"/>
              <a:t>Step7. Impute Missing</a:t>
            </a:r>
            <a:br>
              <a:rPr lang="en-US" sz="2700" dirty="0"/>
            </a:br>
            <a:r>
              <a:rPr lang="en-US" sz="2700" dirty="0"/>
              <a:t>Step8. Numerical Scaling</a:t>
            </a:r>
            <a:br>
              <a:rPr lang="en-US" sz="2700" dirty="0"/>
            </a:br>
            <a:r>
              <a:rPr lang="en-US" sz="2700" dirty="0"/>
              <a:t>Step9. Handle Class Imbalance</a:t>
            </a:r>
            <a:br>
              <a:rPr lang="en-US" sz="2700" dirty="0"/>
            </a:br>
            <a:r>
              <a:rPr lang="en-US" sz="2700" dirty="0"/>
              <a:t>Step10. Model Training</a:t>
            </a:r>
            <a:br>
              <a:rPr lang="en-US" sz="2700" dirty="0"/>
            </a:br>
            <a:r>
              <a:rPr lang="en-US" sz="2700" dirty="0"/>
              <a:t>Step11. Model Evaluation</a:t>
            </a:r>
            <a:br>
              <a:rPr lang="en-US" sz="2700" dirty="0"/>
            </a:br>
            <a:endParaRPr lang="en-US" sz="2700" dirty="0"/>
          </a:p>
        </p:txBody>
      </p:sp>
    </p:spTree>
    <p:extLst>
      <p:ext uri="{BB962C8B-B14F-4D97-AF65-F5344CB8AC3E}">
        <p14:creationId xmlns:p14="http://schemas.microsoft.com/office/powerpoint/2010/main" val="3706627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387B-EB9F-8995-99EB-92D0918F35E7}"/>
              </a:ext>
            </a:extLst>
          </p:cNvPr>
          <p:cNvSpPr>
            <a:spLocks noGrp="1"/>
          </p:cNvSpPr>
          <p:nvPr>
            <p:ph type="title"/>
          </p:nvPr>
        </p:nvSpPr>
        <p:spPr>
          <a:xfrm>
            <a:off x="1484311" y="685800"/>
            <a:ext cx="10018713" cy="5889171"/>
          </a:xfrm>
        </p:spPr>
        <p:txBody>
          <a:bodyPr>
            <a:normAutofit fontScale="90000"/>
          </a:bodyPr>
          <a:lstStyle/>
          <a:p>
            <a:r>
              <a:rPr lang="en-US" sz="4800" dirty="0">
                <a:solidFill>
                  <a:srgbClr val="C00000"/>
                </a:solidFill>
              </a:rPr>
              <a:t>Step 1: Split Input Features and Target:-</a:t>
            </a:r>
            <a:br>
              <a:rPr lang="en-US" sz="4800" dirty="0"/>
            </a:br>
            <a:r>
              <a:rPr lang="en-US" dirty="0"/>
              <a:t> -Extract input X by dropping the </a:t>
            </a:r>
            <a:r>
              <a:rPr lang="en-US" dirty="0" err="1"/>
              <a:t>Late_delivery_risk</a:t>
            </a:r>
            <a:r>
              <a:rPr lang="en-US" dirty="0"/>
              <a:t> column.</a:t>
            </a:r>
            <a:br>
              <a:rPr lang="en-US" dirty="0"/>
            </a:br>
            <a:r>
              <a:rPr lang="en-US" dirty="0"/>
              <a:t> -Set target variable y = </a:t>
            </a:r>
            <a:r>
              <a:rPr lang="en-US" dirty="0" err="1"/>
              <a:t>df</a:t>
            </a:r>
            <a:r>
              <a:rPr lang="en-US" dirty="0"/>
              <a:t>['</a:t>
            </a:r>
            <a:r>
              <a:rPr lang="en-US" dirty="0" err="1"/>
              <a:t>Late_delivery_risk</a:t>
            </a:r>
            <a:r>
              <a:rPr lang="en-US" dirty="0"/>
              <a:t>’]. </a:t>
            </a:r>
            <a:br>
              <a:rPr lang="en-US" sz="4400" dirty="0"/>
            </a:br>
            <a:br>
              <a:rPr lang="en-US" sz="4800" dirty="0"/>
            </a:br>
            <a:r>
              <a:rPr lang="en-US" sz="4800" dirty="0">
                <a:solidFill>
                  <a:srgbClr val="C00000"/>
                </a:solidFill>
              </a:rPr>
              <a:t>Step 2: Train/Test Split</a:t>
            </a:r>
            <a:br>
              <a:rPr lang="en-US" sz="4800" dirty="0"/>
            </a:br>
            <a:r>
              <a:rPr lang="en-US" dirty="0"/>
              <a:t> -Use </a:t>
            </a:r>
            <a:r>
              <a:rPr lang="en-US" dirty="0" err="1"/>
              <a:t>train_test_split</a:t>
            </a:r>
            <a:r>
              <a:rPr lang="en-US" dirty="0"/>
              <a:t>() with </a:t>
            </a:r>
            <a:r>
              <a:rPr lang="en-US" dirty="0" err="1"/>
              <a:t>test_size</a:t>
            </a:r>
            <a:r>
              <a:rPr lang="en-US" dirty="0"/>
              <a:t>=0.3 and </a:t>
            </a:r>
            <a:r>
              <a:rPr lang="en-US" dirty="0" err="1"/>
              <a:t>random_state</a:t>
            </a:r>
            <a:r>
              <a:rPr lang="en-US" dirty="0"/>
              <a:t>=42 to split data.</a:t>
            </a:r>
          </a:p>
        </p:txBody>
      </p:sp>
    </p:spTree>
    <p:extLst>
      <p:ext uri="{BB962C8B-B14F-4D97-AF65-F5344CB8AC3E}">
        <p14:creationId xmlns:p14="http://schemas.microsoft.com/office/powerpoint/2010/main" val="3749675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1794-6619-B409-28B8-99D21BCE465F}"/>
              </a:ext>
            </a:extLst>
          </p:cNvPr>
          <p:cNvSpPr>
            <a:spLocks noGrp="1"/>
          </p:cNvSpPr>
          <p:nvPr>
            <p:ph type="title"/>
          </p:nvPr>
        </p:nvSpPr>
        <p:spPr>
          <a:xfrm>
            <a:off x="1484311" y="364671"/>
            <a:ext cx="10018713" cy="5910943"/>
          </a:xfrm>
        </p:spPr>
        <p:txBody>
          <a:bodyPr/>
          <a:lstStyle/>
          <a:p>
            <a:r>
              <a:rPr lang="en-US" dirty="0">
                <a:solidFill>
                  <a:srgbClr val="C00000"/>
                </a:solidFill>
              </a:rPr>
              <a:t>Step 3: Initial Data Inspection</a:t>
            </a:r>
            <a:br>
              <a:rPr lang="en-US" dirty="0"/>
            </a:br>
            <a:r>
              <a:rPr lang="en-US" sz="2800" dirty="0"/>
              <a:t>Printed shape of </a:t>
            </a:r>
            <a:r>
              <a:rPr lang="en-US" sz="2800" dirty="0" err="1"/>
              <a:t>x_train</a:t>
            </a:r>
            <a:r>
              <a:rPr lang="en-US" sz="2800" dirty="0"/>
              <a:t> and </a:t>
            </a:r>
            <a:r>
              <a:rPr lang="en-US" sz="2800" dirty="0" err="1"/>
              <a:t>y_train</a:t>
            </a:r>
            <a:br>
              <a:rPr lang="en-US" sz="2800" dirty="0"/>
            </a:br>
            <a:r>
              <a:rPr lang="en-US" sz="2800" dirty="0"/>
              <a:t>Displayed first 10 rows of x_train4. </a:t>
            </a:r>
            <a:br>
              <a:rPr lang="en-US" dirty="0"/>
            </a:br>
            <a:r>
              <a:rPr lang="en-US" dirty="0">
                <a:solidFill>
                  <a:srgbClr val="C00000"/>
                </a:solidFill>
              </a:rPr>
              <a:t>Step 4:Nominal Encoding</a:t>
            </a:r>
            <a:br>
              <a:rPr lang="en-US" dirty="0"/>
            </a:br>
            <a:r>
              <a:rPr lang="en-US" sz="2800" dirty="0"/>
              <a:t>Applied One-Hot Encoding on 'Order Status' column using </a:t>
            </a:r>
            <a:r>
              <a:rPr lang="en-US" sz="2800" dirty="0" err="1"/>
              <a:t>OneHotEncoder</a:t>
            </a:r>
            <a:r>
              <a:rPr lang="en-US" sz="2800" dirty="0"/>
              <a:t>.</a:t>
            </a:r>
            <a:br>
              <a:rPr lang="en-US" dirty="0"/>
            </a:br>
            <a:r>
              <a:rPr lang="en-US" dirty="0">
                <a:solidFill>
                  <a:srgbClr val="C00000"/>
                </a:solidFill>
              </a:rPr>
              <a:t>Step 5:</a:t>
            </a:r>
            <a:r>
              <a:rPr lang="en-US" dirty="0"/>
              <a:t> </a:t>
            </a:r>
            <a:r>
              <a:rPr lang="en-US" dirty="0">
                <a:solidFill>
                  <a:srgbClr val="C00000"/>
                </a:solidFill>
              </a:rPr>
              <a:t>Binary Encoding</a:t>
            </a:r>
            <a:br>
              <a:rPr lang="en-US" dirty="0">
                <a:solidFill>
                  <a:srgbClr val="C00000"/>
                </a:solidFill>
              </a:rPr>
            </a:br>
            <a:r>
              <a:rPr lang="en-US" sz="2800" dirty="0"/>
              <a:t>Applied Binary Encoding on 'Customer State' column using </a:t>
            </a:r>
            <a:r>
              <a:rPr lang="en-US" sz="2800" dirty="0" err="1"/>
              <a:t>BinaryEncoder</a:t>
            </a:r>
            <a:r>
              <a:rPr lang="en-US" sz="2800" dirty="0"/>
              <a:t>.</a:t>
            </a:r>
          </a:p>
        </p:txBody>
      </p:sp>
    </p:spTree>
    <p:extLst>
      <p:ext uri="{BB962C8B-B14F-4D97-AF65-F5344CB8AC3E}">
        <p14:creationId xmlns:p14="http://schemas.microsoft.com/office/powerpoint/2010/main" val="4173935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E90C291-4E6C-7C28-8D50-042B6BCEC7EC}"/>
              </a:ext>
            </a:extLst>
          </p:cNvPr>
          <p:cNvSpPr>
            <a:spLocks noGrp="1"/>
          </p:cNvSpPr>
          <p:nvPr>
            <p:ph type="title"/>
          </p:nvPr>
        </p:nvSpPr>
        <p:spPr>
          <a:xfrm>
            <a:off x="4089399" y="4562856"/>
            <a:ext cx="7413623" cy="1059615"/>
          </a:xfrm>
        </p:spPr>
        <p:txBody>
          <a:bodyPr vert="horz" lIns="91440" tIns="45720" rIns="91440" bIns="45720" rtlCol="0" anchor="b">
            <a:noAutofit/>
          </a:bodyPr>
          <a:lstStyle/>
          <a:p>
            <a:pPr algn="l">
              <a:lnSpc>
                <a:spcPct val="90000"/>
              </a:lnSpc>
            </a:pPr>
            <a:r>
              <a:rPr lang="en-US" sz="2800" dirty="0">
                <a:solidFill>
                  <a:srgbClr val="C00000"/>
                </a:solidFill>
              </a:rPr>
              <a:t>Step 6: Data Visualization</a:t>
            </a:r>
            <a:br>
              <a:rPr lang="en-US" sz="2400" dirty="0"/>
            </a:br>
            <a:r>
              <a:rPr lang="en-US" sz="2400" dirty="0"/>
              <a:t>Created a histogram for 'Order Profit Per Order</a:t>
            </a:r>
            <a:br>
              <a:rPr lang="en-US" sz="2400" dirty="0"/>
            </a:br>
            <a:r>
              <a:rPr lang="en-US" sz="2400" dirty="0"/>
              <a:t>' column using </a:t>
            </a:r>
            <a:r>
              <a:rPr lang="en-US" sz="2400" dirty="0" err="1"/>
              <a:t>plotly.express</a:t>
            </a:r>
            <a:endParaRPr lang="en-US" sz="2400" dirty="0"/>
          </a:p>
        </p:txBody>
      </p:sp>
      <p:sp>
        <p:nvSpPr>
          <p:cNvPr id="1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number&#10;&#10;AI-generated content may be incorrect.">
            <a:extLst>
              <a:ext uri="{FF2B5EF4-FFF2-40B4-BE49-F238E27FC236}">
                <a16:creationId xmlns:a16="http://schemas.microsoft.com/office/drawing/2014/main" id="{07C3969E-1D7C-32F7-EC78-1AA21DC80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139473"/>
            <a:ext cx="7175863" cy="2619190"/>
          </a:xfrm>
          <a:prstGeom prst="rect">
            <a:avLst/>
          </a:prstGeom>
        </p:spPr>
      </p:pic>
    </p:spTree>
    <p:extLst>
      <p:ext uri="{BB962C8B-B14F-4D97-AF65-F5344CB8AC3E}">
        <p14:creationId xmlns:p14="http://schemas.microsoft.com/office/powerpoint/2010/main" val="1849406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1176031-7FCA-9FE4-67B6-D833FCDA05F3}"/>
              </a:ext>
            </a:extLst>
          </p:cNvPr>
          <p:cNvSpPr>
            <a:spLocks noGrp="1"/>
          </p:cNvSpPr>
          <p:nvPr>
            <p:ph type="title"/>
          </p:nvPr>
        </p:nvSpPr>
        <p:spPr>
          <a:xfrm>
            <a:off x="4089399" y="3913414"/>
            <a:ext cx="7413623" cy="1320437"/>
          </a:xfrm>
        </p:spPr>
        <p:txBody>
          <a:bodyPr vert="horz" lIns="91440" tIns="45720" rIns="91440" bIns="45720" rtlCol="0" anchor="b">
            <a:normAutofit/>
          </a:bodyPr>
          <a:lstStyle/>
          <a:p>
            <a:pPr algn="r">
              <a:lnSpc>
                <a:spcPct val="90000"/>
              </a:lnSpc>
            </a:pPr>
            <a:r>
              <a:rPr lang="en-US" sz="2800" dirty="0">
                <a:solidFill>
                  <a:srgbClr val="C00000"/>
                </a:solidFill>
              </a:rPr>
              <a:t>Step 7: Impute Missing</a:t>
            </a:r>
            <a:br>
              <a:rPr lang="en-US" sz="1500" dirty="0"/>
            </a:br>
            <a:r>
              <a:rPr lang="en-US" sz="2000" dirty="0"/>
              <a:t>Handled missing values in 'Order Item Total' using </a:t>
            </a:r>
            <a:r>
              <a:rPr lang="en-US" sz="2000" dirty="0" err="1"/>
              <a:t>SimpleImputer</a:t>
            </a:r>
            <a:r>
              <a:rPr lang="en-US" sz="2000" dirty="0"/>
              <a:t> (mean strategy)</a:t>
            </a:r>
            <a:br>
              <a:rPr lang="en-US" sz="2000" dirty="0"/>
            </a:br>
            <a:endParaRPr lang="en-US" sz="20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text&#10;&#10;AI-generated content may be incorrect.">
            <a:extLst>
              <a:ext uri="{FF2B5EF4-FFF2-40B4-BE49-F238E27FC236}">
                <a16:creationId xmlns:a16="http://schemas.microsoft.com/office/drawing/2014/main" id="{DE392D9E-A27C-63C1-6404-1663B3492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901" y="952500"/>
            <a:ext cx="6960678" cy="2453640"/>
          </a:xfrm>
          <a:prstGeom prst="rect">
            <a:avLst/>
          </a:prstGeom>
        </p:spPr>
      </p:pic>
    </p:spTree>
    <p:extLst>
      <p:ext uri="{BB962C8B-B14F-4D97-AF65-F5344CB8AC3E}">
        <p14:creationId xmlns:p14="http://schemas.microsoft.com/office/powerpoint/2010/main" val="3449458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02A7-8066-EFEE-DA5C-831EC3D8140D}"/>
              </a:ext>
            </a:extLst>
          </p:cNvPr>
          <p:cNvSpPr>
            <a:spLocks noGrp="1"/>
          </p:cNvSpPr>
          <p:nvPr>
            <p:ph type="title"/>
          </p:nvPr>
        </p:nvSpPr>
        <p:spPr>
          <a:xfrm>
            <a:off x="1353682" y="-321129"/>
            <a:ext cx="10018713" cy="7233558"/>
          </a:xfrm>
        </p:spPr>
        <p:txBody>
          <a:bodyPr>
            <a:normAutofit/>
          </a:bodyPr>
          <a:lstStyle/>
          <a:p>
            <a:r>
              <a:rPr kumimoji="0" lang="en-US" sz="4000" b="0" i="0" u="none" strike="noStrike" kern="1200" cap="none" spc="0" normalizeH="0" baseline="0" noProof="0" dirty="0">
                <a:ln w="3175" cmpd="sng">
                  <a:noFill/>
                </a:ln>
                <a:solidFill>
                  <a:srgbClr val="C00000"/>
                </a:solidFill>
                <a:effectLst/>
                <a:uLnTx/>
                <a:uFillTx/>
                <a:latin typeface="Corbel" panose="020B0503020204020204"/>
                <a:ea typeface="+mj-ea"/>
                <a:cs typeface="+mj-cs"/>
              </a:rPr>
              <a:t>step 8: Numerical Scaling</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Applied </a:t>
            </a:r>
            <a:r>
              <a:rPr kumimoji="0" lang="en-US" sz="2800" b="0" i="0" u="none" strike="noStrike" kern="1200" cap="none" spc="0" normalizeH="0" baseline="0" noProof="0" dirty="0" err="1">
                <a:ln w="3175" cmpd="sng">
                  <a:noFill/>
                </a:ln>
                <a:solidFill>
                  <a:prstClr val="black"/>
                </a:solidFill>
                <a:effectLst/>
                <a:uLnTx/>
                <a:uFillTx/>
                <a:latin typeface="Corbel" panose="020B0503020204020204"/>
                <a:ea typeface="+mj-ea"/>
                <a:cs typeface="+mj-cs"/>
              </a:rPr>
              <a:t>StandardScaler</a:t>
            </a: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 to scale 'Order Item Total' values</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4000" b="0" i="0" u="none" strike="noStrike" kern="1200" cap="none" spc="0" normalizeH="0" baseline="0" noProof="0" dirty="0">
                <a:ln w="3175" cmpd="sng">
                  <a:noFill/>
                </a:ln>
                <a:solidFill>
                  <a:srgbClr val="C00000"/>
                </a:solidFill>
                <a:effectLst/>
                <a:uLnTx/>
                <a:uFillTx/>
                <a:latin typeface="Corbel" panose="020B0503020204020204"/>
                <a:ea typeface="+mj-ea"/>
                <a:cs typeface="+mj-cs"/>
              </a:rPr>
              <a:t>step 9: Handle Class Imbalance</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Used SMOTE (Synthetic Minority Over-sampling Technique) to balance training data</a:t>
            </a:r>
            <a:br>
              <a:rPr lang="en-US" sz="4400" dirty="0">
                <a:solidFill>
                  <a:srgbClr val="C00000"/>
                </a:solidFill>
              </a:rPr>
            </a:br>
            <a:r>
              <a:rPr lang="en-US" sz="4400" dirty="0">
                <a:solidFill>
                  <a:srgbClr val="C00000"/>
                </a:solidFill>
              </a:rPr>
              <a:t>Step 10:Model Training</a:t>
            </a:r>
            <a:br>
              <a:rPr lang="en-US" dirty="0"/>
            </a:br>
            <a:r>
              <a:rPr lang="en-US" sz="3100" dirty="0"/>
              <a:t>Trained a Logistic Regression model using the balanced training set.</a:t>
            </a:r>
            <a:br>
              <a:rPr lang="en-US" dirty="0"/>
            </a:br>
            <a:r>
              <a:rPr lang="en-US" sz="4400" dirty="0">
                <a:solidFill>
                  <a:srgbClr val="C00000"/>
                </a:solidFill>
              </a:rPr>
              <a:t>step 11. Model Evaluation</a:t>
            </a:r>
            <a:br>
              <a:rPr lang="en-US" dirty="0"/>
            </a:br>
            <a:r>
              <a:rPr lang="en-US" sz="3100" dirty="0"/>
              <a:t>Predicted on the test set.</a:t>
            </a:r>
            <a:br>
              <a:rPr lang="en-US" sz="3100" dirty="0"/>
            </a:br>
            <a:r>
              <a:rPr lang="en-US" sz="3100" dirty="0"/>
              <a:t>Displayed performance using </a:t>
            </a:r>
            <a:r>
              <a:rPr lang="en-US" sz="3100" dirty="0" err="1"/>
              <a:t>classification_report</a:t>
            </a:r>
            <a:r>
              <a:rPr lang="en-US" sz="3100" dirty="0"/>
              <a:t> (Precision, Recall, F1-score, etc.)</a:t>
            </a:r>
          </a:p>
        </p:txBody>
      </p:sp>
    </p:spTree>
    <p:extLst>
      <p:ext uri="{BB962C8B-B14F-4D97-AF65-F5344CB8AC3E}">
        <p14:creationId xmlns:p14="http://schemas.microsoft.com/office/powerpoint/2010/main" val="3883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375557"/>
            <a:ext cx="11155680" cy="7289313"/>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478971"/>
            <a:ext cx="11155680" cy="7157357"/>
          </a:xfrm>
        </p:spPr>
        <p:txBody>
          <a:bodyPr>
            <a:normAutofit/>
          </a:bodyPr>
          <a:lstStyle/>
          <a:p>
            <a:r>
              <a:rPr lang="en-US" sz="4000" dirty="0">
                <a:solidFill>
                  <a:srgbClr val="C00000"/>
                </a:solidFill>
              </a:rPr>
              <a:t>7-Data Preprocessing </a:t>
            </a:r>
            <a:r>
              <a:rPr lang="en-US" dirty="0">
                <a:solidFill>
                  <a:srgbClr val="C00000"/>
                </a:solidFill>
              </a:rPr>
              <a:t>using </a:t>
            </a:r>
            <a:r>
              <a:rPr lang="en-US" dirty="0" err="1">
                <a:solidFill>
                  <a:srgbClr val="C00000"/>
                </a:solidFill>
              </a:rPr>
              <a:t>pipline</a:t>
            </a:r>
            <a:r>
              <a:rPr lang="en-US" dirty="0">
                <a:solidFill>
                  <a:srgbClr val="C00000"/>
                </a:solidFill>
              </a:rPr>
              <a:t> (alternative option)</a:t>
            </a:r>
            <a:r>
              <a:rPr lang="en-US" sz="4000" dirty="0">
                <a:solidFill>
                  <a:srgbClr val="C00000"/>
                </a:solidFill>
              </a:rPr>
              <a:t>:-</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rgbClr val="C00000"/>
                </a:solidFill>
              </a:rPr>
              <a:t>Data Preprocessing:-</a:t>
            </a:r>
            <a:br>
              <a:rPr lang="ar-EG" sz="3200" dirty="0">
                <a:solidFill>
                  <a:schemeClr val="accent6">
                    <a:lumMod val="75000"/>
                  </a:schemeClr>
                </a:solidFill>
              </a:rPr>
            </a:br>
            <a:br>
              <a:rPr lang="en-US" sz="3200" dirty="0"/>
            </a:br>
            <a:r>
              <a:rPr lang="en-US" sz="3200" dirty="0">
                <a:solidFill>
                  <a:srgbClr val="C00000"/>
                </a:solidFill>
              </a:rPr>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solidFill>
                  <a:srgbClr val="C00000"/>
                </a:solidFill>
              </a:rPr>
              <a:t>Step 2: Train/Test Split</a:t>
            </a:r>
            <a:br>
              <a:rPr lang="en-US" sz="3200" dirty="0"/>
            </a:br>
            <a:r>
              <a:rPr lang="en-US" sz="2400" dirty="0"/>
              <a:t> -Use train_test_split() with test_size=0.3 and </a:t>
            </a:r>
            <a:r>
              <a:rPr lang="en-US" sz="2400" dirty="0" err="1"/>
              <a:t>random_state</a:t>
            </a:r>
            <a:r>
              <a:rPr lang="en-US" sz="2400" dirty="0"/>
              <a:t>=40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solidFill>
                  <a:srgbClr val="C00000"/>
                </a:solidFill>
              </a:rPr>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solidFill>
                  <a:srgbClr val="C00000"/>
                </a:solidFill>
              </a:rPr>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103415"/>
            <a:ext cx="11155680" cy="7037614"/>
          </a:xfrm>
        </p:spPr>
        <p:txBody>
          <a:bodyPr>
            <a:normAutofit/>
          </a:bodyPr>
          <a:lstStyle/>
          <a:p>
            <a:r>
              <a:rPr lang="en-US" sz="3200" dirty="0">
                <a:solidFill>
                  <a:srgbClr val="C00000"/>
                </a:solidFill>
              </a:rPr>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805543"/>
            <a:ext cx="11155680" cy="7429499"/>
          </a:xfrm>
        </p:spPr>
        <p:txBody>
          <a:bodyPr>
            <a:normAutofit/>
          </a:bodyPr>
          <a:lstStyle/>
          <a:p>
            <a:r>
              <a:rPr lang="en-US" sz="3200" dirty="0">
                <a:solidFill>
                  <a:srgbClr val="C00000"/>
                </a:solidFill>
              </a:rPr>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solidFill>
                  <a:srgbClr val="C00000"/>
                </a:solidFill>
              </a:rPr>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4850405" y="-1"/>
            <a:ext cx="6698127" cy="6494929"/>
          </a:xfrm>
        </p:spPr>
        <p:txBody>
          <a:bodyPr vert="horz" lIns="91440" tIns="45720" rIns="91440" bIns="45720" rtlCol="0" anchor="ctr">
            <a:normAutofit/>
          </a:bodyPr>
          <a:lstStyle/>
          <a:p>
            <a:pPr algn="l">
              <a:lnSpc>
                <a:spcPct val="90000"/>
              </a:lnSpc>
            </a:pPr>
            <a:r>
              <a:rPr lang="en-US" sz="3200" dirty="0">
                <a:solidFill>
                  <a:srgbClr val="C00000"/>
                </a:solidFill>
              </a:rPr>
              <a:t>4-Data Cleaning.</a:t>
            </a:r>
            <a:br>
              <a:rPr lang="en-US" sz="2000" b="0" dirty="0"/>
            </a:br>
            <a:r>
              <a:rPr lang="en-US" sz="2400" dirty="0"/>
              <a:t>- Drop Duplicate Rows.</a:t>
            </a:r>
            <a:br>
              <a:rPr lang="en-US" sz="2400" dirty="0"/>
            </a:br>
            <a:r>
              <a:rPr lang="en-US" sz="2400" dirty="0"/>
              <a:t>- Handle Missing Values.</a:t>
            </a:r>
            <a:br>
              <a:rPr lang="en-US" sz="2400" dirty="0"/>
            </a:br>
            <a:r>
              <a:rPr lang="en-US" sz="2400" dirty="0"/>
              <a:t>- In-depth Check for Numerical Columns.</a:t>
            </a:r>
            <a:br>
              <a:rPr lang="en-US" sz="2400" dirty="0"/>
            </a:br>
            <a:r>
              <a:rPr lang="en-US" sz="2400" dirty="0"/>
              <a:t>- Handle Outliers.</a:t>
            </a:r>
            <a:br>
              <a:rPr lang="en-US" sz="2400" dirty="0"/>
            </a:br>
            <a:r>
              <a:rPr lang="en-US" sz="2400" dirty="0"/>
              <a:t>- Clean String Columns.</a:t>
            </a:r>
            <a:br>
              <a:rPr lang="en-US" sz="2400" dirty="0"/>
            </a:br>
            <a:r>
              <a:rPr lang="en-US" sz="2400" dirty="0"/>
              <a:t>- Standardize Column Names.</a:t>
            </a:r>
            <a:br>
              <a:rPr lang="en-US" sz="2400" dirty="0"/>
            </a:br>
            <a:r>
              <a:rPr lang="en-US" sz="2400" dirty="0"/>
              <a:t>- Remove Placeholder Values.</a:t>
            </a:r>
            <a:br>
              <a:rPr lang="en-US" sz="2400" dirty="0"/>
            </a:br>
            <a:r>
              <a:rPr lang="en-US" sz="2400" dirty="0"/>
              <a:t>- In-depth Check for Categorical Columns.</a:t>
            </a:r>
            <a:br>
              <a:rPr lang="en-US" sz="2400" dirty="0"/>
            </a:br>
            <a:r>
              <a:rPr lang="en-US" sz="2400" dirty="0"/>
              <a:t>- Remove Irrelevant Columns.</a:t>
            </a:r>
            <a:br>
              <a:rPr lang="en-US" sz="2400" dirty="0"/>
            </a:br>
            <a:r>
              <a:rPr lang="en-US" sz="2400" dirty="0"/>
              <a:t>- Reset the index after cleaning.</a:t>
            </a:r>
            <a:br>
              <a:rPr lang="en-US" sz="2400" b="0" dirty="0"/>
            </a:br>
            <a:endParaRPr lang="en-US" sz="2400" dirty="0"/>
          </a:p>
        </p:txBody>
      </p:sp>
    </p:spTree>
    <p:extLst>
      <p:ext uri="{BB962C8B-B14F-4D97-AF65-F5344CB8AC3E}">
        <p14:creationId xmlns:p14="http://schemas.microsoft.com/office/powerpoint/2010/main" val="251047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rgbClr val="C00000"/>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0757"/>
            <a:ext cx="11155680" cy="6487885"/>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Plotly.</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391885"/>
            <a:ext cx="11155680" cy="6912428"/>
          </a:xfrm>
        </p:spPr>
        <p:txBody>
          <a:bodyPr>
            <a:normAutofit/>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1949</TotalTime>
  <Words>3324</Words>
  <Application>Microsoft Office PowerPoint</Application>
  <PresentationFormat>Widescreen</PresentationFormat>
  <Paragraphs>58</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Aptos</vt:lpstr>
      <vt:lpstr>Arial</vt:lpstr>
      <vt:lpstr>Bold Italic Art</vt:lpstr>
      <vt:lpstr>Corbel</vt:lpstr>
      <vt:lpstr>Parallax</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Calculated: Overall column means. Calculated: Overall column medians. Calculated: standard deviation of each numerical column. </vt:lpstr>
      <vt:lpstr>   What is the distribution of Benefit per Order? Plotted histogram with KDE using Seaborn. Displayed statistical summary with .describe().  </vt:lpstr>
      <vt:lpstr>PowerPoint Presentation</vt:lpstr>
      <vt:lpstr>What is the distribution of Order Item Total? Used box plot (Plotly) to examine value spread. Summarized with .describe().  </vt:lpstr>
      <vt:lpstr>What is the distribution of Order Item Profit? Histogram (Seaborn) with KDE for profit spread analysis.  What is the distribution of Order Item Profit Ratio? Histogram with KDE showing the ratio between profit and item total.</vt:lpstr>
      <vt:lpstr>PowerPoint Presentation</vt:lpstr>
      <vt:lpstr>How are orders spread across Profitability Levels? Pie chart displaying proportions for each profitability category.</vt:lpstr>
      <vt:lpstr>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vt:lpstr>
      <vt:lpstr>PowerPoint Presentation</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calculated  mean 'Order Item Total' for each 'Order Status'?  What is the average (mean) Order Item Total for each Order Status? </vt:lpstr>
      <vt:lpstr> What is the correlation among all numerical variables? A heatmap was used to visualize correlation between all numerical columns using Pearson’s method. Color scheme: coolwarm, with annotation enabled.   </vt:lpstr>
      <vt:lpstr>What is the relationship between Sales per Customer and Profit Margin? A scatter plot was used to show the correlation and trend between these two numerical variables.  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 What is the median Order Item Total for each Order Status? </vt:lpstr>
      <vt:lpstr>What is the distribution of Benefit per Order by Order Region? Strip plot used to observe benefit distribution across geographic regions.  </vt:lpstr>
      <vt:lpstr> What is the standard deviation of Benefit per Order across different Order Regions? </vt:lpstr>
      <vt:lpstr>PowerPoint Presentation</vt:lpstr>
      <vt:lpstr>PowerPoint Presentation</vt:lpstr>
      <vt:lpstr> Does Discount Rate affect Profit Ratio? Scatter plot showing relationship between discount rate and profit ratio.  Is Profit Ratio consistent across Regions? Violin plot used to observe variations in profit ratio by region.   What is the variation of Benefit per Order by Customer Segment? Strip plot shows how customer segmentation impacts benefit received. </vt:lpstr>
      <vt:lpstr>PowerPoint Presentation</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How does Profit Margin change over Order Item Total? Line plot showing how profit margin evolves as the total item cost increases.</vt:lpstr>
      <vt:lpstr>Multivariate Analysis :- Analyze how Discount Level, Order Value Category, and Profit interact? Used sns.catplot() with x=Discount_Level, y=Order_Item_Profit, and hue=Order_Value_Category.   </vt:lpstr>
      <vt:lpstr>PowerPoint Presentation</vt:lpstr>
      <vt:lpstr>Study how Monthly Sales differ by Customer Segment? Used sns.barplot() with x=Order_Month, y=Order_Item_Total, and hue=Customer_Segment, aggregated using sum.  </vt:lpstr>
      <vt:lpstr>7-Data Preprocessing:- Step1. Split Data into Input Features and Target Variable. Step2. Split Data into Train and Test. Step3. Initial Data Inspection Step4. Nominal Encoding Step5. Binary Encoding Step6. Data Visualization Step7. Impute Missing Step8. Numerical Scaling Step9. Handle Class Imbalance Step10. Model Training Step11. Model Evaluation </vt:lpstr>
      <vt:lpstr>Step 1: Split Input Features and Target:-  -Extract input X by dropping the Late_delivery_risk column.  -Set target variable y = df['Late_delivery_risk’].   Step 2: Train/Test Split  -Use train_test_split() with test_size=0.3 and random_state=42 to split data.</vt:lpstr>
      <vt:lpstr>Step 3: Initial Data Inspection Printed shape of x_train and y_train Displayed first 10 rows of x_train4.  Step 4:Nominal Encoding Applied One-Hot Encoding on 'Order Status' column using OneHotEncoder. Step 5: Binary Encoding Applied Binary Encoding on 'Customer State' column using BinaryEncoder.</vt:lpstr>
      <vt:lpstr>Step 6: Data Visualization Created a histogram for 'Order Profit Per Order ' column using plotly.express</vt:lpstr>
      <vt:lpstr>Step 7: Impute Missing Handled missing values in 'Order Item Total' using SimpleImputer (mean strategy) </vt:lpstr>
      <vt:lpstr>step 8: Numerical Scaling Applied StandardScaler to scale 'Order Item Total' values step 9: Handle Class Imbalance Used SMOTE (Synthetic Minority Over-sampling Technique) to balance training data Step 10:Model Training Trained a Logistic Regression model using the balanced training set. step 11. Model Evaluation Predicted on the test set. Displayed performance using classification_report (Precision, Recall, F1-score, etc.)</vt:lpstr>
      <vt:lpstr>7-Data Preprocessing using pipline (alternative option):- 1.Split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random_state=40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2025-06-21T18:31:40Z</dcterms:modified>
</cp:coreProperties>
</file>