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66" r:id="rId2"/>
    <p:sldId id="258" r:id="rId3"/>
    <p:sldId id="259" r:id="rId4"/>
    <p:sldId id="260" r:id="rId5"/>
    <p:sldId id="270" r:id="rId6"/>
    <p:sldId id="261" r:id="rId7"/>
    <p:sldId id="262" r:id="rId8"/>
    <p:sldId id="264" r:id="rId9"/>
    <p:sldId id="267" r:id="rId10"/>
    <p:sldId id="263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708FC03B-21A5-44B7-AED0-DCF4D3F578C5}">
          <p14:sldIdLst>
            <p14:sldId id="266"/>
            <p14:sldId id="258"/>
            <p14:sldId id="259"/>
            <p14:sldId id="260"/>
            <p14:sldId id="270"/>
            <p14:sldId id="261"/>
            <p14:sldId id="262"/>
            <p14:sldId id="264"/>
            <p14:sldId id="267"/>
            <p14:sldId id="263"/>
            <p14:sldId id="265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2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8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0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4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7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1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032B45"/>
            </a:gs>
            <a:gs pos="33000">
              <a:schemeClr val="bg1"/>
            </a:gs>
            <a:gs pos="1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59" y="134471"/>
            <a:ext cx="10234800" cy="54334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Présentation des données</a:t>
            </a:r>
            <a:endParaRPr lang="de-DE" sz="2400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F119B7-6EEA-4531-A493-60B5DEBB3F61}"/>
              </a:ext>
            </a:extLst>
          </p:cNvPr>
          <p:cNvSpPr/>
          <p:nvPr/>
        </p:nvSpPr>
        <p:spPr>
          <a:xfrm>
            <a:off x="304800" y="789712"/>
            <a:ext cx="11572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processus d'analyse des données de </a:t>
            </a:r>
            <a:r>
              <a:rPr lang="de-DE" dirty="0" err="1"/>
              <a:t>l’égalité</a:t>
            </a:r>
            <a:r>
              <a:rPr lang="de-DE" dirty="0"/>
              <a:t> professionelle </a:t>
            </a:r>
            <a:r>
              <a:rPr lang="de-DE" dirty="0" err="1"/>
              <a:t>femmes</a:t>
            </a:r>
            <a:r>
              <a:rPr lang="de-DE" dirty="0"/>
              <a:t> </a:t>
            </a:r>
            <a:r>
              <a:rPr lang="de-DE" dirty="0" err="1"/>
              <a:t>hommes</a:t>
            </a:r>
            <a:r>
              <a:rPr lang="fr-FR" dirty="0"/>
              <a:t>. </a:t>
            </a:r>
            <a:endParaRPr lang="fr-FR" dirty="0" smtClean="0"/>
          </a:p>
          <a:p>
            <a:r>
              <a:rPr lang="fr-FR" dirty="0" smtClean="0"/>
              <a:t>Nous </a:t>
            </a:r>
            <a:r>
              <a:rPr lang="fr-FR" dirty="0"/>
              <a:t>présenterons les étapes clés de la méthodologie de collecte, d'agrégation </a:t>
            </a:r>
            <a:r>
              <a:rPr lang="fr-FR" dirty="0" smtClean="0"/>
              <a:t>et </a:t>
            </a:r>
            <a:r>
              <a:rPr lang="fr-FR" dirty="0"/>
              <a:t>de vérification de la cohérence </a:t>
            </a:r>
            <a:endParaRPr lang="fr-FR" dirty="0" smtClean="0"/>
          </a:p>
          <a:p>
            <a:r>
              <a:rPr lang="fr-FR" dirty="0" smtClean="0"/>
              <a:t>Des </a:t>
            </a:r>
            <a:r>
              <a:rPr lang="fr-FR" dirty="0"/>
              <a:t>données, ainsi que les outils et les techniques utilisés pour la transformation et l'analyse des données.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1461"/>
            <a:ext cx="12192000" cy="296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94" y="188823"/>
            <a:ext cx="10234800" cy="60007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Répartition DES EFFECTIFS PAR PROMOTION</a:t>
            </a:r>
            <a:endParaRPr lang="de-DE" sz="24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741A083-1DC0-4534-A163-6E1E7930B5D8}"/>
              </a:ext>
            </a:extLst>
          </p:cNvPr>
          <p:cNvSpPr/>
          <p:nvPr/>
        </p:nvSpPr>
        <p:spPr>
          <a:xfrm>
            <a:off x="5797813" y="13869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92CE05C-2E4C-431D-B428-9C806E61DBA7}"/>
              </a:ext>
            </a:extLst>
          </p:cNvPr>
          <p:cNvSpPr txBox="1"/>
          <p:nvPr/>
        </p:nvSpPr>
        <p:spPr>
          <a:xfrm>
            <a:off x="5048250" y="1044448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En matière de promotion il y’a </a:t>
            </a:r>
            <a:r>
              <a:rPr lang="fr-FR" sz="1400" b="1" dirty="0">
                <a:solidFill>
                  <a:srgbClr val="00B050"/>
                </a:solidFill>
              </a:rPr>
              <a:t>125</a:t>
            </a:r>
            <a:r>
              <a:rPr lang="fr-FR" sz="1400" dirty="0"/>
              <a:t> pour </a:t>
            </a:r>
            <a:r>
              <a:rPr lang="fr-FR" sz="1400" dirty="0"/>
              <a:t>les femmes  soit </a:t>
            </a:r>
            <a:r>
              <a:rPr lang="fr-FR" sz="1400" dirty="0"/>
              <a:t>un taux de </a:t>
            </a:r>
            <a:r>
              <a:rPr lang="fr-FR" sz="1400" b="1" dirty="0">
                <a:solidFill>
                  <a:srgbClr val="00B050"/>
                </a:solidFill>
              </a:rPr>
              <a:t>48,58%</a:t>
            </a:r>
            <a:r>
              <a:rPr lang="fr-F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dirty="0"/>
              <a:t>contre </a:t>
            </a:r>
            <a:r>
              <a:rPr lang="fr-FR" sz="1400" b="1" dirty="0">
                <a:solidFill>
                  <a:srgbClr val="00B050"/>
                </a:solidFill>
              </a:rPr>
              <a:t>131</a:t>
            </a:r>
            <a:r>
              <a:rPr lang="fr-F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dirty="0"/>
              <a:t>pour les hommes pour un taux de </a:t>
            </a:r>
            <a:r>
              <a:rPr lang="fr-FR" sz="1400" b="1" dirty="0">
                <a:solidFill>
                  <a:srgbClr val="00B050"/>
                </a:solidFill>
              </a:rPr>
              <a:t>51,42%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20" y="857034"/>
            <a:ext cx="4257229" cy="444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0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82" y="259975"/>
            <a:ext cx="10046541" cy="67254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Répartition DES EFFECTIFS PAR accident de travail</a:t>
            </a:r>
            <a:endParaRPr lang="de-DE" sz="24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8EA4C8-CB86-4EC3-878F-68468ED3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95" y="997169"/>
            <a:ext cx="5037257" cy="5464013"/>
          </a:xfrm>
          <a:prstGeom prst="rect">
            <a:avLst/>
          </a:prstGeom>
        </p:spPr>
      </p:pic>
      <p:sp>
        <p:nvSpPr>
          <p:cNvPr id="5" name="ZoneTexte 10">
            <a:extLst>
              <a:ext uri="{FF2B5EF4-FFF2-40B4-BE49-F238E27FC236}">
                <a16:creationId xmlns:a16="http://schemas.microsoft.com/office/drawing/2014/main" id="{E6A77FCF-FEFD-4C56-B8F7-D411D6FD34A2}"/>
              </a:ext>
            </a:extLst>
          </p:cNvPr>
          <p:cNvSpPr txBox="1"/>
          <p:nvPr/>
        </p:nvSpPr>
        <p:spPr>
          <a:xfrm>
            <a:off x="6599744" y="2550680"/>
            <a:ext cx="527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Sur ce graphe je remarque un faible taux d’accident soit </a:t>
            </a:r>
            <a:r>
              <a:rPr lang="fr-FR" sz="1400" b="1" dirty="0">
                <a:solidFill>
                  <a:srgbClr val="00B050"/>
                </a:solidFill>
              </a:rPr>
              <a:t>14,15%</a:t>
            </a:r>
            <a:r>
              <a:rPr lang="fr-FR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dirty="0"/>
              <a:t>pour un taux de </a:t>
            </a:r>
            <a:r>
              <a:rPr lang="fr-FR" sz="1400" b="1" dirty="0">
                <a:solidFill>
                  <a:srgbClr val="00B050"/>
                </a:solidFill>
              </a:rPr>
              <a:t>7,03%</a:t>
            </a:r>
            <a:r>
              <a:rPr lang="fr-FR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dirty="0"/>
              <a:t>pour les femmes  </a:t>
            </a:r>
            <a:r>
              <a:rPr lang="fr-FR" sz="1400" dirty="0"/>
              <a:t>contre</a:t>
            </a:r>
            <a:r>
              <a:rPr lang="fr-FR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b="1" dirty="0">
                <a:solidFill>
                  <a:srgbClr val="00B050"/>
                </a:solidFill>
              </a:rPr>
              <a:t>7,42%</a:t>
            </a:r>
            <a:r>
              <a:rPr lang="fr-FR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400" dirty="0"/>
              <a:t>pour </a:t>
            </a:r>
            <a:r>
              <a:rPr lang="fr-FR" sz="1400" dirty="0"/>
              <a:t>les hommes</a:t>
            </a:r>
          </a:p>
        </p:txBody>
      </p:sp>
    </p:spTree>
    <p:extLst>
      <p:ext uri="{BB962C8B-B14F-4D97-AF65-F5344CB8AC3E}">
        <p14:creationId xmlns:p14="http://schemas.microsoft.com/office/powerpoint/2010/main" val="4894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82" y="259976"/>
            <a:ext cx="10046541" cy="52499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SCORE DE L’ENTREPRISE</a:t>
            </a:r>
            <a:endParaRPr lang="de-DE" sz="2400" b="1" dirty="0"/>
          </a:p>
        </p:txBody>
      </p:sp>
      <p:sp>
        <p:nvSpPr>
          <p:cNvPr id="6" name="ZoneTexte 10">
            <a:extLst>
              <a:ext uri="{FF2B5EF4-FFF2-40B4-BE49-F238E27FC236}">
                <a16:creationId xmlns:a16="http://schemas.microsoft.com/office/drawing/2014/main" id="{8E72A035-2C7C-4D14-822D-3BEAEC529FCD}"/>
              </a:ext>
            </a:extLst>
          </p:cNvPr>
          <p:cNvSpPr txBox="1"/>
          <p:nvPr/>
        </p:nvSpPr>
        <p:spPr>
          <a:xfrm>
            <a:off x="121022" y="1047430"/>
            <a:ext cx="107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Ici je constate une équite par rapport au ratio salarial avec un score de </a:t>
            </a:r>
            <a:r>
              <a:rPr lang="fr-FR" sz="1400" b="1" dirty="0" smtClean="0">
                <a:solidFill>
                  <a:srgbClr val="00B050"/>
                </a:solidFill>
              </a:rPr>
              <a:t>0,97</a:t>
            </a:r>
            <a:r>
              <a:rPr lang="fr-F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dirty="0"/>
              <a:t>soit</a:t>
            </a:r>
            <a:r>
              <a:rPr lang="fr-F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b="1" dirty="0">
                <a:solidFill>
                  <a:srgbClr val="00B050"/>
                </a:solidFill>
              </a:rPr>
              <a:t>50,5%</a:t>
            </a:r>
            <a:r>
              <a:rPr lang="fr-FR" sz="1400" dirty="0"/>
              <a:t> </a:t>
            </a:r>
            <a:r>
              <a:rPr lang="fr-FR" sz="1400" dirty="0"/>
              <a:t>pour les hommes </a:t>
            </a:r>
            <a:r>
              <a:rPr lang="fr-FR" sz="1400" dirty="0"/>
              <a:t>contre </a:t>
            </a:r>
            <a:r>
              <a:rPr lang="fr-FR" sz="1400" b="1" dirty="0">
                <a:solidFill>
                  <a:srgbClr val="00B050"/>
                </a:solidFill>
              </a:rPr>
              <a:t>49,45%</a:t>
            </a:r>
            <a:r>
              <a:rPr lang="fr-F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dirty="0"/>
              <a:t>pour les femmes</a:t>
            </a:r>
          </a:p>
          <a:p>
            <a:r>
              <a:rPr lang="fr-FR" sz="1400" dirty="0"/>
              <a:t>Idem pour la promotion avec un ratio de </a:t>
            </a:r>
            <a:r>
              <a:rPr lang="fr-FR" sz="1400" b="1" dirty="0" smtClean="0">
                <a:solidFill>
                  <a:srgbClr val="00B050"/>
                </a:solidFill>
              </a:rPr>
              <a:t>0,95</a:t>
            </a:r>
            <a:r>
              <a:rPr lang="fr-FR" sz="14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dirty="0"/>
              <a:t>soit </a:t>
            </a:r>
            <a:r>
              <a:rPr lang="fr-FR" sz="1400" b="1" dirty="0">
                <a:solidFill>
                  <a:srgbClr val="00B050"/>
                </a:solidFill>
              </a:rPr>
              <a:t>48,83%</a:t>
            </a:r>
            <a:r>
              <a:rPr lang="fr-F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dirty="0"/>
              <a:t>pour les femmes </a:t>
            </a:r>
            <a:r>
              <a:rPr lang="fr-FR" sz="1400" dirty="0"/>
              <a:t>contre </a:t>
            </a:r>
            <a:r>
              <a:rPr lang="fr-FR" sz="1400" b="1" dirty="0">
                <a:solidFill>
                  <a:srgbClr val="00B050"/>
                </a:solidFill>
              </a:rPr>
              <a:t>51,17%</a:t>
            </a:r>
            <a:r>
              <a:rPr lang="fr-F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dirty="0"/>
              <a:t>dont</a:t>
            </a:r>
            <a:r>
              <a:rPr lang="fr-F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b="1" dirty="0">
                <a:solidFill>
                  <a:srgbClr val="00B050"/>
                </a:solidFill>
              </a:rPr>
              <a:t>22</a:t>
            </a:r>
            <a:r>
              <a:rPr lang="fr-FR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1400" dirty="0"/>
              <a:t>de part et d’autre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B04803-F434-4E14-BB29-721D9CF3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1534"/>
            <a:ext cx="4676775" cy="33064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11FAD8-DB65-46FF-B7D6-ADF0CCD0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634" y="3551534"/>
            <a:ext cx="4054931" cy="32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82" y="259976"/>
            <a:ext cx="10046541" cy="52499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Axes d’AMELIORATION</a:t>
            </a:r>
            <a:endParaRPr lang="de-DE" sz="2400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B7E2918-FA68-4E05-B4E0-4849AF8ADD68}"/>
              </a:ext>
            </a:extLst>
          </p:cNvPr>
          <p:cNvSpPr/>
          <p:nvPr/>
        </p:nvSpPr>
        <p:spPr>
          <a:xfrm>
            <a:off x="238339" y="1196458"/>
            <a:ext cx="11258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Comme axes </a:t>
            </a:r>
            <a:r>
              <a:rPr lang="fr-FR" sz="1600" dirty="0" smtClean="0"/>
              <a:t>d’amélioration je propose :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La mise en place d’une grille salariale transparente qui garantit que les critères de rémunération </a:t>
            </a:r>
            <a:r>
              <a:rPr lang="fr-FR" sz="1600" dirty="0" smtClean="0"/>
              <a:t>ne </a:t>
            </a:r>
            <a:r>
              <a:rPr lang="fr-FR" sz="1600" dirty="0"/>
              <a:t>sont pas biaisés par le sexe.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Encourager </a:t>
            </a:r>
            <a:r>
              <a:rPr lang="fr-FR" sz="1600" dirty="0"/>
              <a:t>les femmes à négocier leurs salaires et offrir des formations pour les aider à mieux défendre leurs </a:t>
            </a:r>
            <a:r>
              <a:rPr lang="fr-FR" sz="1600" dirty="0" smtClean="0"/>
              <a:t>intérêts.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Offrir la possibilité de télétravailler et de travailler selon des horaires flexibles pour mieux concilier vie professionnelle et vie privée, notamment pour les femmes ayant des responsabilités </a:t>
            </a:r>
            <a:r>
              <a:rPr lang="fr-FR" sz="1600" dirty="0" smtClean="0"/>
              <a:t>familiales.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/>
              <a:t>Développer des programmes d’orientation et de soutien à la formation pour encourager les femmes à s’engager dans des carrières dans les sciences, la </a:t>
            </a:r>
            <a:r>
              <a:rPr lang="fr-FR" sz="1600" dirty="0" smtClean="0"/>
              <a:t>technologie.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 smtClean="0"/>
              <a:t>S’engager avec des organismes de certification pour garantir l’égalité, l’équité  des genres qui va améliorer l’image de la société.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66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94" y="188822"/>
            <a:ext cx="10234800" cy="981635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la méthodologie de collecte, agrégation, vérification de la cohérence des données </a:t>
            </a:r>
            <a:endParaRPr lang="de-DE" sz="2400" b="1" dirty="0"/>
          </a:p>
        </p:txBody>
      </p:sp>
      <p:sp>
        <p:nvSpPr>
          <p:cNvPr id="4" name="ZoneTexte 10">
            <a:extLst>
              <a:ext uri="{FF2B5EF4-FFF2-40B4-BE49-F238E27FC236}">
                <a16:creationId xmlns:a16="http://schemas.microsoft.com/office/drawing/2014/main" id="{7DD97E1D-FCBA-4174-BABA-D512DF30057E}"/>
              </a:ext>
            </a:extLst>
          </p:cNvPr>
          <p:cNvSpPr txBox="1"/>
          <p:nvPr/>
        </p:nvSpPr>
        <p:spPr>
          <a:xfrm>
            <a:off x="448236" y="1470202"/>
            <a:ext cx="100225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Le processus utilise dans le cadre des traitements est: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Csv </a:t>
            </a:r>
            <a:r>
              <a:rPr lang="fr-FR" sz="1600" dirty="0" err="1"/>
              <a:t>reader</a:t>
            </a:r>
            <a:r>
              <a:rPr lang="fr-FR" sz="1600" dirty="0"/>
              <a:t> a été utilise afin de permettre la collecte des </a:t>
            </a:r>
            <a:r>
              <a:rPr lang="fr-FR" sz="1600" dirty="0" err="1"/>
              <a:t>donnees</a:t>
            </a:r>
            <a:r>
              <a:rPr lang="fr-FR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 err="1"/>
              <a:t>Joiner</a:t>
            </a:r>
            <a:r>
              <a:rPr lang="fr-FR" sz="1600" dirty="0"/>
              <a:t>  a permit de faire la liaison entre les tables </a:t>
            </a:r>
            <a:r>
              <a:rPr lang="fr-FR" sz="1600" dirty="0" err="1"/>
              <a:t>salaire,renumeration</a:t>
            </a:r>
            <a:r>
              <a:rPr lang="fr-FR" sz="1600" dirty="0"/>
              <a:t> et </a:t>
            </a:r>
            <a:r>
              <a:rPr lang="fr-FR" sz="1600" dirty="0" err="1"/>
              <a:t>Info_pro</a:t>
            </a:r>
            <a:r>
              <a:rPr lang="fr-FR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 err="1"/>
              <a:t>Column</a:t>
            </a:r>
            <a:r>
              <a:rPr lang="fr-FR" sz="1600" dirty="0"/>
              <a:t> </a:t>
            </a:r>
            <a:r>
              <a:rPr lang="fr-FR" sz="1600" dirty="0" err="1"/>
              <a:t>filter</a:t>
            </a:r>
            <a:r>
              <a:rPr lang="fr-FR" sz="1600" dirty="0"/>
              <a:t> a permit d’appliquer un premier filtre afin de masquer les infos personnelles selon le RGPD   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7F02DD-8EFB-4CA6-BCE1-90A7AC3F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766" y="2794203"/>
            <a:ext cx="701101" cy="8001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EDA7FE-2D62-45A1-8BCB-403F29EB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67" y="2749601"/>
            <a:ext cx="3272118" cy="1411533"/>
          </a:xfrm>
          <a:prstGeom prst="rect">
            <a:avLst/>
          </a:prstGeom>
        </p:spPr>
      </p:pic>
      <p:sp>
        <p:nvSpPr>
          <p:cNvPr id="7" name="ZoneTexte 10">
            <a:extLst>
              <a:ext uri="{FF2B5EF4-FFF2-40B4-BE49-F238E27FC236}">
                <a16:creationId xmlns:a16="http://schemas.microsoft.com/office/drawing/2014/main" id="{EB0F3B46-25E0-44A6-BE6A-ADD6C8D8DF83}"/>
              </a:ext>
            </a:extLst>
          </p:cNvPr>
          <p:cNvSpPr txBox="1"/>
          <p:nvPr/>
        </p:nvSpPr>
        <p:spPr>
          <a:xfrm>
            <a:off x="313765" y="4307610"/>
            <a:ext cx="100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String to </a:t>
            </a:r>
            <a:r>
              <a:rPr lang="fr-FR" sz="1600" dirty="0" err="1"/>
              <a:t>Date&amp;Time</a:t>
            </a:r>
            <a:r>
              <a:rPr lang="fr-FR" sz="1600" dirty="0"/>
              <a:t> : est utilise pour </a:t>
            </a:r>
            <a:r>
              <a:rPr lang="fr-FR" sz="1600" dirty="0" err="1"/>
              <a:t>determiner</a:t>
            </a:r>
            <a:r>
              <a:rPr lang="fr-FR" sz="1600" dirty="0"/>
              <a:t> le </a:t>
            </a:r>
            <a:r>
              <a:rPr lang="fr-FR" sz="1600" dirty="0" err="1"/>
              <a:t>fomat</a:t>
            </a:r>
            <a:r>
              <a:rPr lang="fr-FR" sz="1600" dirty="0"/>
              <a:t> de la date de naissance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/>
              <a:t>Date &amp; Time part </a:t>
            </a:r>
            <a:r>
              <a:rPr lang="fr-FR" sz="1600" dirty="0" err="1"/>
              <a:t>Extractor</a:t>
            </a:r>
            <a:r>
              <a:rPr lang="fr-FR" sz="1600" dirty="0"/>
              <a:t>: a permit d’</a:t>
            </a:r>
            <a:r>
              <a:rPr lang="fr-FR" sz="1600" dirty="0" err="1"/>
              <a:t>anomiser</a:t>
            </a:r>
            <a:r>
              <a:rPr lang="fr-FR" sz="1600" dirty="0"/>
              <a:t> la date de naissance en enlevant le jour et le mois en gardant uniquement l’</a:t>
            </a:r>
            <a:r>
              <a:rPr lang="fr-FR" sz="1600" dirty="0" err="1"/>
              <a:t>annee</a:t>
            </a:r>
            <a:r>
              <a:rPr lang="fr-FR" sz="1600" dirty="0"/>
              <a:t> de naissance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9AD4F0B-14AA-48F2-BC57-4D404D947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829" y="5675103"/>
            <a:ext cx="1806097" cy="8154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326455-07D2-4647-AC74-38310C3F7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926" y="5239306"/>
            <a:ext cx="2424027" cy="15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94" y="188822"/>
            <a:ext cx="10234800" cy="981635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la méthodologie de collecte, agrégation, vérification de la cohérence des données </a:t>
            </a:r>
            <a:endParaRPr lang="de-DE" sz="2400" b="1" dirty="0"/>
          </a:p>
        </p:txBody>
      </p:sp>
      <p:sp>
        <p:nvSpPr>
          <p:cNvPr id="4" name="ZoneTexte 10">
            <a:extLst>
              <a:ext uri="{FF2B5EF4-FFF2-40B4-BE49-F238E27FC236}">
                <a16:creationId xmlns:a16="http://schemas.microsoft.com/office/drawing/2014/main" id="{7DD97E1D-FCBA-4174-BABA-D512DF30057E}"/>
              </a:ext>
            </a:extLst>
          </p:cNvPr>
          <p:cNvSpPr txBox="1"/>
          <p:nvPr/>
        </p:nvSpPr>
        <p:spPr>
          <a:xfrm>
            <a:off x="448236" y="1470202"/>
            <a:ext cx="100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/>
              <a:t>Math Formula: a </a:t>
            </a:r>
            <a:r>
              <a:rPr lang="de-DE" sz="1600" dirty="0" err="1"/>
              <a:t>permit</a:t>
            </a:r>
            <a:r>
              <a:rPr lang="de-DE" sz="1600" dirty="0"/>
              <a:t> de </a:t>
            </a:r>
            <a:r>
              <a:rPr lang="de-DE" sz="1600" dirty="0" err="1"/>
              <a:t>calculer</a:t>
            </a:r>
            <a:r>
              <a:rPr lang="de-DE" sz="1600" dirty="0"/>
              <a:t> </a:t>
            </a:r>
            <a:r>
              <a:rPr lang="de-DE" sz="1600" dirty="0" err="1"/>
              <a:t>l‘age</a:t>
            </a:r>
            <a:r>
              <a:rPr lang="de-DE" sz="1600" dirty="0"/>
              <a:t> </a:t>
            </a:r>
            <a:r>
              <a:rPr lang="de-DE" sz="1600" dirty="0" err="1"/>
              <a:t>tout</a:t>
            </a:r>
            <a:r>
              <a:rPr lang="de-DE" sz="1600" dirty="0"/>
              <a:t> en </a:t>
            </a:r>
            <a:r>
              <a:rPr lang="de-DE" sz="1600" dirty="0" err="1"/>
              <a:t>accentuant</a:t>
            </a:r>
            <a:r>
              <a:rPr lang="de-DE" sz="1600" dirty="0"/>
              <a:t> </a:t>
            </a:r>
            <a:r>
              <a:rPr lang="de-DE" sz="1600" dirty="0" err="1"/>
              <a:t>l‘anonimisation</a:t>
            </a:r>
            <a:r>
              <a:rPr lang="de-DE" sz="1600" dirty="0"/>
              <a:t> de la date de </a:t>
            </a:r>
            <a:r>
              <a:rPr lang="de-DE" sz="1600" dirty="0" err="1"/>
              <a:t>naissance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/>
              <a:t>Rule </a:t>
            </a:r>
            <a:r>
              <a:rPr lang="de-DE" sz="1600" dirty="0" err="1"/>
              <a:t>engine</a:t>
            </a:r>
            <a:r>
              <a:rPr lang="de-DE" sz="1600" dirty="0"/>
              <a:t>: a </a:t>
            </a:r>
            <a:r>
              <a:rPr lang="de-DE" sz="1600" dirty="0" err="1"/>
              <a:t>permit</a:t>
            </a:r>
            <a:r>
              <a:rPr lang="de-DE" sz="1600" dirty="0"/>
              <a:t> </a:t>
            </a:r>
            <a:r>
              <a:rPr lang="de-DE" sz="1600" dirty="0" err="1"/>
              <a:t>d‘anomiser</a:t>
            </a:r>
            <a:r>
              <a:rPr lang="de-DE" sz="1600" dirty="0"/>
              <a:t> le </a:t>
            </a:r>
            <a:r>
              <a:rPr lang="de-DE" sz="1600" dirty="0" err="1"/>
              <a:t>nombre</a:t>
            </a:r>
            <a:r>
              <a:rPr lang="de-DE" sz="1600" dirty="0"/>
              <a:t> </a:t>
            </a:r>
            <a:r>
              <a:rPr lang="de-DE" sz="1600" dirty="0" err="1"/>
              <a:t>d‘enfant</a:t>
            </a:r>
            <a:r>
              <a:rPr lang="de-DE" sz="1600" dirty="0"/>
              <a:t> en </a:t>
            </a:r>
            <a:r>
              <a:rPr lang="de-DE" sz="1600" dirty="0" err="1" smtClean="0"/>
              <a:t>booleen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600" dirty="0" err="1"/>
              <a:t>Rank:a</a:t>
            </a:r>
            <a:r>
              <a:rPr lang="fr-FR" sz="1600" dirty="0"/>
              <a:t> permit de créer des index id salarie </a:t>
            </a:r>
            <a:r>
              <a:rPr lang="fr-FR" sz="1600" smtClean="0"/>
              <a:t>comme identifiant</a:t>
            </a:r>
            <a:endParaRPr lang="fr-FR" sz="16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CC8BB4-FCF2-4272-8825-DEADE0BB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47" y="2894340"/>
            <a:ext cx="1966130" cy="77730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692B3DB-1175-4944-BCC4-98BF752D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16" y="3813860"/>
            <a:ext cx="4105837" cy="26184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EB34D4-EF10-4C05-9E67-0DE0420E4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3860"/>
            <a:ext cx="3716606" cy="249222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B978622-206C-40C6-9E61-130E0D955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863" y="3836395"/>
            <a:ext cx="3510419" cy="27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94" y="188822"/>
            <a:ext cx="10234800" cy="981635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la méthodologie de collecte, agrégation, vérification de la cohérence des données </a:t>
            </a:r>
            <a:endParaRPr lang="de-DE" sz="2400" b="1" dirty="0"/>
          </a:p>
        </p:txBody>
      </p:sp>
      <p:sp>
        <p:nvSpPr>
          <p:cNvPr id="4" name="ZoneTexte 10">
            <a:extLst>
              <a:ext uri="{FF2B5EF4-FFF2-40B4-BE49-F238E27FC236}">
                <a16:creationId xmlns:a16="http://schemas.microsoft.com/office/drawing/2014/main" id="{7DD97E1D-FCBA-4174-BABA-D512DF30057E}"/>
              </a:ext>
            </a:extLst>
          </p:cNvPr>
          <p:cNvSpPr txBox="1"/>
          <p:nvPr/>
        </p:nvSpPr>
        <p:spPr>
          <a:xfrm>
            <a:off x="448236" y="1470202"/>
            <a:ext cx="100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 err="1"/>
              <a:t>Column</a:t>
            </a:r>
            <a:r>
              <a:rPr lang="de-DE" sz="1600" dirty="0"/>
              <a:t> </a:t>
            </a:r>
            <a:r>
              <a:rPr lang="de-DE" sz="1600" dirty="0" err="1"/>
              <a:t>filter</a:t>
            </a:r>
            <a:r>
              <a:rPr lang="de-DE" sz="1600" dirty="0"/>
              <a:t>: a </a:t>
            </a:r>
            <a:r>
              <a:rPr lang="de-DE" sz="1600" dirty="0" err="1"/>
              <a:t>permit</a:t>
            </a:r>
            <a:r>
              <a:rPr lang="de-DE" sz="1600" dirty="0"/>
              <a:t> de </a:t>
            </a:r>
            <a:r>
              <a:rPr lang="de-DE" sz="1600" dirty="0" err="1"/>
              <a:t>filtrer</a:t>
            </a:r>
            <a:r>
              <a:rPr lang="de-DE" sz="1600" dirty="0"/>
              <a:t> </a:t>
            </a:r>
            <a:r>
              <a:rPr lang="de-DE" sz="1600" dirty="0" err="1"/>
              <a:t>certaines</a:t>
            </a:r>
            <a:r>
              <a:rPr lang="de-DE" sz="1600" dirty="0"/>
              <a:t> </a:t>
            </a:r>
            <a:r>
              <a:rPr lang="de-DE" sz="1600" dirty="0" err="1"/>
              <a:t>informations</a:t>
            </a:r>
            <a:r>
              <a:rPr lang="de-DE" sz="1600" dirty="0"/>
              <a:t> </a:t>
            </a:r>
            <a:r>
              <a:rPr lang="de-DE" sz="1600" dirty="0" err="1"/>
              <a:t>selon</a:t>
            </a:r>
            <a:r>
              <a:rPr lang="de-DE" sz="1600" dirty="0"/>
              <a:t> </a:t>
            </a:r>
            <a:r>
              <a:rPr lang="de-DE" sz="1600" dirty="0" err="1"/>
              <a:t>les</a:t>
            </a:r>
            <a:r>
              <a:rPr lang="de-DE" sz="1600" dirty="0"/>
              <a:t> </a:t>
            </a:r>
            <a:r>
              <a:rPr lang="de-DE" sz="1600" dirty="0" err="1"/>
              <a:t>regles</a:t>
            </a:r>
            <a:r>
              <a:rPr lang="de-DE" sz="1600" dirty="0"/>
              <a:t> du RGPD(</a:t>
            </a:r>
            <a:r>
              <a:rPr lang="de-DE" sz="1600" dirty="0" err="1"/>
              <a:t>annee</a:t>
            </a:r>
            <a:r>
              <a:rPr lang="de-DE" sz="1600" dirty="0"/>
              <a:t> de </a:t>
            </a:r>
            <a:r>
              <a:rPr lang="de-DE" sz="1600" dirty="0" err="1"/>
              <a:t>naissance,enfant,id_salarie</a:t>
            </a:r>
            <a:r>
              <a:rPr lang="de-DE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/>
              <a:t>CSV </a:t>
            </a:r>
            <a:r>
              <a:rPr lang="de-DE" sz="1600" dirty="0" err="1"/>
              <a:t>writter:a</a:t>
            </a:r>
            <a:r>
              <a:rPr lang="de-DE" sz="1600" dirty="0"/>
              <a:t> </a:t>
            </a:r>
            <a:r>
              <a:rPr lang="de-DE" sz="1600" dirty="0" err="1"/>
              <a:t>permit</a:t>
            </a:r>
            <a:r>
              <a:rPr lang="de-DE" sz="1600" dirty="0"/>
              <a:t> </a:t>
            </a:r>
            <a:r>
              <a:rPr lang="de-DE" sz="1600" dirty="0" err="1"/>
              <a:t>d‘exporter</a:t>
            </a:r>
            <a:r>
              <a:rPr lang="de-DE" sz="1600" dirty="0"/>
              <a:t> le fichier final </a:t>
            </a:r>
            <a:r>
              <a:rPr lang="de-DE" sz="1600" dirty="0" err="1"/>
              <a:t>traite</a:t>
            </a:r>
            <a:endParaRPr lang="fr-FR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CE14E30-09CE-48BB-B6EE-D2A82EEA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4" y="2480484"/>
            <a:ext cx="584755" cy="112731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DCCFDE-7BA5-404E-818B-DAA7F5AE2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11" y="3724327"/>
            <a:ext cx="4148252" cy="2743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51055AF-F63D-4DF1-A4F0-598823603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63" y="2802298"/>
            <a:ext cx="5175156" cy="3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94" y="188822"/>
            <a:ext cx="10234800" cy="981635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la méthodologie de collecte, agrégation, vérification de la cohérence des données </a:t>
            </a:r>
            <a:endParaRPr lang="de-DE" sz="2400" b="1" dirty="0"/>
          </a:p>
        </p:txBody>
      </p:sp>
      <p:sp>
        <p:nvSpPr>
          <p:cNvPr id="4" name="ZoneTexte 10">
            <a:extLst>
              <a:ext uri="{FF2B5EF4-FFF2-40B4-BE49-F238E27FC236}">
                <a16:creationId xmlns:a16="http://schemas.microsoft.com/office/drawing/2014/main" id="{7DD97E1D-FCBA-4174-BABA-D512DF30057E}"/>
              </a:ext>
            </a:extLst>
          </p:cNvPr>
          <p:cNvSpPr txBox="1"/>
          <p:nvPr/>
        </p:nvSpPr>
        <p:spPr>
          <a:xfrm>
            <a:off x="448236" y="1470202"/>
            <a:ext cx="1002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 err="1" smtClean="0"/>
              <a:t>Math</a:t>
            </a:r>
            <a:r>
              <a:rPr lang="de-DE" sz="1600" dirty="0" smtClean="0"/>
              <a:t> </a:t>
            </a:r>
            <a:r>
              <a:rPr lang="de-DE" sz="1600" dirty="0" err="1" smtClean="0"/>
              <a:t>Formula</a:t>
            </a:r>
            <a:r>
              <a:rPr lang="de-DE" sz="1600" dirty="0" smtClean="0"/>
              <a:t> </a:t>
            </a:r>
            <a:r>
              <a:rPr lang="de-DE" sz="1600" dirty="0" smtClean="0"/>
              <a:t>: Ils </a:t>
            </a:r>
            <a:r>
              <a:rPr lang="de-DE" sz="1600" dirty="0" err="1" smtClean="0"/>
              <a:t>ont</a:t>
            </a:r>
            <a:r>
              <a:rPr lang="de-DE" sz="1600" dirty="0" smtClean="0"/>
              <a:t> </a:t>
            </a:r>
            <a:r>
              <a:rPr lang="de-DE" sz="1600" dirty="0" err="1" smtClean="0"/>
              <a:t>permis</a:t>
            </a:r>
            <a:r>
              <a:rPr lang="de-DE" sz="1600" dirty="0" smtClean="0"/>
              <a:t> les </a:t>
            </a:r>
            <a:r>
              <a:rPr lang="de-DE" sz="1600" dirty="0" err="1" smtClean="0"/>
              <a:t>calculs</a:t>
            </a:r>
            <a:r>
              <a:rPr lang="de-DE" sz="1600" dirty="0" smtClean="0"/>
              <a:t> du </a:t>
            </a:r>
            <a:r>
              <a:rPr lang="de-DE" sz="1600" dirty="0" err="1" smtClean="0"/>
              <a:t>taux</a:t>
            </a:r>
            <a:r>
              <a:rPr lang="de-DE" sz="1600" dirty="0" smtClean="0"/>
              <a:t> </a:t>
            </a:r>
            <a:r>
              <a:rPr lang="de-DE" sz="1600" dirty="0" err="1" smtClean="0"/>
              <a:t>d‘activité</a:t>
            </a:r>
            <a:r>
              <a:rPr lang="de-DE" sz="1600" dirty="0" smtClean="0"/>
              <a:t> et le </a:t>
            </a:r>
            <a:r>
              <a:rPr lang="de-DE" sz="1600" dirty="0" err="1" smtClean="0"/>
              <a:t>salaire</a:t>
            </a:r>
            <a:r>
              <a:rPr lang="de-DE" sz="1600" dirty="0" smtClean="0"/>
              <a:t> </a:t>
            </a:r>
            <a:r>
              <a:rPr lang="de-DE" sz="1600" dirty="0" err="1" smtClean="0"/>
              <a:t>équivalent</a:t>
            </a:r>
            <a:r>
              <a:rPr lang="de-DE" sz="1600" dirty="0" smtClean="0"/>
              <a:t> </a:t>
            </a:r>
            <a:r>
              <a:rPr lang="de-DE" sz="1600" dirty="0" err="1" smtClean="0"/>
              <a:t>temps</a:t>
            </a:r>
            <a:r>
              <a:rPr lang="de-DE" sz="1600" dirty="0" smtClean="0"/>
              <a:t> </a:t>
            </a:r>
            <a:r>
              <a:rPr lang="de-DE" sz="1600" dirty="0" err="1" smtClean="0"/>
              <a:t>plein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 err="1" smtClean="0"/>
              <a:t>Rule</a:t>
            </a:r>
            <a:r>
              <a:rPr lang="de-DE" sz="1600" dirty="0" smtClean="0"/>
              <a:t> Engine : Nous a </a:t>
            </a:r>
            <a:r>
              <a:rPr lang="de-DE" sz="1600" dirty="0" err="1" smtClean="0"/>
              <a:t>permit</a:t>
            </a:r>
            <a:r>
              <a:rPr lang="de-DE" sz="1600" dirty="0" smtClean="0"/>
              <a:t> de </a:t>
            </a:r>
            <a:r>
              <a:rPr lang="de-DE" sz="1600" dirty="0" err="1" smtClean="0"/>
              <a:t>déterminer</a:t>
            </a:r>
            <a:r>
              <a:rPr lang="de-DE" sz="1600" dirty="0" smtClean="0"/>
              <a:t> les </a:t>
            </a:r>
            <a:r>
              <a:rPr lang="de-DE" sz="1600" dirty="0" err="1" smtClean="0"/>
              <a:t>tranches</a:t>
            </a:r>
            <a:r>
              <a:rPr lang="de-DE" sz="1600" dirty="0" smtClean="0"/>
              <a:t> par </a:t>
            </a:r>
            <a:r>
              <a:rPr lang="de-DE" sz="1600" dirty="0" err="1" smtClean="0"/>
              <a:t>taux</a:t>
            </a:r>
            <a:r>
              <a:rPr lang="de-DE" sz="1600" dirty="0" smtClean="0"/>
              <a:t> </a:t>
            </a:r>
            <a:r>
              <a:rPr lang="de-DE" sz="1600" dirty="0" err="1" smtClean="0"/>
              <a:t>d‘activité</a:t>
            </a:r>
            <a:r>
              <a:rPr lang="de-DE" sz="1600" dirty="0" smtClean="0"/>
              <a:t> (50%, 80%, 100%)</a:t>
            </a:r>
            <a:endParaRPr lang="fr-FR" sz="1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94" y="2753875"/>
            <a:ext cx="3414561" cy="132614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204" y="1987594"/>
            <a:ext cx="5139282" cy="204899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5" y="4274269"/>
            <a:ext cx="5818535" cy="25837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898" y="4104334"/>
            <a:ext cx="5916587" cy="271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94" y="188822"/>
            <a:ext cx="10234800" cy="981635"/>
          </a:xfrm>
        </p:spPr>
        <p:txBody>
          <a:bodyPr>
            <a:normAutofit fontScale="90000"/>
          </a:bodyPr>
          <a:lstStyle/>
          <a:p>
            <a:r>
              <a:rPr lang="fr-FR" sz="2400" b="1" dirty="0"/>
              <a:t>la méthodologie de collecte, agrégation, vérification de la cohérence des données </a:t>
            </a:r>
            <a:endParaRPr lang="de-DE" sz="2400" b="1" dirty="0"/>
          </a:p>
        </p:txBody>
      </p:sp>
      <p:sp>
        <p:nvSpPr>
          <p:cNvPr id="4" name="ZoneTexte 10">
            <a:extLst>
              <a:ext uri="{FF2B5EF4-FFF2-40B4-BE49-F238E27FC236}">
                <a16:creationId xmlns:a16="http://schemas.microsoft.com/office/drawing/2014/main" id="{7DD97E1D-FCBA-4174-BABA-D512DF30057E}"/>
              </a:ext>
            </a:extLst>
          </p:cNvPr>
          <p:cNvSpPr txBox="1"/>
          <p:nvPr/>
        </p:nvSpPr>
        <p:spPr>
          <a:xfrm>
            <a:off x="448236" y="1470202"/>
            <a:ext cx="10022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 err="1"/>
              <a:t>Column</a:t>
            </a:r>
            <a:r>
              <a:rPr lang="de-DE" sz="1600" dirty="0"/>
              <a:t> </a:t>
            </a:r>
            <a:r>
              <a:rPr lang="de-DE" sz="1600" dirty="0" err="1"/>
              <a:t>Resorter</a:t>
            </a:r>
            <a:r>
              <a:rPr lang="de-DE" sz="1600" dirty="0"/>
              <a:t>: a </a:t>
            </a:r>
            <a:r>
              <a:rPr lang="de-DE" sz="1600" dirty="0" err="1"/>
              <a:t>permit</a:t>
            </a:r>
            <a:r>
              <a:rPr lang="de-DE" sz="1600" dirty="0"/>
              <a:t> de </a:t>
            </a:r>
            <a:r>
              <a:rPr lang="de-DE" sz="1600" dirty="0" err="1"/>
              <a:t>trier</a:t>
            </a:r>
            <a:r>
              <a:rPr lang="de-DE" sz="1600" dirty="0"/>
              <a:t> </a:t>
            </a:r>
            <a:r>
              <a:rPr lang="de-DE" sz="1600" dirty="0" err="1"/>
              <a:t>les</a:t>
            </a:r>
            <a:r>
              <a:rPr lang="de-DE" sz="1600" dirty="0"/>
              <a:t> </a:t>
            </a:r>
            <a:r>
              <a:rPr lang="de-DE" sz="1600" dirty="0" err="1"/>
              <a:t>colonnes</a:t>
            </a:r>
            <a:r>
              <a:rPr lang="de-DE" sz="1600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 err="1"/>
              <a:t>GroupBy:a</a:t>
            </a:r>
            <a:r>
              <a:rPr lang="de-DE" sz="1600" dirty="0"/>
              <a:t> </a:t>
            </a:r>
            <a:r>
              <a:rPr lang="de-DE" sz="1600" dirty="0" err="1"/>
              <a:t>permit</a:t>
            </a:r>
            <a:r>
              <a:rPr lang="de-DE" sz="1600" dirty="0"/>
              <a:t> de </a:t>
            </a:r>
            <a:r>
              <a:rPr lang="de-DE" sz="1600" dirty="0" err="1"/>
              <a:t>regrouper</a:t>
            </a:r>
            <a:r>
              <a:rPr lang="de-DE" sz="1600" dirty="0"/>
              <a:t> </a:t>
            </a:r>
            <a:r>
              <a:rPr lang="de-DE" sz="1600" dirty="0" err="1"/>
              <a:t>les</a:t>
            </a:r>
            <a:r>
              <a:rPr lang="de-DE" sz="1600" dirty="0"/>
              <a:t> </a:t>
            </a:r>
            <a:r>
              <a:rPr lang="de-DE" sz="1600" dirty="0" err="1"/>
              <a:t>informations</a:t>
            </a:r>
            <a:r>
              <a:rPr lang="de-DE" sz="1600" dirty="0"/>
              <a:t> </a:t>
            </a:r>
            <a:r>
              <a:rPr lang="de-DE" sz="1600" dirty="0" err="1"/>
              <a:t>qui</a:t>
            </a:r>
            <a:r>
              <a:rPr lang="de-DE" sz="1600" dirty="0"/>
              <a:t> a </a:t>
            </a:r>
            <a:r>
              <a:rPr lang="de-DE" sz="1600" dirty="0" err="1"/>
              <a:t>aboutit</a:t>
            </a:r>
            <a:r>
              <a:rPr lang="de-DE" sz="1600" dirty="0"/>
              <a:t> </a:t>
            </a:r>
            <a:r>
              <a:rPr lang="de-DE" sz="1600" dirty="0" err="1"/>
              <a:t>aux</a:t>
            </a:r>
            <a:r>
              <a:rPr lang="de-DE" sz="1600" dirty="0"/>
              <a:t> </a:t>
            </a:r>
            <a:r>
              <a:rPr lang="de-DE" sz="1600" dirty="0" err="1"/>
              <a:t>calculs</a:t>
            </a:r>
            <a:r>
              <a:rPr lang="de-DE" sz="1600" dirty="0"/>
              <a:t> </a:t>
            </a:r>
            <a:r>
              <a:rPr lang="de-DE" sz="1600" dirty="0" err="1"/>
              <a:t>d‘agregation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 err="1"/>
              <a:t>Pivot:a</a:t>
            </a:r>
            <a:r>
              <a:rPr lang="de-DE" sz="1600" dirty="0"/>
              <a:t> </a:t>
            </a:r>
            <a:r>
              <a:rPr lang="de-DE" sz="1600" dirty="0" err="1"/>
              <a:t>permit</a:t>
            </a:r>
            <a:r>
              <a:rPr lang="de-DE" sz="1600" dirty="0"/>
              <a:t> la </a:t>
            </a:r>
            <a:r>
              <a:rPr lang="de-DE" sz="1600" dirty="0" err="1"/>
              <a:t>mise</a:t>
            </a:r>
            <a:r>
              <a:rPr lang="de-DE" sz="1600" dirty="0"/>
              <a:t> en </a:t>
            </a:r>
            <a:r>
              <a:rPr lang="de-DE" sz="1600" dirty="0" err="1"/>
              <a:t>place</a:t>
            </a:r>
            <a:r>
              <a:rPr lang="de-DE" sz="1600" dirty="0"/>
              <a:t> du </a:t>
            </a:r>
            <a:r>
              <a:rPr lang="de-DE" sz="1600" dirty="0" err="1"/>
              <a:t>tableau</a:t>
            </a:r>
            <a:r>
              <a:rPr lang="de-DE" sz="1600" dirty="0"/>
              <a:t> </a:t>
            </a:r>
            <a:r>
              <a:rPr lang="de-DE" sz="1600" dirty="0" err="1"/>
              <a:t>croise</a:t>
            </a:r>
            <a:r>
              <a:rPr lang="de-DE" sz="1600" dirty="0"/>
              <a:t> </a:t>
            </a:r>
            <a:r>
              <a:rPr lang="de-DE" sz="1600" dirty="0" err="1"/>
              <a:t>dynamique</a:t>
            </a:r>
            <a:r>
              <a:rPr lang="de-DE" sz="1600" dirty="0"/>
              <a:t> </a:t>
            </a:r>
            <a:r>
              <a:rPr lang="de-DE" sz="1600" dirty="0" err="1"/>
              <a:t>dans</a:t>
            </a:r>
            <a:r>
              <a:rPr lang="de-DE" sz="1600" dirty="0"/>
              <a:t>  le </a:t>
            </a:r>
            <a:r>
              <a:rPr lang="de-DE" sz="1600" dirty="0" err="1"/>
              <a:t>cadre</a:t>
            </a:r>
            <a:r>
              <a:rPr lang="de-DE" sz="1600" dirty="0"/>
              <a:t> de la </a:t>
            </a:r>
            <a:r>
              <a:rPr lang="de-DE" sz="1600" dirty="0" err="1"/>
              <a:t>transformation</a:t>
            </a:r>
            <a:r>
              <a:rPr lang="de-DE" sz="1600" dirty="0"/>
              <a:t> des </a:t>
            </a:r>
            <a:r>
              <a:rPr lang="de-DE" sz="1600" dirty="0" err="1"/>
              <a:t>donnees</a:t>
            </a:r>
            <a:r>
              <a:rPr lang="de-DE" sz="16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600" dirty="0" err="1"/>
              <a:t>Metanode</a:t>
            </a:r>
            <a:r>
              <a:rPr lang="de-DE" sz="1600" dirty="0"/>
              <a:t> :a </a:t>
            </a:r>
            <a:r>
              <a:rPr lang="de-DE" sz="1600" dirty="0" err="1"/>
              <a:t>permit</a:t>
            </a:r>
            <a:r>
              <a:rPr lang="de-DE" sz="1600" dirty="0"/>
              <a:t> de </a:t>
            </a:r>
            <a:r>
              <a:rPr lang="de-DE" sz="1600" dirty="0" err="1"/>
              <a:t>classifier</a:t>
            </a:r>
            <a:r>
              <a:rPr lang="de-DE" sz="1600" dirty="0"/>
              <a:t> </a:t>
            </a:r>
            <a:r>
              <a:rPr lang="de-DE" sz="1600" dirty="0" err="1"/>
              <a:t>les</a:t>
            </a:r>
            <a:r>
              <a:rPr lang="de-DE" sz="1600" dirty="0"/>
              <a:t> </a:t>
            </a:r>
            <a:r>
              <a:rPr lang="de-DE" sz="1600" dirty="0" err="1"/>
              <a:t>indicateurs</a:t>
            </a:r>
            <a:r>
              <a:rPr lang="de-DE" sz="1600" dirty="0"/>
              <a:t> par </a:t>
            </a:r>
            <a:r>
              <a:rPr lang="de-DE" sz="1600" dirty="0" err="1"/>
              <a:t>groupe</a:t>
            </a:r>
            <a:r>
              <a:rPr lang="de-DE" sz="1600" dirty="0"/>
              <a:t>(</a:t>
            </a:r>
            <a:r>
              <a:rPr lang="de-DE" sz="1600" dirty="0" err="1"/>
              <a:t>embauche,qualification,sante</a:t>
            </a:r>
            <a:r>
              <a:rPr lang="de-DE" sz="1600" dirty="0"/>
              <a:t> </a:t>
            </a:r>
            <a:r>
              <a:rPr lang="de-DE" sz="1600" dirty="0" err="1"/>
              <a:t>securite</a:t>
            </a:r>
            <a:r>
              <a:rPr lang="de-DE" sz="1600" dirty="0"/>
              <a:t> </a:t>
            </a:r>
            <a:r>
              <a:rPr lang="de-DE" sz="1600" dirty="0" err="1"/>
              <a:t>travail</a:t>
            </a:r>
            <a:r>
              <a:rPr lang="de-DE" sz="1600" dirty="0"/>
              <a:t>)</a:t>
            </a:r>
            <a:endParaRPr lang="fr-FR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E8653D-AE01-4877-849C-E94361F1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6" y="3147138"/>
            <a:ext cx="3254022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59" y="224119"/>
            <a:ext cx="9015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dirty="0"/>
              <a:t>Répartition DES EFFECTIFS selon l'âge moyen</a:t>
            </a:r>
            <a:endParaRPr lang="de-DE" sz="24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81ACF5-A5AD-42FE-97DF-BC05422C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966955"/>
            <a:ext cx="5020236" cy="5452492"/>
          </a:xfrm>
          <a:prstGeom prst="rect">
            <a:avLst/>
          </a:prstGeom>
        </p:spPr>
      </p:pic>
      <p:sp>
        <p:nvSpPr>
          <p:cNvPr id="6" name="ZoneTexte 10">
            <a:extLst>
              <a:ext uri="{FF2B5EF4-FFF2-40B4-BE49-F238E27FC236}">
                <a16:creationId xmlns:a16="http://schemas.microsoft.com/office/drawing/2014/main" id="{402C450B-4555-4418-870D-9AFB7BAA3DA1}"/>
              </a:ext>
            </a:extLst>
          </p:cNvPr>
          <p:cNvSpPr txBox="1"/>
          <p:nvPr/>
        </p:nvSpPr>
        <p:spPr>
          <a:xfrm>
            <a:off x="6096000" y="1066800"/>
            <a:ext cx="4374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Je remarque que l’</a:t>
            </a:r>
            <a:r>
              <a:rPr lang="fr-FR" sz="1600" dirty="0" err="1"/>
              <a:t>ecart</a:t>
            </a:r>
            <a:r>
              <a:rPr lang="fr-FR" sz="1600" dirty="0"/>
              <a:t> est minime en matière de tranche </a:t>
            </a:r>
            <a:r>
              <a:rPr lang="fr-FR" sz="1600" dirty="0" err="1"/>
              <a:t>d’age</a:t>
            </a:r>
            <a:r>
              <a:rPr lang="fr-FR" sz="1600" dirty="0"/>
              <a:t> entre les hommes et les femmes au sein des différents services </a:t>
            </a:r>
            <a:r>
              <a:rPr lang="de-DE" sz="1600" dirty="0"/>
              <a:t>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14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94" y="188822"/>
            <a:ext cx="10234800" cy="707649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Répartition DES EFFECTIFS PAR CONTRAT</a:t>
            </a:r>
            <a:endParaRPr lang="de-DE" sz="24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0C95FB-AFC5-48E0-A8FC-DE6F7FBA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1015261"/>
            <a:ext cx="5205693" cy="5653917"/>
          </a:xfrm>
          <a:prstGeom prst="rect">
            <a:avLst/>
          </a:prstGeom>
        </p:spPr>
      </p:pic>
      <p:sp>
        <p:nvSpPr>
          <p:cNvPr id="6" name="ZoneTexte 10">
            <a:extLst>
              <a:ext uri="{FF2B5EF4-FFF2-40B4-BE49-F238E27FC236}">
                <a16:creationId xmlns:a16="http://schemas.microsoft.com/office/drawing/2014/main" id="{141DFE84-1B77-4F00-A797-87DE27FF2709}"/>
              </a:ext>
            </a:extLst>
          </p:cNvPr>
          <p:cNvSpPr txBox="1"/>
          <p:nvPr/>
        </p:nvSpPr>
        <p:spPr>
          <a:xfrm>
            <a:off x="6486525" y="1152525"/>
            <a:ext cx="53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Ici je constate un écart assez minime pour le type de contrat </a:t>
            </a:r>
            <a:r>
              <a:rPr lang="fr-FR" sz="1400" dirty="0"/>
              <a:t>CDD </a:t>
            </a:r>
            <a:r>
              <a:rPr lang="fr-FR" sz="1400" dirty="0"/>
              <a:t>dont </a:t>
            </a:r>
            <a:r>
              <a:rPr lang="fr-FR" sz="1400" dirty="0">
                <a:solidFill>
                  <a:srgbClr val="00B050"/>
                </a:solidFill>
              </a:rPr>
              <a:t>11</a:t>
            </a:r>
            <a:r>
              <a:rPr lang="fr-FR" sz="1400" dirty="0"/>
              <a:t> femmes soit un taux </a:t>
            </a:r>
            <a:r>
              <a:rPr lang="fr-FR" sz="1400" dirty="0"/>
              <a:t>de </a:t>
            </a:r>
            <a:r>
              <a:rPr lang="fr-FR" sz="1400" dirty="0">
                <a:solidFill>
                  <a:srgbClr val="00B050"/>
                </a:solidFill>
              </a:rPr>
              <a:t>68,75%</a:t>
            </a:r>
            <a:r>
              <a:rPr lang="fr-FR" sz="1400" dirty="0"/>
              <a:t> contre </a:t>
            </a:r>
            <a:r>
              <a:rPr lang="fr-FR" sz="1400" dirty="0">
                <a:solidFill>
                  <a:srgbClr val="00B050"/>
                </a:solidFill>
              </a:rPr>
              <a:t>5</a:t>
            </a:r>
            <a:r>
              <a:rPr lang="fr-FR" sz="1400" dirty="0"/>
              <a:t> hommes soit </a:t>
            </a:r>
            <a:r>
              <a:rPr lang="fr-FR" sz="1400" dirty="0">
                <a:solidFill>
                  <a:srgbClr val="00B050"/>
                </a:solidFill>
              </a:rPr>
              <a:t>31,25%</a:t>
            </a:r>
          </a:p>
          <a:p>
            <a:r>
              <a:rPr lang="fr-FR" sz="1400" dirty="0"/>
              <a:t>Pour le contrat de type CDI il y’a </a:t>
            </a:r>
            <a:r>
              <a:rPr lang="fr-FR" sz="1400" dirty="0">
                <a:solidFill>
                  <a:srgbClr val="00B050"/>
                </a:solidFill>
              </a:rPr>
              <a:t>114</a:t>
            </a:r>
            <a:r>
              <a:rPr lang="fr-FR" sz="1400" dirty="0"/>
              <a:t> femmes soit  </a:t>
            </a:r>
            <a:r>
              <a:rPr lang="fr-FR" sz="1400" dirty="0">
                <a:solidFill>
                  <a:srgbClr val="00B050"/>
                </a:solidFill>
              </a:rPr>
              <a:t>47,5%</a:t>
            </a:r>
            <a:r>
              <a:rPr lang="fr-FR" sz="1400" dirty="0"/>
              <a:t> contre </a:t>
            </a:r>
            <a:r>
              <a:rPr lang="fr-FR" sz="1400" dirty="0">
                <a:solidFill>
                  <a:srgbClr val="00B050"/>
                </a:solidFill>
              </a:rPr>
              <a:t>126</a:t>
            </a:r>
            <a:r>
              <a:rPr lang="fr-FR" sz="1400" dirty="0"/>
              <a:t> hommes pour un taux de </a:t>
            </a:r>
            <a:r>
              <a:rPr lang="fr-FR" sz="1400" dirty="0">
                <a:solidFill>
                  <a:srgbClr val="00B050"/>
                </a:solidFill>
              </a:rPr>
              <a:t>52,5%</a:t>
            </a:r>
          </a:p>
        </p:txBody>
      </p:sp>
    </p:spTree>
    <p:extLst>
      <p:ext uri="{BB962C8B-B14F-4D97-AF65-F5344CB8AC3E}">
        <p14:creationId xmlns:p14="http://schemas.microsoft.com/office/powerpoint/2010/main" val="16272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3249D-C861-49D0-B9C5-1FBA720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494" y="188822"/>
            <a:ext cx="10234800" cy="707649"/>
          </a:xfrm>
        </p:spPr>
        <p:txBody>
          <a:bodyPr>
            <a:normAutofit/>
          </a:bodyPr>
          <a:lstStyle/>
          <a:p>
            <a:pPr algn="ctr"/>
            <a:r>
              <a:rPr lang="fr-FR" sz="2400" b="1" dirty="0"/>
              <a:t>Répartition DES EFFECTIFS PAR service</a:t>
            </a:r>
            <a:endParaRPr lang="de-DE" sz="2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6F469A-5E98-4C8C-A622-8E6896B4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72" y="1024998"/>
            <a:ext cx="5196728" cy="5644180"/>
          </a:xfrm>
          <a:prstGeom prst="rect">
            <a:avLst/>
          </a:prstGeom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4F7D1D6A-04BE-4749-8F36-5A408C1A5222}"/>
              </a:ext>
            </a:extLst>
          </p:cNvPr>
          <p:cNvSpPr txBox="1"/>
          <p:nvPr/>
        </p:nvSpPr>
        <p:spPr>
          <a:xfrm>
            <a:off x="6458816" y="1642052"/>
            <a:ext cx="5314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S</a:t>
            </a:r>
            <a:r>
              <a:rPr lang="de-DE" sz="1400" dirty="0" err="1"/>
              <a:t>ur</a:t>
            </a:r>
            <a:r>
              <a:rPr lang="de-DE" sz="1400" dirty="0"/>
              <a:t> </a:t>
            </a:r>
            <a:r>
              <a:rPr lang="de-DE" sz="1400" dirty="0" err="1"/>
              <a:t>ce</a:t>
            </a:r>
            <a:r>
              <a:rPr lang="de-DE" sz="1400" dirty="0"/>
              <a:t> </a:t>
            </a:r>
            <a:r>
              <a:rPr lang="de-DE" sz="1400" dirty="0" err="1"/>
              <a:t>graphe</a:t>
            </a:r>
            <a:r>
              <a:rPr lang="de-DE" sz="1400" dirty="0"/>
              <a:t> je </a:t>
            </a:r>
            <a:r>
              <a:rPr lang="de-DE" sz="1400" dirty="0" err="1"/>
              <a:t>remarque</a:t>
            </a:r>
            <a:r>
              <a:rPr lang="de-DE" sz="1400" dirty="0"/>
              <a:t> </a:t>
            </a:r>
            <a:r>
              <a:rPr lang="de-DE" sz="1400" dirty="0" err="1"/>
              <a:t>une</a:t>
            </a:r>
            <a:r>
              <a:rPr lang="de-DE" sz="1400" dirty="0"/>
              <a:t> </a:t>
            </a:r>
            <a:r>
              <a:rPr lang="de-DE" sz="1400" dirty="0" err="1"/>
              <a:t>faible</a:t>
            </a:r>
            <a:r>
              <a:rPr lang="de-DE" sz="1400" dirty="0"/>
              <a:t> </a:t>
            </a:r>
            <a:r>
              <a:rPr lang="de-DE" sz="1400" dirty="0" err="1"/>
              <a:t>repartition</a:t>
            </a:r>
            <a:r>
              <a:rPr lang="de-DE" sz="1400" dirty="0"/>
              <a:t> des </a:t>
            </a:r>
            <a:r>
              <a:rPr lang="de-DE" sz="1400" dirty="0" err="1"/>
              <a:t>femmes</a:t>
            </a:r>
            <a:r>
              <a:rPr lang="de-DE" sz="1400" dirty="0"/>
              <a:t> au sein du </a:t>
            </a:r>
            <a:r>
              <a:rPr lang="de-DE" sz="1400" dirty="0" err="1"/>
              <a:t>service</a:t>
            </a:r>
            <a:r>
              <a:rPr lang="de-DE" sz="1400" dirty="0"/>
              <a:t> </a:t>
            </a:r>
            <a:r>
              <a:rPr lang="de-DE" sz="1400" dirty="0" err="1"/>
              <a:t>informatique</a:t>
            </a:r>
            <a:r>
              <a:rPr lang="de-DE" sz="1400" dirty="0"/>
              <a:t> </a:t>
            </a:r>
            <a:r>
              <a:rPr lang="de-DE" sz="1400" dirty="0" err="1"/>
              <a:t>avec</a:t>
            </a:r>
            <a:r>
              <a:rPr lang="de-DE" sz="1400" dirty="0"/>
              <a:t> </a:t>
            </a:r>
            <a:r>
              <a:rPr lang="de-DE" sz="1400" dirty="0">
                <a:solidFill>
                  <a:srgbClr val="00B050"/>
                </a:solidFill>
              </a:rPr>
              <a:t>3</a:t>
            </a:r>
            <a:r>
              <a:rPr lang="de-DE" sz="1400" dirty="0"/>
              <a:t> contre </a:t>
            </a:r>
            <a:r>
              <a:rPr lang="de-DE" sz="1400" dirty="0">
                <a:solidFill>
                  <a:srgbClr val="00B050"/>
                </a:solidFill>
              </a:rPr>
              <a:t>12</a:t>
            </a:r>
            <a:r>
              <a:rPr lang="de-DE" sz="1400" dirty="0"/>
              <a:t> </a:t>
            </a:r>
            <a:r>
              <a:rPr lang="de-DE" sz="1400" dirty="0" err="1"/>
              <a:t>ho</a:t>
            </a:r>
            <a:r>
              <a:rPr lang="de-DE" sz="1400" b="1" dirty="0" err="1"/>
              <a:t>m</a:t>
            </a:r>
            <a:r>
              <a:rPr lang="de-DE" sz="1400" dirty="0" err="1"/>
              <a:t>mes</a:t>
            </a:r>
            <a:r>
              <a:rPr lang="de-DE" sz="1400" dirty="0"/>
              <a:t> par contre </a:t>
            </a:r>
            <a:r>
              <a:rPr lang="de-DE" sz="1400" dirty="0" err="1"/>
              <a:t>l‘ecart</a:t>
            </a:r>
            <a:r>
              <a:rPr lang="de-DE" sz="1400" dirty="0"/>
              <a:t> </a:t>
            </a:r>
            <a:r>
              <a:rPr lang="de-DE" sz="1400" dirty="0" err="1"/>
              <a:t>est</a:t>
            </a:r>
            <a:r>
              <a:rPr lang="de-DE" sz="1400" dirty="0"/>
              <a:t> minime au sein des </a:t>
            </a:r>
            <a:r>
              <a:rPr lang="de-DE" sz="1400" dirty="0" err="1"/>
              <a:t>autres</a:t>
            </a:r>
            <a:r>
              <a:rPr lang="de-DE" sz="1400" dirty="0"/>
              <a:t> </a:t>
            </a:r>
            <a:r>
              <a:rPr lang="de-DE" sz="1400" dirty="0" err="1"/>
              <a:t>services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4222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183</TotalTime>
  <Words>733</Words>
  <Application>Microsoft Office PowerPoint</Application>
  <PresentationFormat>Grand écran</PresentationFormat>
  <Paragraphs>48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Parcel</vt:lpstr>
      <vt:lpstr>Présentation des données</vt:lpstr>
      <vt:lpstr>la méthodologie de collecte, agrégation, vérification de la cohérence des données </vt:lpstr>
      <vt:lpstr>la méthodologie de collecte, agrégation, vérification de la cohérence des données </vt:lpstr>
      <vt:lpstr>la méthodologie de collecte, agrégation, vérification de la cohérence des données </vt:lpstr>
      <vt:lpstr>la méthodologie de collecte, agrégation, vérification de la cohérence des données </vt:lpstr>
      <vt:lpstr>la méthodologie de collecte, agrégation, vérification de la cohérence des données </vt:lpstr>
      <vt:lpstr>Répartition DES EFFECTIFS selon l'âge moyen</vt:lpstr>
      <vt:lpstr>Répartition DES EFFECTIFS PAR CONTRAT</vt:lpstr>
      <vt:lpstr>Répartition DES EFFECTIFS PAR service</vt:lpstr>
      <vt:lpstr>Répartition DES EFFECTIFS PAR PROMOTION</vt:lpstr>
      <vt:lpstr>Répartition DES EFFECTIFS PAR accident de travail</vt:lpstr>
      <vt:lpstr>SCORE DE L’ENTREPRISE</vt:lpstr>
      <vt:lpstr>Axes d’AMELIORATION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méthodologie de collecte, agrégation, vérification de la cohérence des données</dc:title>
  <dc:creator>Mariam Mamadou SISSOKO</dc:creator>
  <cp:lastModifiedBy>Mariam SISSOKO [OML ]</cp:lastModifiedBy>
  <cp:revision>102</cp:revision>
  <dcterms:created xsi:type="dcterms:W3CDTF">2024-11-11T15:53:30Z</dcterms:created>
  <dcterms:modified xsi:type="dcterms:W3CDTF">2024-11-24T16:37:16Z</dcterms:modified>
</cp:coreProperties>
</file>