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Julien </a:t>
            </a:r>
            <a:r>
              <a:rPr lang="fr-FR" sz="2800" dirty="0" err="1"/>
              <a:t>Laole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3074" name="Picture 2" descr="Quels sont les aliments les plus riches en protéines végétales ? - La  Four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93" y="3131127"/>
            <a:ext cx="6951807" cy="371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485"/>
            <a:ext cx="6454924" cy="962025"/>
          </a:xfrm>
          <a:prstGeom prst="rect">
            <a:avLst/>
          </a:prstGeom>
        </p:spPr>
      </p:pic>
      <p:sp>
        <p:nvSpPr>
          <p:cNvPr id="9" name="Espace réservé du texte 5"/>
          <p:cNvSpPr txBox="1">
            <a:spLocks noGrp="1"/>
          </p:cNvSpPr>
          <p:nvPr>
            <p:ph type="body" idx="1"/>
          </p:nvPr>
        </p:nvSpPr>
        <p:spPr>
          <a:xfrm>
            <a:off x="6733309" y="2028485"/>
            <a:ext cx="1717964" cy="885016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</a:t>
            </a:r>
            <a:r>
              <a:rPr lang="fr-FR" sz="14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code utilisé qui a permis l’obtention de ce résultat </a:t>
            </a:r>
          </a:p>
        </p:txBody>
      </p:sp>
      <p:sp>
        <p:nvSpPr>
          <p:cNvPr id="4" name="Rectangle 3"/>
          <p:cNvSpPr/>
          <p:nvPr/>
        </p:nvSpPr>
        <p:spPr>
          <a:xfrm>
            <a:off x="9665549" y="448637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90510"/>
            <a:ext cx="4585855" cy="386749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158" y="2990510"/>
            <a:ext cx="7578842" cy="3867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287"/>
            <a:ext cx="8077200" cy="122872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0710"/>
            <a:ext cx="3962400" cy="3446813"/>
          </a:xfrm>
          <a:prstGeom prst="rect">
            <a:avLst/>
          </a:prstGeom>
        </p:spPr>
      </p:pic>
      <p:sp>
        <p:nvSpPr>
          <p:cNvPr id="9" name="Espace réservé du texte 5"/>
          <p:cNvSpPr txBox="1">
            <a:spLocks noGrp="1"/>
          </p:cNvSpPr>
          <p:nvPr>
            <p:ph type="body" idx="1"/>
          </p:nvPr>
        </p:nvSpPr>
        <p:spPr>
          <a:xfrm>
            <a:off x="8562108" y="2441794"/>
            <a:ext cx="2311977" cy="789709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</a:t>
            </a:r>
            <a:r>
              <a:rPr lang="fr-FR" sz="14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code utilisé qui a permis l’obtention de ce résultat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sp>
        <p:nvSpPr>
          <p:cNvPr id="9" name="Espace réservé du texte 5"/>
          <p:cNvSpPr txBox="1">
            <a:spLocks noGrp="1"/>
          </p:cNvSpPr>
          <p:nvPr>
            <p:ph type="body" idx="1"/>
          </p:nvPr>
        </p:nvSpPr>
        <p:spPr>
          <a:xfrm>
            <a:off x="8201889" y="2107317"/>
            <a:ext cx="1785505" cy="1025236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</a:t>
            </a:r>
            <a:r>
              <a:rPr lang="fr-FR" sz="14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code utilisé qui a permis l’obtention de ce résultat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0836" y="2107317"/>
            <a:ext cx="7915275" cy="89911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6436"/>
            <a:ext cx="4433455" cy="3851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0" y="2222287"/>
            <a:ext cx="11373286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287"/>
            <a:ext cx="8631382" cy="102523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9030"/>
            <a:ext cx="4724400" cy="3598970"/>
          </a:xfrm>
          <a:prstGeom prst="rect">
            <a:avLst/>
          </a:prstGeom>
        </p:spPr>
      </p:pic>
      <p:sp>
        <p:nvSpPr>
          <p:cNvPr id="7" name="Espace réservé du texte 5"/>
          <p:cNvSpPr txBox="1">
            <a:spLocks/>
          </p:cNvSpPr>
          <p:nvPr/>
        </p:nvSpPr>
        <p:spPr>
          <a:xfrm>
            <a:off x="8950035" y="2233794"/>
            <a:ext cx="1785505" cy="1025236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code utilisé qui a permis l’obtention de ce résultat </a:t>
            </a:r>
            <a:endParaRPr lang="fr-FR" sz="1400" dirty="0">
              <a:solidFill>
                <a:schemeClr val="dk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0" y="2154867"/>
            <a:ext cx="10554574" cy="7841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1700" dirty="0"/>
              <a:t>Le nombre de personne en état de sous nutrition en </a:t>
            </a:r>
            <a:r>
              <a:rPr lang="fr-FR" sz="1700" dirty="0" smtClean="0"/>
              <a:t>Thaïlande </a:t>
            </a:r>
            <a:r>
              <a:rPr lang="fr-FR" sz="1700" dirty="0"/>
              <a:t>est </a:t>
            </a:r>
            <a:r>
              <a:rPr lang="fr-FR" sz="1700" dirty="0"/>
              <a:t>: </a:t>
            </a:r>
            <a:r>
              <a:rPr lang="fr-FR" sz="1700" b="1" dirty="0">
                <a:solidFill>
                  <a:srgbClr val="FFC000"/>
                </a:solidFill>
              </a:rPr>
              <a:t>6 200 000 </a:t>
            </a:r>
            <a:r>
              <a:rPr lang="fr-FR" sz="1700" dirty="0" smtClean="0"/>
              <a:t>soit </a:t>
            </a:r>
            <a:r>
              <a:rPr lang="fr-FR" sz="1700" b="1" dirty="0">
                <a:solidFill>
                  <a:srgbClr val="FFC000"/>
                </a:solidFill>
              </a:rPr>
              <a:t>8.22%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sz="1700" dirty="0" smtClean="0"/>
              <a:t>La </a:t>
            </a:r>
            <a:r>
              <a:rPr lang="fr-FR" sz="1700" dirty="0"/>
              <a:t>proportion de </a:t>
            </a:r>
            <a:r>
              <a:rPr lang="fr-FR" sz="1700" dirty="0" smtClean="0"/>
              <a:t>l'exportation de </a:t>
            </a:r>
            <a:r>
              <a:rPr lang="fr-FR" sz="1700" dirty="0"/>
              <a:t>manioc est de : </a:t>
            </a:r>
            <a:r>
              <a:rPr lang="fr-FR" sz="1700" b="1" dirty="0">
                <a:solidFill>
                  <a:srgbClr val="FFC000"/>
                </a:solidFill>
              </a:rPr>
              <a:t>83.41 %</a:t>
            </a:r>
            <a:endParaRPr sz="1700" b="1" dirty="0">
              <a:solidFill>
                <a:srgbClr val="FFC0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7.15 %</a:t>
            </a: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9920"/>
            <a:ext cx="7934325" cy="89320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122333"/>
            <a:ext cx="7934325" cy="615922"/>
          </a:xfrm>
          <a:prstGeom prst="rect">
            <a:avLst/>
          </a:prstGeom>
        </p:spPr>
      </p:pic>
      <p:sp>
        <p:nvSpPr>
          <p:cNvPr id="9" name="Espace réservé du texte 5"/>
          <p:cNvSpPr txBox="1">
            <a:spLocks/>
          </p:cNvSpPr>
          <p:nvPr/>
        </p:nvSpPr>
        <p:spPr>
          <a:xfrm>
            <a:off x="8257308" y="2933905"/>
            <a:ext cx="1995056" cy="959222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 smtClean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code utilisé qui a permis l’obtention de ce résultat </a:t>
            </a:r>
            <a:endParaRPr lang="fr-FR" sz="1400" dirty="0">
              <a:solidFill>
                <a:schemeClr val="dk1"/>
              </a:solidFill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0" y="1920241"/>
            <a:ext cx="12192000" cy="45328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sz="1500" dirty="0" smtClean="0"/>
              <a:t>En </a:t>
            </a:r>
            <a:r>
              <a:rPr lang="fr-FR" sz="1500" b="1" dirty="0" smtClean="0">
                <a:solidFill>
                  <a:srgbClr val="FFC000"/>
                </a:solidFill>
              </a:rPr>
              <a:t>2013 </a:t>
            </a:r>
            <a:r>
              <a:rPr lang="fr-FR" sz="1500" dirty="0"/>
              <a:t>nous remarquons que </a:t>
            </a:r>
            <a:r>
              <a:rPr lang="fr-FR" sz="1500" b="1" dirty="0" smtClean="0">
                <a:solidFill>
                  <a:srgbClr val="FFC000"/>
                </a:solidFill>
              </a:rPr>
              <a:t>les pays africains </a:t>
            </a:r>
            <a:r>
              <a:rPr lang="fr-FR" sz="1500" dirty="0" smtClean="0"/>
              <a:t>sont les pays ayant les plus bénéficiés de l’aide alimentaire dans le monde suivi des </a:t>
            </a:r>
            <a:r>
              <a:rPr lang="fr-FR" sz="1500" b="1" dirty="0" smtClean="0">
                <a:solidFill>
                  <a:srgbClr val="FFC000"/>
                </a:solidFill>
              </a:rPr>
              <a:t>pays asiatiques </a:t>
            </a:r>
            <a:r>
              <a:rPr lang="fr-FR" sz="1500" dirty="0" smtClean="0"/>
              <a:t>qui peut être dus à de nombreuses raisons notamment les instabilités politiques.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500" dirty="0"/>
              <a:t>Les pays avec </a:t>
            </a:r>
            <a:r>
              <a:rPr lang="fr-FR" sz="1500" b="1" dirty="0">
                <a:solidFill>
                  <a:srgbClr val="FFC000"/>
                </a:solidFill>
              </a:rPr>
              <a:t>la plus </a:t>
            </a:r>
            <a:r>
              <a:rPr lang="fr-FR" sz="1500" b="1" dirty="0" smtClean="0">
                <a:solidFill>
                  <a:srgbClr val="FFC000"/>
                </a:solidFill>
              </a:rPr>
              <a:t>forte </a:t>
            </a:r>
            <a:r>
              <a:rPr lang="fr-FR" sz="1500" b="1" dirty="0">
                <a:solidFill>
                  <a:srgbClr val="FFC000"/>
                </a:solidFill>
              </a:rPr>
              <a:t>disponibilité </a:t>
            </a:r>
            <a:r>
              <a:rPr lang="fr-FR" sz="1500" dirty="0"/>
              <a:t>sont, entre autres</a:t>
            </a:r>
            <a:r>
              <a:rPr lang="fr-FR" sz="1500" b="1" dirty="0">
                <a:solidFill>
                  <a:srgbClr val="FFC000"/>
                </a:solidFill>
              </a:rPr>
              <a:t>, les États-Unis, l'Allemagne, l'Autriche et la Turquie. </a:t>
            </a:r>
            <a:r>
              <a:rPr lang="fr-FR" sz="1500" dirty="0"/>
              <a:t>Ces pays possèdent des institutions stables, </a:t>
            </a:r>
            <a:r>
              <a:rPr lang="fr-FR" sz="1500" dirty="0" smtClean="0"/>
              <a:t>notamment </a:t>
            </a:r>
            <a:r>
              <a:rPr lang="fr-FR" sz="1500" dirty="0"/>
              <a:t>en raison de leurs situations politiques, contrairement aux pays </a:t>
            </a:r>
            <a:r>
              <a:rPr lang="fr-FR" sz="1500" b="1" dirty="0">
                <a:solidFill>
                  <a:srgbClr val="FFC000"/>
                </a:solidFill>
              </a:rPr>
              <a:t>avec moins de disponibilité </a:t>
            </a:r>
            <a:r>
              <a:rPr lang="fr-FR" sz="1500" dirty="0"/>
              <a:t>tels que </a:t>
            </a:r>
            <a:r>
              <a:rPr lang="fr-FR" sz="1500" b="1" dirty="0">
                <a:solidFill>
                  <a:srgbClr val="FFC000"/>
                </a:solidFill>
              </a:rPr>
              <a:t>la République centrafricaine, l'Afghanistan, Haïti ou encore la République populaire démocratique de Corée, </a:t>
            </a:r>
            <a:r>
              <a:rPr lang="fr-FR" sz="1500" dirty="0"/>
              <a:t>qui présentent des </a:t>
            </a:r>
            <a:r>
              <a:rPr lang="fr-FR" sz="1500" dirty="0" smtClean="0"/>
              <a:t>instabilités. En </a:t>
            </a:r>
            <a:r>
              <a:rPr lang="fr-FR" sz="1500" b="1" dirty="0">
                <a:solidFill>
                  <a:srgbClr val="FFC000"/>
                </a:solidFill>
              </a:rPr>
              <a:t>2017 </a:t>
            </a:r>
            <a:r>
              <a:rPr lang="fr-FR" sz="1500" dirty="0"/>
              <a:t>n</a:t>
            </a:r>
            <a:r>
              <a:rPr lang="fr-FR" sz="1500" dirty="0" smtClean="0"/>
              <a:t>ous remarquons également que la proportion des aliments pour animaux est </a:t>
            </a:r>
            <a:r>
              <a:rPr lang="fr-FR" sz="1500" dirty="0"/>
              <a:t>de </a:t>
            </a:r>
            <a:r>
              <a:rPr lang="fr-FR" sz="1500" b="1" dirty="0">
                <a:solidFill>
                  <a:srgbClr val="FFC000"/>
                </a:solidFill>
              </a:rPr>
              <a:t>13.23</a:t>
            </a:r>
            <a:r>
              <a:rPr lang="fr-FR" sz="1500" b="1" dirty="0" smtClean="0">
                <a:solidFill>
                  <a:srgbClr val="FFC000"/>
                </a:solidFill>
              </a:rPr>
              <a:t>% </a:t>
            </a:r>
            <a:r>
              <a:rPr lang="fr-FR" sz="1500" dirty="0"/>
              <a:t>tandis que la proportion nourriture est de </a:t>
            </a:r>
            <a:r>
              <a:rPr lang="fr-FR" sz="1500" b="1" dirty="0">
                <a:solidFill>
                  <a:srgbClr val="FFC000"/>
                </a:solidFill>
              </a:rPr>
              <a:t>49.37</a:t>
            </a:r>
            <a:r>
              <a:rPr lang="fr-FR" sz="1500" b="1" dirty="0" smtClean="0">
                <a:solidFill>
                  <a:srgbClr val="FFC000"/>
                </a:solidFill>
              </a:rPr>
              <a:t>%.</a:t>
            </a:r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500" dirty="0"/>
              <a:t>Par ailleurs </a:t>
            </a:r>
            <a:r>
              <a:rPr lang="fr-FR" sz="1500" dirty="0" smtClean="0"/>
              <a:t>en </a:t>
            </a:r>
            <a:r>
              <a:rPr lang="fr-FR" sz="1500" dirty="0"/>
              <a:t>2020, la Thaïlande était le principal pays exportateur de manioc, représentant environ </a:t>
            </a:r>
            <a:r>
              <a:rPr lang="fr-FR" sz="1500" b="1" dirty="0">
                <a:solidFill>
                  <a:srgbClr val="FFC000"/>
                </a:solidFill>
              </a:rPr>
              <a:t>68% </a:t>
            </a:r>
            <a:r>
              <a:rPr lang="fr-FR" sz="1500" dirty="0"/>
              <a:t>des exportations mondiales de </a:t>
            </a:r>
            <a:r>
              <a:rPr lang="fr-FR" sz="1500" dirty="0" smtClean="0"/>
              <a:t>manioc. En matière de d’exportation la Thaïlande a su se faire une place sur le marché </a:t>
            </a:r>
            <a:r>
              <a:rPr lang="fr-FR" sz="1500" dirty="0"/>
              <a:t>notamment avec une proportion de </a:t>
            </a:r>
            <a:r>
              <a:rPr lang="fr-FR" sz="1500" b="1" dirty="0">
                <a:solidFill>
                  <a:srgbClr val="FFC000"/>
                </a:solidFill>
              </a:rPr>
              <a:t>83.41%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dirty="0" smtClean="0"/>
              <a:t>Ce projet sur l’étude </a:t>
            </a:r>
            <a:r>
              <a:rPr lang="fr-FR" dirty="0"/>
              <a:t>de santé publique avec R ou </a:t>
            </a:r>
            <a:r>
              <a:rPr lang="fr-FR" dirty="0" smtClean="0"/>
              <a:t>Python a permis d’avoir une notion sur l’analyse des données avec python, une notion sur les méthodes, les </a:t>
            </a:r>
            <a:r>
              <a:rPr lang="fr-FR" dirty="0" smtClean="0"/>
              <a:t>fonctions, </a:t>
            </a:r>
            <a:r>
              <a:rPr lang="fr-FR" dirty="0" smtClean="0"/>
              <a:t>etc..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r>
              <a:rPr lang="fr-FR" sz="1600" dirty="0" smtClean="0"/>
              <a:t>Une étude </a:t>
            </a:r>
            <a:r>
              <a:rPr lang="fr-FR" sz="1600" dirty="0"/>
              <a:t>sur l’alimentation dans le </a:t>
            </a:r>
            <a:r>
              <a:rPr lang="fr-FR" sz="1600" dirty="0" smtClean="0"/>
              <a:t>monde sur </a:t>
            </a:r>
            <a:r>
              <a:rPr lang="fr-FR" sz="1600" dirty="0"/>
              <a:t> la partie “historique” avec les données </a:t>
            </a: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600" dirty="0" smtClean="0"/>
              <a:t>allant </a:t>
            </a:r>
            <a:r>
              <a:rPr lang="fr-FR" sz="1600" dirty="0"/>
              <a:t>de 2013 à </a:t>
            </a:r>
            <a:r>
              <a:rPr lang="fr-FR" sz="1600" dirty="0" smtClean="0"/>
              <a:t>2017 dont l’analyse est effectué avec Python</a:t>
            </a:r>
            <a:endParaRPr sz="1600" dirty="0"/>
          </a:p>
        </p:txBody>
      </p:sp>
      <p:sp>
        <p:nvSpPr>
          <p:cNvPr id="132" name="Google Shape;132;p2"/>
          <p:cNvSpPr/>
          <p:nvPr/>
        </p:nvSpPr>
        <p:spPr>
          <a:xfrm>
            <a:off x="9588137" y="2222288"/>
            <a:ext cx="2508069" cy="2362776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Données concernées 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Population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Disponibilité Alimentaire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Aide alimentaire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Sous nutrition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800" b="0" i="0" u="none" strike="noStrike" cap="none" dirty="0" smtClean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387927" y="1903633"/>
            <a:ext cx="11804073" cy="446945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600" dirty="0" smtClean="0"/>
              <a:t>Le </a:t>
            </a:r>
            <a:r>
              <a:rPr lang="fr-FR" sz="1600" dirty="0"/>
              <a:t>RGPD, ou Règlement Général sur la Protection des </a:t>
            </a:r>
            <a:r>
              <a:rPr lang="fr-FR" sz="1600" dirty="0" smtClean="0"/>
              <a:t>Données est </a:t>
            </a:r>
            <a:r>
              <a:rPr lang="fr-FR" sz="1600" dirty="0"/>
              <a:t>une législation de l'Union européenne (</a:t>
            </a:r>
            <a:r>
              <a:rPr lang="fr-FR" sz="1600" dirty="0" smtClean="0"/>
              <a:t>UE) qui </a:t>
            </a:r>
            <a:r>
              <a:rPr lang="fr-FR" sz="1600" dirty="0"/>
              <a:t>vise à renforcer et à unifier la protection des données personnelles pour tous les </a:t>
            </a:r>
            <a:r>
              <a:rPr lang="fr-FR" sz="1600" dirty="0" smtClean="0"/>
              <a:t>individus.</a:t>
            </a:r>
            <a:r>
              <a:rPr lang="fr-FR" sz="1600" dirty="0"/>
              <a:t> </a:t>
            </a:r>
            <a:r>
              <a:rPr lang="fr-FR" sz="1600" b="1" dirty="0" smtClean="0">
                <a:solidFill>
                  <a:srgbClr val="FFC000"/>
                </a:solidFill>
              </a:rPr>
              <a:t>Oui </a:t>
            </a:r>
            <a:r>
              <a:rPr lang="fr-FR" sz="1600" dirty="0" smtClean="0"/>
              <a:t>Le </a:t>
            </a:r>
            <a:r>
              <a:rPr lang="fr-FR" sz="1600" dirty="0"/>
              <a:t>RGPD s'applique dans le cadre de l'analyse des données, en particulier lorsque ces données incluent des informations personnelles sur des </a:t>
            </a:r>
            <a:r>
              <a:rPr lang="fr-FR" sz="1600" dirty="0" smtClean="0"/>
              <a:t>individus.</a:t>
            </a:r>
          </a:p>
          <a:p>
            <a:pPr marL="342900" lvl="0" indent="-228600">
              <a:spcBef>
                <a:spcPts val="0"/>
              </a:spcBef>
              <a:buNone/>
            </a:pPr>
            <a:endParaRPr lang="fr-FR" sz="1600" dirty="0" smtClean="0"/>
          </a:p>
          <a:p>
            <a:pPr marL="342900" lvl="0" indent="-228600">
              <a:spcBef>
                <a:spcPts val="0"/>
              </a:spcBef>
              <a:buNone/>
            </a:pPr>
            <a:r>
              <a:rPr lang="fr-FR" sz="1600" dirty="0" smtClean="0"/>
              <a:t> Dans notre cas le RGPD ne s’applique  pas à nos données car elles ne contiennent pas de données à caractère </a:t>
            </a:r>
            <a:r>
              <a:rPr lang="fr-FR" sz="1600" dirty="0" smtClean="0">
                <a:solidFill>
                  <a:srgbClr val="FFC000"/>
                </a:solidFill>
              </a:rPr>
              <a:t>confidentiel des individus.</a:t>
            </a:r>
            <a:endParaRPr sz="1600" dirty="0">
              <a:solidFill>
                <a:srgbClr val="FFC000"/>
              </a:solidFill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301345" y="1903633"/>
            <a:ext cx="4890655" cy="1906367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1800"/>
            </a:pPr>
            <a:r>
              <a:rPr lang="fr-FR" sz="1800" b="0" i="0" u="none" strike="noStrike" cap="none" dirty="0" smtClean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Principes </a:t>
            </a:r>
            <a:r>
              <a:rPr lang="fr-FR" sz="1800" dirty="0">
                <a:latin typeface="Century Gothic"/>
                <a:ea typeface="Century Gothic"/>
                <a:cs typeface="Century Gothic"/>
                <a:sym typeface="Century Gothic"/>
              </a:rPr>
              <a:t>du </a:t>
            </a:r>
            <a:r>
              <a:rPr lang="fr-FR" sz="1800" dirty="0" smtClean="0">
                <a:latin typeface="Century Gothic"/>
                <a:ea typeface="Century Gothic"/>
                <a:cs typeface="Century Gothic"/>
                <a:sym typeface="Century Gothic"/>
              </a:rPr>
              <a:t>RGPD:</a:t>
            </a: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Licéité, </a:t>
            </a:r>
            <a:r>
              <a:rPr lang="fr-FR" dirty="0" smtClean="0"/>
              <a:t>loyauté</a:t>
            </a: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Limitation des finalités</a:t>
            </a:r>
            <a:r>
              <a:rPr lang="fr-FR" dirty="0" smtClean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FR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Minimisation des </a:t>
            </a:r>
            <a:r>
              <a:rPr lang="fr-FR" dirty="0" smtClean="0"/>
              <a:t>données</a:t>
            </a: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 smtClean="0">
                <a:latin typeface="Century Gothic"/>
                <a:ea typeface="Century Gothic"/>
                <a:cs typeface="Century Gothic"/>
                <a:sym typeface="Century Gothic"/>
              </a:rPr>
              <a:t>Exactitude </a:t>
            </a:r>
            <a:endParaRPr lang="fr-FR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Limitation de la </a:t>
            </a:r>
            <a:r>
              <a:rPr lang="fr-FR" dirty="0" smtClean="0"/>
              <a:t>conservation</a:t>
            </a: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Intégrité et </a:t>
            </a:r>
            <a:r>
              <a:rPr lang="fr-FR" dirty="0" smtClean="0"/>
              <a:t>confidentialité</a:t>
            </a:r>
          </a:p>
          <a:p>
            <a:pPr marL="285750" lvl="0" indent="-285750" algn="ctr"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Responsabilité </a:t>
            </a:r>
            <a:endParaRPr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Google Shape;140;p3"/>
          <p:cNvSpPr/>
          <p:nvPr/>
        </p:nvSpPr>
        <p:spPr>
          <a:xfrm>
            <a:off x="386059" y="2222287"/>
            <a:ext cx="2778919" cy="1061240"/>
          </a:xfrm>
          <a:prstGeom prst="rect">
            <a:avLst/>
          </a:prstGeom>
          <a:solidFill>
            <a:srgbClr val="FFFF00"/>
          </a:solidFill>
          <a:ln w="15875" cap="rnd" cmpd="sng">
            <a:solidFill>
              <a:srgbClr val="AE813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?</a:t>
            </a:r>
            <a:endParaRPr sz="18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2222287"/>
            <a:ext cx="8324850" cy="1314450"/>
          </a:xfrm>
          <a:prstGeom prst="rect">
            <a:avLst/>
          </a:prstGeom>
        </p:spPr>
      </p:pic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 smtClean="0"/>
              <a:t>Le </a:t>
            </a:r>
            <a:r>
              <a:rPr lang="fr-FR" dirty="0"/>
              <a:t>nombre total de personnes en état de sous-nutrition est de </a:t>
            </a:r>
            <a:r>
              <a:rPr lang="fr-FR" b="1" dirty="0" smtClean="0">
                <a:solidFill>
                  <a:srgbClr val="FFC000"/>
                </a:solidFill>
              </a:rPr>
              <a:t>535 700 000</a:t>
            </a:r>
            <a:endParaRPr lang="fr-FR" b="1" dirty="0">
              <a:solidFill>
                <a:srgbClr val="FFC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de personnes en état de sous-nutrition</a:t>
            </a:r>
            <a:r>
              <a:rPr lang="fr-FR" b="1" dirty="0" smtClean="0">
                <a:solidFill>
                  <a:srgbClr val="FFC000"/>
                </a:solidFill>
              </a:rPr>
              <a:t> </a:t>
            </a:r>
            <a:r>
              <a:rPr lang="fr-FR" dirty="0"/>
              <a:t>est de </a:t>
            </a:r>
            <a:r>
              <a:rPr lang="fr-FR" b="1" dirty="0">
                <a:solidFill>
                  <a:srgbClr val="FFC000"/>
                </a:solidFill>
              </a:rPr>
              <a:t>7.1%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6" name="Légende encadrée 2 5"/>
          <p:cNvSpPr/>
          <p:nvPr/>
        </p:nvSpPr>
        <p:spPr>
          <a:xfrm>
            <a:off x="9518073" y="2604654"/>
            <a:ext cx="1863928" cy="801897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code utilisé qui a permis l’obtention de ce résultat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0000" y="2222287"/>
            <a:ext cx="11382000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 smtClean="0"/>
          </a:p>
          <a:p>
            <a:pPr marL="0" lvl="0" indent="0">
              <a:spcBef>
                <a:spcPts val="0"/>
              </a:spcBef>
              <a:buNone/>
            </a:pPr>
            <a:endParaRPr lang="fr-FR" dirty="0" smtClean="0"/>
          </a:p>
          <a:p>
            <a:pPr marL="0" lvl="0" indent="0">
              <a:spcBef>
                <a:spcPts val="0"/>
              </a:spcBef>
              <a:buNone/>
            </a:pPr>
            <a:endParaRPr lang="fr-FR" dirty="0" smtClean="0"/>
          </a:p>
          <a:p>
            <a:pPr marL="0" lvl="0" indent="0">
              <a:spcBef>
                <a:spcPts val="0"/>
              </a:spcBef>
              <a:buNone/>
            </a:pPr>
            <a:endParaRPr lang="fr-FR" dirty="0"/>
          </a:p>
          <a:p>
            <a:pPr marL="0" lvl="0" indent="0">
              <a:spcBef>
                <a:spcPts val="0"/>
              </a:spcBef>
              <a:buNone/>
            </a:pPr>
            <a:endParaRPr lang="fr-FR" dirty="0" smtClean="0"/>
          </a:p>
          <a:p>
            <a:pPr marL="0" lvl="0" indent="0">
              <a:spcBef>
                <a:spcPts val="0"/>
              </a:spcBef>
              <a:buNone/>
            </a:pPr>
            <a:endParaRPr lang="fr-FR" dirty="0"/>
          </a:p>
          <a:p>
            <a:pPr marL="0" lvl="0" indent="0">
              <a:spcBef>
                <a:spcPts val="0"/>
              </a:spcBef>
              <a:buNone/>
            </a:pPr>
            <a:endParaRPr lang="fr-FR" dirty="0" smtClean="0"/>
          </a:p>
          <a:p>
            <a:pPr marL="0" lvl="0" indent="0">
              <a:spcBef>
                <a:spcPts val="0"/>
              </a:spcBef>
              <a:buNone/>
            </a:pPr>
            <a:r>
              <a:rPr lang="fr-FR" b="1" dirty="0" smtClean="0">
                <a:solidFill>
                  <a:srgbClr val="FFC000"/>
                </a:solidFill>
              </a:rPr>
              <a:t>2250 </a:t>
            </a:r>
            <a:r>
              <a:rPr lang="fr-FR" dirty="0"/>
              <a:t>représente le valeur en calorie dont chaque personne ayant besoin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 smtClean="0"/>
              <a:t>La disponibilité alimentaire totale est </a:t>
            </a:r>
            <a:r>
              <a:rPr lang="fr-FR" dirty="0"/>
              <a:t>de </a:t>
            </a:r>
            <a:r>
              <a:rPr lang="fr-FR" b="1" dirty="0" smtClean="0">
                <a:solidFill>
                  <a:srgbClr val="FFC000"/>
                </a:solidFill>
              </a:rPr>
              <a:t>7635429388975815.0 </a:t>
            </a:r>
            <a:r>
              <a:rPr lang="fr-FR" b="1" dirty="0" smtClean="0">
                <a:solidFill>
                  <a:srgbClr val="FFC000"/>
                </a:solidFill>
              </a:rPr>
              <a:t>Kcal</a:t>
            </a:r>
            <a:endParaRPr lang="fr-FR" b="1" dirty="0">
              <a:solidFill>
                <a:srgbClr val="FFC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 smtClean="0"/>
              <a:t>Le nombre de personnes qui pourraient être nourries en 2017 est de </a:t>
            </a:r>
            <a:r>
              <a:rPr lang="fr-FR" b="1" dirty="0" smtClean="0">
                <a:solidFill>
                  <a:srgbClr val="FFC000"/>
                </a:solidFill>
              </a:rPr>
              <a:t>9 297 326 501</a:t>
            </a:r>
            <a:endParaRPr lang="fr-FR" b="1" dirty="0">
              <a:solidFill>
                <a:srgbClr val="FFC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de la population mondiale pouvant être nourrie est :  </a:t>
            </a:r>
            <a:r>
              <a:rPr lang="fr-FR" b="1" dirty="0">
                <a:solidFill>
                  <a:srgbClr val="FFC000"/>
                </a:solidFill>
              </a:rPr>
              <a:t>135.58%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8" name="Légende encadrée 2 7"/>
          <p:cNvSpPr/>
          <p:nvPr/>
        </p:nvSpPr>
        <p:spPr>
          <a:xfrm>
            <a:off x="9360693" y="2658432"/>
            <a:ext cx="1750678" cy="801897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code utilisé qui a permis l’obtention de ce résultat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221740"/>
            <a:ext cx="8201653" cy="226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406094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endParaRPr lang="fr-FR" dirty="0"/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La disponibilité totale pour les végétaux est de </a:t>
            </a:r>
            <a:r>
              <a:rPr lang="fr-FR" b="1" dirty="0">
                <a:solidFill>
                  <a:srgbClr val="FFC000"/>
                </a:solidFill>
              </a:rPr>
              <a:t>630 017 893 719 786 5Kcal</a:t>
            </a:r>
          </a:p>
          <a:p>
            <a:pPr marL="0" indent="0">
              <a:spcBef>
                <a:spcPts val="0"/>
              </a:spcBef>
              <a:buNone/>
            </a:pPr>
            <a:endParaRPr lang="fr-F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fr-FR" dirty="0" smtClean="0"/>
              <a:t>Le </a:t>
            </a:r>
            <a:r>
              <a:rPr lang="fr-FR" dirty="0"/>
              <a:t>nombre de personnes qui pourraient être nourries </a:t>
            </a:r>
            <a:r>
              <a:rPr lang="fr-FR" dirty="0" smtClean="0"/>
              <a:t>avec les végétaux en </a:t>
            </a:r>
            <a:r>
              <a:rPr lang="fr-FR" dirty="0"/>
              <a:t>2017 est de </a:t>
            </a:r>
            <a:r>
              <a:rPr lang="fr-FR" b="1" dirty="0" smtClean="0">
                <a:solidFill>
                  <a:srgbClr val="FFC000"/>
                </a:solidFill>
              </a:rPr>
              <a:t>7 671 450 760.667111</a:t>
            </a:r>
            <a:endParaRPr dirty="0"/>
          </a:p>
        </p:txBody>
      </p:sp>
      <p:sp>
        <p:nvSpPr>
          <p:cNvPr id="6" name="Légende encadrée 2 5"/>
          <p:cNvSpPr/>
          <p:nvPr/>
        </p:nvSpPr>
        <p:spPr>
          <a:xfrm>
            <a:off x="10024385" y="2328325"/>
            <a:ext cx="1863928" cy="801897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code utilisé qui a permis l’obtention de ce résultat 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2266147"/>
            <a:ext cx="8939242" cy="277268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7671450760.667111</a:t>
            </a:r>
            <a:r>
              <a:rPr kumimoji="0" lang="fr-FR" altLang="fr-FR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0" y="2222287"/>
            <a:ext cx="11373286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Aliments pour animaux est de </a:t>
            </a:r>
            <a:r>
              <a:rPr lang="fr-FR" b="1" dirty="0">
                <a:solidFill>
                  <a:srgbClr val="FFC000"/>
                </a:solidFill>
              </a:rPr>
              <a:t>13.23%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Pertes est de </a:t>
            </a:r>
            <a:r>
              <a:rPr lang="fr-FR" b="1" dirty="0">
                <a:solidFill>
                  <a:srgbClr val="FFC000"/>
                </a:solidFill>
              </a:rPr>
              <a:t>4.65%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Nourriture est </a:t>
            </a:r>
            <a:r>
              <a:rPr lang="fr-FR" dirty="0" smtClean="0"/>
              <a:t>de </a:t>
            </a:r>
            <a:r>
              <a:rPr lang="fr-FR" b="1" dirty="0" smtClean="0">
                <a:solidFill>
                  <a:srgbClr val="FFC000"/>
                </a:solidFill>
              </a:rPr>
              <a:t>49.37%</a:t>
            </a:r>
            <a:endParaRPr lang="fr-FR" b="1" dirty="0">
              <a:solidFill>
                <a:srgbClr val="FFC000"/>
              </a:solidFill>
            </a:endParaRP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Autres Utilisations est de </a:t>
            </a:r>
            <a:r>
              <a:rPr lang="fr-FR" b="1" dirty="0" smtClean="0">
                <a:solidFill>
                  <a:srgbClr val="FFC000"/>
                </a:solidFill>
              </a:rPr>
              <a:t>8.82</a:t>
            </a:r>
            <a:r>
              <a:rPr lang="fr-FR" b="1" dirty="0">
                <a:solidFill>
                  <a:srgbClr val="FFC000"/>
                </a:solidFill>
              </a:rPr>
              <a:t>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Semences est de </a:t>
            </a:r>
            <a:r>
              <a:rPr lang="fr-FR" b="1" dirty="0">
                <a:solidFill>
                  <a:srgbClr val="FFC000"/>
                </a:solidFill>
              </a:rPr>
              <a:t>1.58%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fr-FR" dirty="0"/>
              <a:t> La proportion de Traitement est de </a:t>
            </a:r>
            <a:r>
              <a:rPr lang="fr-FR" b="1" dirty="0">
                <a:solidFill>
                  <a:srgbClr val="FFC000"/>
                </a:solidFill>
              </a:rPr>
              <a:t>22.45%</a:t>
            </a:r>
            <a:endParaRPr b="1" dirty="0">
              <a:solidFill>
                <a:srgbClr val="FFC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12" y="2249997"/>
            <a:ext cx="5119833" cy="3471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96982" y="2208434"/>
            <a:ext cx="11267592" cy="67331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dirty="0" smtClean="0"/>
              <a:t>La </a:t>
            </a:r>
            <a:r>
              <a:rPr lang="fr-FR" dirty="0"/>
              <a:t>proportion alimentation </a:t>
            </a:r>
            <a:r>
              <a:rPr lang="fr-FR" dirty="0" smtClean="0"/>
              <a:t>animale est </a:t>
            </a:r>
            <a:r>
              <a:rPr lang="fr-FR" dirty="0"/>
              <a:t>de </a:t>
            </a:r>
            <a:r>
              <a:rPr lang="fr-FR" b="1" dirty="0">
                <a:solidFill>
                  <a:srgbClr val="FFC000"/>
                </a:solidFill>
              </a:rPr>
              <a:t>36.14</a:t>
            </a:r>
            <a:r>
              <a:rPr lang="fr-FR" b="1" dirty="0" smtClean="0">
                <a:solidFill>
                  <a:srgbClr val="FFC000"/>
                </a:solidFill>
              </a:rPr>
              <a:t>%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dirty="0"/>
              <a:t>La proportion alimentation </a:t>
            </a:r>
            <a:r>
              <a:rPr lang="fr-FR" dirty="0" smtClean="0"/>
              <a:t>humaine est </a:t>
            </a:r>
            <a:r>
              <a:rPr lang="fr-FR" dirty="0"/>
              <a:t>de </a:t>
            </a:r>
            <a:r>
              <a:rPr lang="fr-FR" b="1" dirty="0">
                <a:solidFill>
                  <a:srgbClr val="FFC000"/>
                </a:solidFill>
              </a:rPr>
              <a:t>42.91% </a:t>
            </a:r>
            <a:endParaRPr lang="fr-FR" b="1" dirty="0" smtClean="0">
              <a:solidFill>
                <a:srgbClr val="FFC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b="1" dirty="0">
              <a:solidFill>
                <a:srgbClr val="FFC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433" y="3862827"/>
            <a:ext cx="4303567" cy="2995173"/>
          </a:xfrm>
          <a:prstGeom prst="rect">
            <a:avLst/>
          </a:prstGeom>
        </p:spPr>
      </p:pic>
      <p:sp>
        <p:nvSpPr>
          <p:cNvPr id="9" name="Légende encadrée 2 8"/>
          <p:cNvSpPr/>
          <p:nvPr/>
        </p:nvSpPr>
        <p:spPr>
          <a:xfrm>
            <a:off x="7364312" y="2169442"/>
            <a:ext cx="1863928" cy="801897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71034"/>
              <a:gd name="adj6" fmla="val -375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La méthode utilisée qui a permis l’obtention de tel résultat</a:t>
            </a:r>
            <a:endParaRPr lang="fr-FR" dirty="0"/>
          </a:p>
        </p:txBody>
      </p:sp>
      <p:sp>
        <p:nvSpPr>
          <p:cNvPr id="10" name="Légende encadrée 2 9"/>
          <p:cNvSpPr/>
          <p:nvPr/>
        </p:nvSpPr>
        <p:spPr>
          <a:xfrm>
            <a:off x="10040216" y="2780839"/>
            <a:ext cx="1863928" cy="801897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141871"/>
              <a:gd name="adj6" fmla="val -516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 graphe sur les proportions animale &amp; humaine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82" y="2780839"/>
            <a:ext cx="7251881" cy="2326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" y="2263852"/>
            <a:ext cx="9005455" cy="10858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9702"/>
            <a:ext cx="4862945" cy="3508298"/>
          </a:xfrm>
          <a:prstGeom prst="rect">
            <a:avLst/>
          </a:prstGeom>
        </p:spPr>
      </p:pic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0" y="2222287"/>
            <a:ext cx="12192000" cy="46357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3" name="Espace réservé du texte 5"/>
          <p:cNvSpPr txBox="1">
            <a:spLocks/>
          </p:cNvSpPr>
          <p:nvPr/>
        </p:nvSpPr>
        <p:spPr>
          <a:xfrm>
            <a:off x="9088581" y="2448106"/>
            <a:ext cx="2880014" cy="717341"/>
          </a:xfrm>
          <a:prstGeom prst="borderCallout2">
            <a:avLst>
              <a:gd name="adj1" fmla="val 22206"/>
              <a:gd name="adj2" fmla="val 584"/>
              <a:gd name="adj3" fmla="val 18750"/>
              <a:gd name="adj4" fmla="val -16667"/>
              <a:gd name="adj5" fmla="val 34752"/>
              <a:gd name="adj6" fmla="val -256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800"/>
              <a:buFont typeface="Noto Sans Symbols"/>
              <a:buChar char="?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 algn="ctr">
              <a:buFont typeface="Noto Sans Symbols"/>
              <a:buNone/>
            </a:pPr>
            <a:r>
              <a:rPr lang="fr-FR" sz="1400" dirty="0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rPr>
              <a:t>Le code utilisé qui a permis l’obtention de ce résultat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23696</TotalTime>
  <Words>868</Words>
  <Application>Microsoft Office PowerPoint</Application>
  <PresentationFormat>Grand écran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Century Gothic</vt:lpstr>
      <vt:lpstr>Calibri</vt:lpstr>
      <vt:lpstr>var(--jp-code-font-family)</vt:lpstr>
      <vt:lpstr>Noto Sans Symbols</vt:lpstr>
      <vt:lpstr>Arial</vt:lpstr>
      <vt:lpstr>Entre guillemets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Mariam SISSOKO [OML ]</cp:lastModifiedBy>
  <cp:revision>64</cp:revision>
  <dcterms:created xsi:type="dcterms:W3CDTF">2023-03-17T20:58:30Z</dcterms:created>
  <dcterms:modified xsi:type="dcterms:W3CDTF">2024-07-05T12:35:06Z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