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1" r:id="rId15"/>
    <p:sldId id="272" r:id="rId16"/>
    <p:sldId id="273" r:id="rId17"/>
    <p:sldId id="274" r:id="rId18"/>
    <p:sldId id="275" r:id="rId19"/>
    <p:sldId id="277" r:id="rId20"/>
    <p:sldId id="276"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ctrTitle"/>
          </p:nvPr>
        </p:nvSpPr>
        <p:spPr>
          <a:xfrm>
            <a:off x="1666500" y="951808"/>
            <a:ext cx="8915399" cy="2262781"/>
          </a:xfrm>
        </p:spPr>
        <p:txBody>
          <a:bodyPr>
            <a:normAutofit/>
          </a:bodyPr>
          <a:lstStyle/>
          <a:p>
            <a:r>
              <a:rPr lang="fr-FR" sz="2800" u="sng" dirty="0">
                <a:latin typeface="Helvetica 55"/>
                <a:cs typeface="Helvetica" panose="020B0604020202020204" pitchFamily="34" charset="0"/>
              </a:rPr>
              <a:t>Analyse des VENTES d’une librairie avec r ou python</a:t>
            </a:r>
            <a:endParaRPr lang="fr-FR" sz="2800" b="0" u="sng" dirty="0">
              <a:effectLst/>
              <a:latin typeface="Helvetica 55"/>
              <a:cs typeface="Helvetica" panose="020B0604020202020204" pitchFamily="34" charset="0"/>
            </a:endParaRPr>
          </a:p>
        </p:txBody>
      </p:sp>
    </p:spTree>
    <p:extLst>
      <p:ext uri="{BB962C8B-B14F-4D97-AF65-F5344CB8AC3E}">
        <p14:creationId xmlns:p14="http://schemas.microsoft.com/office/powerpoint/2010/main" val="307599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a:t>Analyses des indicateurs de ventes</a:t>
            </a:r>
            <a:endParaRPr lang="fr-FR" sz="2800" b="1" dirty="0"/>
          </a:p>
        </p:txBody>
      </p:sp>
      <p:sp>
        <p:nvSpPr>
          <p:cNvPr id="5" name="Espace réservé du contenu 2"/>
          <p:cNvSpPr txBox="1">
            <a:spLocks/>
          </p:cNvSpPr>
          <p:nvPr/>
        </p:nvSpPr>
        <p:spPr>
          <a:xfrm>
            <a:off x="333746" y="786907"/>
            <a:ext cx="10397405" cy="33492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Le chiffre d’affaires par mois</a:t>
            </a:r>
          </a:p>
          <a:p>
            <a:r>
              <a:rPr lang="fr-FR" sz="1400" b="1" dirty="0"/>
              <a:t>Avril 2021 à octobre 2021 : </a:t>
            </a:r>
            <a:r>
              <a:rPr lang="fr-FR" sz="1400" dirty="0"/>
              <a:t>Le chiffre d'affaires est relativement stable, fluctuant légèrement autour de </a:t>
            </a:r>
            <a:r>
              <a:rPr lang="fr-FR" sz="1400" b="1" dirty="0">
                <a:solidFill>
                  <a:srgbClr val="00B050"/>
                </a:solidFill>
              </a:rPr>
              <a:t>480k-490k</a:t>
            </a:r>
            <a:r>
              <a:rPr lang="fr-FR" sz="1400" dirty="0"/>
              <a:t>. On peut considérer cette période comme une phase de stagnation relative.</a:t>
            </a:r>
          </a:p>
          <a:p>
            <a:r>
              <a:rPr lang="fr-FR" sz="1400" b="1" dirty="0"/>
              <a:t>Octobre 2021 à janvier 2022 : </a:t>
            </a:r>
            <a:r>
              <a:rPr lang="fr-FR" sz="1400" dirty="0"/>
              <a:t>Une augmentation significative du chiffre d'affaires se produit, atteignant un pic au-dessus de </a:t>
            </a:r>
            <a:r>
              <a:rPr lang="fr-FR" sz="1400" b="1" dirty="0">
                <a:solidFill>
                  <a:srgbClr val="00B050"/>
                </a:solidFill>
              </a:rPr>
              <a:t>520k</a:t>
            </a:r>
            <a:r>
              <a:rPr lang="fr-FR" sz="1400" dirty="0"/>
              <a:t> </a:t>
            </a:r>
            <a:r>
              <a:rPr lang="fr-FR" sz="1400" b="1" dirty="0"/>
              <a:t>en janvier 2022</a:t>
            </a:r>
            <a:r>
              <a:rPr lang="fr-FR" sz="1400" dirty="0"/>
              <a:t>. Cette hausse peut être liée à des facteurs saisonniers, à des campagnes marketing réussies ou à d'autres événements spécifiques.</a:t>
            </a:r>
          </a:p>
          <a:p>
            <a:r>
              <a:rPr lang="fr-FR" sz="1400" b="1" dirty="0"/>
              <a:t>Janvier 2022 à avril 2022 : </a:t>
            </a:r>
            <a:r>
              <a:rPr lang="fr-FR" sz="1400" dirty="0"/>
              <a:t>Une chute du chiffre d'affaires suit le pic de janvier, ramenant les valeurs à des niveaux comparables à ceux du début de l'année </a:t>
            </a:r>
            <a:r>
              <a:rPr lang="fr-FR" sz="1400" b="1" dirty="0"/>
              <a:t>2021</a:t>
            </a:r>
            <a:r>
              <a:rPr lang="fr-FR" sz="1400" dirty="0"/>
              <a:t>.</a:t>
            </a:r>
          </a:p>
          <a:p>
            <a:r>
              <a:rPr lang="fr-FR" sz="1400" b="1" dirty="0"/>
              <a:t>Avril 2022 à janvier 2023 : </a:t>
            </a:r>
            <a:r>
              <a:rPr lang="fr-FR" sz="1400" dirty="0"/>
              <a:t>Le chiffre d'affaires continue de fluctuer, avec des hausses et des baisses. Avec une  tendance à la baisse vers la fin de la période, culminant avec une chute notable en </a:t>
            </a:r>
            <a:r>
              <a:rPr lang="fr-FR" sz="1400" b="1" dirty="0"/>
              <a:t>janvier 2023</a:t>
            </a:r>
            <a:r>
              <a:rPr lang="fr-FR" sz="1400" dirty="0"/>
              <a:t>.</a:t>
            </a:r>
          </a:p>
        </p:txBody>
      </p:sp>
      <p:pic>
        <p:nvPicPr>
          <p:cNvPr id="3" name="Image 2">
            <a:extLst>
              <a:ext uri="{FF2B5EF4-FFF2-40B4-BE49-F238E27FC236}">
                <a16:creationId xmlns:a16="http://schemas.microsoft.com/office/drawing/2014/main" id="{B9A7C6B0-AD7B-274D-2CE0-EDD0FFAC2516}"/>
              </a:ext>
            </a:extLst>
          </p:cNvPr>
          <p:cNvPicPr>
            <a:picLocks noChangeAspect="1"/>
          </p:cNvPicPr>
          <p:nvPr/>
        </p:nvPicPr>
        <p:blipFill>
          <a:blip r:embed="rId2"/>
          <a:stretch>
            <a:fillRect/>
          </a:stretch>
        </p:blipFill>
        <p:spPr>
          <a:xfrm>
            <a:off x="702828" y="3596122"/>
            <a:ext cx="7434407" cy="2990850"/>
          </a:xfrm>
          <a:prstGeom prst="rect">
            <a:avLst/>
          </a:prstGeom>
        </p:spPr>
      </p:pic>
    </p:spTree>
    <p:extLst>
      <p:ext uri="{BB962C8B-B14F-4D97-AF65-F5344CB8AC3E}">
        <p14:creationId xmlns:p14="http://schemas.microsoft.com/office/powerpoint/2010/main" val="3165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8" name="Espace réservé du contenu 2"/>
          <p:cNvSpPr txBox="1">
            <a:spLocks/>
          </p:cNvSpPr>
          <p:nvPr/>
        </p:nvSpPr>
        <p:spPr>
          <a:xfrm>
            <a:off x="308807" y="893520"/>
            <a:ext cx="10397405" cy="20201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Le chiffre d’affaires par catégorie</a:t>
            </a:r>
          </a:p>
          <a:p>
            <a:r>
              <a:rPr lang="fr-FR" sz="1400" b="1" dirty="0"/>
              <a:t>Catégorie 1 :</a:t>
            </a:r>
            <a:r>
              <a:rPr lang="fr-FR" sz="1400" dirty="0"/>
              <a:t> Elle génère le chiffre d'affaires le plus élevé, avec une valeur de </a:t>
            </a:r>
            <a:r>
              <a:rPr lang="fr-FR" sz="1400" b="1" dirty="0">
                <a:solidFill>
                  <a:srgbClr val="00B050"/>
                </a:solidFill>
              </a:rPr>
              <a:t>4.877.657</a:t>
            </a:r>
            <a:r>
              <a:rPr lang="fr-FR" sz="1400" dirty="0"/>
              <a:t>.</a:t>
            </a:r>
          </a:p>
          <a:p>
            <a:r>
              <a:rPr lang="fr-FR" sz="1400" b="1" dirty="0"/>
              <a:t>Catégorie 0 : </a:t>
            </a:r>
            <a:r>
              <a:rPr lang="fr-FR" sz="1400" dirty="0"/>
              <a:t>Elle arrive en deuxième position, avec un chiffre d'affaires de </a:t>
            </a:r>
            <a:r>
              <a:rPr lang="fr-FR" sz="1400" b="1" dirty="0">
                <a:solidFill>
                  <a:srgbClr val="00B050"/>
                </a:solidFill>
              </a:rPr>
              <a:t>4.419.730</a:t>
            </a:r>
            <a:r>
              <a:rPr lang="fr-FR" sz="1400" dirty="0"/>
              <a:t>.</a:t>
            </a:r>
          </a:p>
          <a:p>
            <a:r>
              <a:rPr lang="fr-FR" sz="1400" b="1" dirty="0"/>
              <a:t>Catégorie 2 :</a:t>
            </a:r>
            <a:r>
              <a:rPr lang="fr-FR" sz="1400" dirty="0"/>
              <a:t> Elle génère le chiffre d'affaires le plus faible, avec une valeur de </a:t>
            </a:r>
            <a:r>
              <a:rPr lang="fr-FR" sz="1400" b="1" dirty="0">
                <a:solidFill>
                  <a:srgbClr val="00B050"/>
                </a:solidFill>
              </a:rPr>
              <a:t>2.780.275</a:t>
            </a:r>
            <a:r>
              <a:rPr lang="fr-FR" sz="1400" dirty="0"/>
              <a:t>.</a:t>
            </a:r>
          </a:p>
          <a:p>
            <a:pPr marL="0" indent="0">
              <a:buNone/>
            </a:pPr>
            <a:r>
              <a:rPr lang="fr-FR" sz="1400" dirty="0"/>
              <a:t>Nous pouvons observer la contribution de chaque catégorie au chiffre d'affaires total.</a:t>
            </a:r>
          </a:p>
          <a:p>
            <a:pPr marL="0" indent="0">
              <a:buNone/>
            </a:pPr>
            <a:r>
              <a:rPr lang="fr-FR" sz="1400" dirty="0"/>
              <a:t>La </a:t>
            </a:r>
            <a:r>
              <a:rPr lang="fr-FR" sz="1400" b="1" dirty="0"/>
              <a:t>catégorie 1 </a:t>
            </a:r>
            <a:r>
              <a:rPr lang="fr-FR" sz="1400" dirty="0"/>
              <a:t>est significativement plus performante que les deux autres. La </a:t>
            </a:r>
            <a:r>
              <a:rPr lang="fr-FR" sz="1400" b="1" dirty="0"/>
              <a:t>catégorie 2 </a:t>
            </a:r>
            <a:r>
              <a:rPr lang="fr-FR" sz="1400" dirty="0"/>
              <a:t>est nettement en retrait.</a:t>
            </a:r>
          </a:p>
        </p:txBody>
      </p:sp>
      <p:pic>
        <p:nvPicPr>
          <p:cNvPr id="2" name="Image 1"/>
          <p:cNvPicPr>
            <a:picLocks noChangeAspect="1"/>
          </p:cNvPicPr>
          <p:nvPr/>
        </p:nvPicPr>
        <p:blipFill>
          <a:blip r:embed="rId2"/>
          <a:stretch>
            <a:fillRect/>
          </a:stretch>
        </p:blipFill>
        <p:spPr>
          <a:xfrm>
            <a:off x="308807" y="3406182"/>
            <a:ext cx="9459884" cy="2186812"/>
          </a:xfrm>
          <a:prstGeom prst="rect">
            <a:avLst/>
          </a:prstGeom>
        </p:spPr>
      </p:pic>
    </p:spTree>
    <p:extLst>
      <p:ext uri="{BB962C8B-B14F-4D97-AF65-F5344CB8AC3E}">
        <p14:creationId xmlns:p14="http://schemas.microsoft.com/office/powerpoint/2010/main" val="257970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6" name="Espace réservé du contenu 2"/>
          <p:cNvSpPr txBox="1">
            <a:spLocks/>
          </p:cNvSpPr>
          <p:nvPr/>
        </p:nvSpPr>
        <p:spPr>
          <a:xfrm>
            <a:off x="410627" y="786907"/>
            <a:ext cx="10215106" cy="22620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Le nombre de clients par mois</a:t>
            </a:r>
          </a:p>
          <a:p>
            <a:r>
              <a:rPr lang="fr-FR" sz="1400" b="1" dirty="0"/>
              <a:t>Avril 2021 à juillet 2021 : </a:t>
            </a:r>
            <a:r>
              <a:rPr lang="fr-FR" sz="1400" dirty="0"/>
              <a:t>On observe une légère diminution du nombre de clients allant de </a:t>
            </a:r>
            <a:r>
              <a:rPr lang="fr-FR" sz="1400" b="1" dirty="0">
                <a:solidFill>
                  <a:srgbClr val="00B050"/>
                </a:solidFill>
              </a:rPr>
              <a:t>28.601</a:t>
            </a:r>
            <a:r>
              <a:rPr lang="fr-FR" sz="1400" dirty="0"/>
              <a:t> en </a:t>
            </a:r>
            <a:r>
              <a:rPr lang="fr-FR" sz="1400" b="1" dirty="0"/>
              <a:t>Mars 2021 </a:t>
            </a:r>
            <a:r>
              <a:rPr lang="fr-FR" sz="1400" dirty="0"/>
              <a:t>contre </a:t>
            </a:r>
            <a:r>
              <a:rPr lang="fr-FR" sz="1400" b="1" dirty="0">
                <a:solidFill>
                  <a:srgbClr val="00B050"/>
                </a:solidFill>
              </a:rPr>
              <a:t>24.738</a:t>
            </a:r>
            <a:r>
              <a:rPr lang="fr-FR" sz="1400" dirty="0"/>
              <a:t> en </a:t>
            </a:r>
            <a:r>
              <a:rPr lang="fr-FR" sz="1400" b="1" dirty="0"/>
              <a:t>Juillet 2021</a:t>
            </a:r>
            <a:r>
              <a:rPr lang="fr-FR" sz="1400" dirty="0"/>
              <a:t>.</a:t>
            </a:r>
          </a:p>
          <a:p>
            <a:r>
              <a:rPr lang="fr-FR" sz="1400" b="1" dirty="0"/>
              <a:t>Juillet 2021 à octobre 2021 :</a:t>
            </a:r>
            <a:r>
              <a:rPr lang="fr-FR" sz="1400" dirty="0"/>
              <a:t> Nous avons une forte augmentation du nombre de clients, atteignant un pic en </a:t>
            </a:r>
            <a:r>
              <a:rPr lang="fr-FR" sz="1400" b="1" dirty="0"/>
              <a:t>octobre 2021</a:t>
            </a:r>
            <a:r>
              <a:rPr lang="fr-FR" sz="1400" dirty="0"/>
              <a:t>.</a:t>
            </a:r>
          </a:p>
          <a:p>
            <a:r>
              <a:rPr lang="fr-FR" sz="1400" b="1" dirty="0"/>
              <a:t>Octobre 2021 à janvier 2022 : </a:t>
            </a:r>
            <a:r>
              <a:rPr lang="fr-FR" sz="1400" dirty="0"/>
              <a:t>Le nombre de clients diminue ensuite, avant de remonter légèrement en </a:t>
            </a:r>
            <a:r>
              <a:rPr lang="fr-FR" sz="1400" b="1" dirty="0"/>
              <a:t>janvier 2022</a:t>
            </a:r>
            <a:r>
              <a:rPr lang="fr-FR" sz="1400" dirty="0"/>
              <a:t>.</a:t>
            </a:r>
          </a:p>
          <a:p>
            <a:r>
              <a:rPr lang="fr-FR" sz="1400" b="1" dirty="0"/>
              <a:t>Janvier 2022 à avril 2022 : </a:t>
            </a:r>
            <a:r>
              <a:rPr lang="fr-FR" sz="1400" dirty="0"/>
              <a:t>On constate une nouvelle baisse.</a:t>
            </a:r>
          </a:p>
          <a:p>
            <a:r>
              <a:rPr lang="fr-FR" sz="1400" b="1" dirty="0"/>
              <a:t>Avril 2022 à octobre 2022 : </a:t>
            </a:r>
            <a:r>
              <a:rPr lang="fr-FR" sz="1400" dirty="0"/>
              <a:t>Le nombre de clients fluctue, avec une légère tendance à la hausse puis une stabilisation.</a:t>
            </a:r>
          </a:p>
          <a:p>
            <a:r>
              <a:rPr lang="fr-FR" sz="1400" b="1" dirty="0"/>
              <a:t>Octobre 2022 à janvier 2023 : </a:t>
            </a:r>
            <a:r>
              <a:rPr lang="fr-FR" sz="1400" dirty="0"/>
              <a:t>On constate une nouvelle diminution du nombre de clients, la plus marquée de toute la période</a:t>
            </a:r>
          </a:p>
        </p:txBody>
      </p:sp>
      <p:pic>
        <p:nvPicPr>
          <p:cNvPr id="3" name="Image 2">
            <a:extLst>
              <a:ext uri="{FF2B5EF4-FFF2-40B4-BE49-F238E27FC236}">
                <a16:creationId xmlns:a16="http://schemas.microsoft.com/office/drawing/2014/main" id="{E90C7A75-4FB7-DBC0-3700-F93DAD44AC9B}"/>
              </a:ext>
            </a:extLst>
          </p:cNvPr>
          <p:cNvPicPr>
            <a:picLocks noChangeAspect="1"/>
          </p:cNvPicPr>
          <p:nvPr/>
        </p:nvPicPr>
        <p:blipFill>
          <a:blip r:embed="rId2"/>
          <a:stretch>
            <a:fillRect/>
          </a:stretch>
        </p:blipFill>
        <p:spPr>
          <a:xfrm>
            <a:off x="410627" y="4304145"/>
            <a:ext cx="9682452" cy="2419186"/>
          </a:xfrm>
          <a:prstGeom prst="rect">
            <a:avLst/>
          </a:prstGeom>
        </p:spPr>
      </p:pic>
    </p:spTree>
    <p:extLst>
      <p:ext uri="{BB962C8B-B14F-4D97-AF65-F5344CB8AC3E}">
        <p14:creationId xmlns:p14="http://schemas.microsoft.com/office/powerpoint/2010/main" val="404218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5" name="Espace réservé du contenu 2"/>
          <p:cNvSpPr txBox="1">
            <a:spLocks/>
          </p:cNvSpPr>
          <p:nvPr/>
        </p:nvSpPr>
        <p:spPr>
          <a:xfrm>
            <a:off x="228328" y="854661"/>
            <a:ext cx="10397405" cy="192449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Le nombre de transactions</a:t>
            </a:r>
          </a:p>
          <a:p>
            <a:pPr marL="0" indent="0">
              <a:buNone/>
            </a:pPr>
            <a:r>
              <a:rPr lang="fr-FR" sz="1400" dirty="0"/>
              <a:t>La plupart des mois affichent un nombre de transactions compris entre </a:t>
            </a:r>
            <a:r>
              <a:rPr lang="fr-FR" sz="1400" b="1" dirty="0">
                <a:solidFill>
                  <a:srgbClr val="00B050"/>
                </a:solidFill>
              </a:rPr>
              <a:t>22.000</a:t>
            </a:r>
            <a:r>
              <a:rPr lang="fr-FR" sz="1400" dirty="0"/>
              <a:t> et </a:t>
            </a:r>
            <a:r>
              <a:rPr lang="fr-FR" sz="1400" b="1" dirty="0">
                <a:solidFill>
                  <a:srgbClr val="00B050"/>
                </a:solidFill>
              </a:rPr>
              <a:t>24.000</a:t>
            </a:r>
            <a:r>
              <a:rPr lang="fr-FR" sz="1400" dirty="0"/>
              <a:t>. Cela montre une activité relativement constante.</a:t>
            </a:r>
          </a:p>
          <a:p>
            <a:pPr marL="0" indent="0">
              <a:buNone/>
            </a:pPr>
            <a:r>
              <a:rPr lang="fr-FR" sz="1400" dirty="0"/>
              <a:t>En</a:t>
            </a:r>
            <a:r>
              <a:rPr lang="fr-FR" sz="1400" b="1" dirty="0"/>
              <a:t> Juillet 2021</a:t>
            </a:r>
            <a:r>
              <a:rPr lang="fr-FR" sz="1400" dirty="0"/>
              <a:t>, On observe une baisse significative du nombre de transactions, avec environ </a:t>
            </a:r>
            <a:r>
              <a:rPr lang="fr-FR" sz="1400" b="1" dirty="0">
                <a:solidFill>
                  <a:srgbClr val="00B050"/>
                </a:solidFill>
              </a:rPr>
              <a:t>20.143</a:t>
            </a:r>
            <a:r>
              <a:rPr lang="fr-FR" sz="1400" dirty="0"/>
              <a:t> transactions.</a:t>
            </a:r>
          </a:p>
          <a:p>
            <a:pPr marL="0" indent="0">
              <a:buNone/>
            </a:pPr>
            <a:r>
              <a:rPr lang="fr-FR" sz="1400" dirty="0"/>
              <a:t>En </a:t>
            </a:r>
            <a:r>
              <a:rPr lang="fr-FR" sz="1400" b="1" dirty="0"/>
              <a:t>Octobre 2021</a:t>
            </a:r>
            <a:r>
              <a:rPr lang="fr-FR" sz="1400" dirty="0"/>
              <a:t>, nous avons un pic important est visible, avec environ </a:t>
            </a:r>
            <a:r>
              <a:rPr lang="fr-FR" sz="1400" b="1" dirty="0">
                <a:solidFill>
                  <a:srgbClr val="00B050"/>
                </a:solidFill>
              </a:rPr>
              <a:t>25.778</a:t>
            </a:r>
            <a:r>
              <a:rPr lang="fr-FR" sz="1400" dirty="0"/>
              <a:t> transactions.</a:t>
            </a:r>
          </a:p>
          <a:p>
            <a:pPr marL="0" indent="0">
              <a:buNone/>
            </a:pPr>
            <a:r>
              <a:rPr lang="fr-FR" sz="1400" dirty="0"/>
              <a:t>On observer en </a:t>
            </a:r>
            <a:r>
              <a:rPr lang="fr-FR" sz="1400" b="1" dirty="0"/>
              <a:t>Janvier 2023 </a:t>
            </a:r>
            <a:r>
              <a:rPr lang="fr-FR" sz="1400" dirty="0"/>
              <a:t>une baisse importante, avec environ </a:t>
            </a:r>
            <a:r>
              <a:rPr lang="fr-FR" sz="1400" b="1" dirty="0">
                <a:solidFill>
                  <a:srgbClr val="00B050"/>
                </a:solidFill>
              </a:rPr>
              <a:t>20.410</a:t>
            </a:r>
            <a:r>
              <a:rPr lang="fr-FR" sz="1400" dirty="0"/>
              <a:t> transactions.</a:t>
            </a:r>
          </a:p>
        </p:txBody>
      </p:sp>
      <p:pic>
        <p:nvPicPr>
          <p:cNvPr id="3" name="Image 2">
            <a:extLst>
              <a:ext uri="{FF2B5EF4-FFF2-40B4-BE49-F238E27FC236}">
                <a16:creationId xmlns:a16="http://schemas.microsoft.com/office/drawing/2014/main" id="{DB6D5875-8BDD-A354-B528-B19DCC17114D}"/>
              </a:ext>
            </a:extLst>
          </p:cNvPr>
          <p:cNvPicPr>
            <a:picLocks noChangeAspect="1"/>
          </p:cNvPicPr>
          <p:nvPr/>
        </p:nvPicPr>
        <p:blipFill>
          <a:blip r:embed="rId2"/>
          <a:stretch>
            <a:fillRect/>
          </a:stretch>
        </p:blipFill>
        <p:spPr>
          <a:xfrm>
            <a:off x="612142" y="3024909"/>
            <a:ext cx="9629775" cy="3505200"/>
          </a:xfrm>
          <a:prstGeom prst="rect">
            <a:avLst/>
          </a:prstGeom>
        </p:spPr>
      </p:pic>
    </p:spTree>
    <p:extLst>
      <p:ext uri="{BB962C8B-B14F-4D97-AF65-F5344CB8AC3E}">
        <p14:creationId xmlns:p14="http://schemas.microsoft.com/office/powerpoint/2010/main" val="159140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3" name="Rectangle 2"/>
          <p:cNvSpPr/>
          <p:nvPr/>
        </p:nvSpPr>
        <p:spPr>
          <a:xfrm>
            <a:off x="228328" y="872528"/>
            <a:ext cx="11507585" cy="307777"/>
          </a:xfrm>
          <a:prstGeom prst="rect">
            <a:avLst/>
          </a:prstGeom>
        </p:spPr>
        <p:txBody>
          <a:bodyPr wrap="square">
            <a:spAutoFit/>
          </a:bodyPr>
          <a:lstStyle/>
          <a:p>
            <a:r>
              <a:rPr lang="fr-FR" sz="1400" dirty="0"/>
              <a:t>Pour le nombre de produits vendus, nous avons une vente totale de : </a:t>
            </a:r>
            <a:r>
              <a:rPr lang="fr-FR" sz="1400" b="1" dirty="0">
                <a:solidFill>
                  <a:srgbClr val="00B050"/>
                </a:solidFill>
              </a:rPr>
              <a:t>687.534</a:t>
            </a:r>
            <a:r>
              <a:rPr lang="fr-FR" sz="1400" dirty="0"/>
              <a:t> avec des tops 10 des ventes et des flops ci-dessous</a:t>
            </a:r>
          </a:p>
        </p:txBody>
      </p:sp>
      <p:sp>
        <p:nvSpPr>
          <p:cNvPr id="6" name="Espace réservé du contenu 2"/>
          <p:cNvSpPr txBox="1">
            <a:spLocks/>
          </p:cNvSpPr>
          <p:nvPr/>
        </p:nvSpPr>
        <p:spPr>
          <a:xfrm>
            <a:off x="228328" y="1265926"/>
            <a:ext cx="5335810" cy="3164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000" b="1" dirty="0"/>
              <a:t>TOP 10 des ventes, nous allons calculer sans prendre en compte les clients </a:t>
            </a:r>
            <a:r>
              <a:rPr lang="fr-FR" sz="1000" b="1" dirty="0" err="1"/>
              <a:t>BtoB</a:t>
            </a:r>
            <a:endParaRPr lang="fr-FR" sz="1000" b="1" dirty="0"/>
          </a:p>
        </p:txBody>
      </p:sp>
      <p:sp>
        <p:nvSpPr>
          <p:cNvPr id="8" name="Espace réservé du contenu 2"/>
          <p:cNvSpPr txBox="1">
            <a:spLocks/>
          </p:cNvSpPr>
          <p:nvPr/>
        </p:nvSpPr>
        <p:spPr>
          <a:xfrm>
            <a:off x="228328" y="3978123"/>
            <a:ext cx="5059586" cy="316479"/>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TOP 10 des flops, nous allons calculer sans prendre en compte les clients </a:t>
            </a:r>
            <a:r>
              <a:rPr lang="fr-FR" sz="1400" b="1" dirty="0" err="1"/>
              <a:t>BtoB</a:t>
            </a:r>
            <a:endParaRPr lang="fr-FR" sz="1400" b="1" dirty="0"/>
          </a:p>
          <a:p>
            <a:pPr marL="0" indent="0">
              <a:buFont typeface="Wingdings 3" charset="2"/>
              <a:buNone/>
            </a:pPr>
            <a:endParaRPr lang="fr-FR" sz="1400" b="1" dirty="0"/>
          </a:p>
        </p:txBody>
      </p:sp>
      <p:pic>
        <p:nvPicPr>
          <p:cNvPr id="4" name="Image 3"/>
          <p:cNvPicPr>
            <a:picLocks noChangeAspect="1"/>
          </p:cNvPicPr>
          <p:nvPr/>
        </p:nvPicPr>
        <p:blipFill>
          <a:blip r:embed="rId2"/>
          <a:stretch>
            <a:fillRect/>
          </a:stretch>
        </p:blipFill>
        <p:spPr>
          <a:xfrm>
            <a:off x="228328" y="1582405"/>
            <a:ext cx="10295128" cy="2389098"/>
          </a:xfrm>
          <a:prstGeom prst="rect">
            <a:avLst/>
          </a:prstGeom>
        </p:spPr>
      </p:pic>
      <p:pic>
        <p:nvPicPr>
          <p:cNvPr id="9" name="Image 8"/>
          <p:cNvPicPr>
            <a:picLocks noChangeAspect="1"/>
          </p:cNvPicPr>
          <p:nvPr/>
        </p:nvPicPr>
        <p:blipFill>
          <a:blip r:embed="rId3"/>
          <a:stretch>
            <a:fillRect/>
          </a:stretch>
        </p:blipFill>
        <p:spPr>
          <a:xfrm>
            <a:off x="228328" y="4223216"/>
            <a:ext cx="10295128" cy="2474415"/>
          </a:xfrm>
          <a:prstGeom prst="rect">
            <a:avLst/>
          </a:prstGeom>
        </p:spPr>
      </p:pic>
    </p:spTree>
    <p:extLst>
      <p:ext uri="{BB962C8B-B14F-4D97-AF65-F5344CB8AC3E}">
        <p14:creationId xmlns:p14="http://schemas.microsoft.com/office/powerpoint/2010/main" val="46801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10" name="Espace réservé du contenu 2"/>
          <p:cNvSpPr txBox="1">
            <a:spLocks/>
          </p:cNvSpPr>
          <p:nvPr/>
        </p:nvSpPr>
        <p:spPr>
          <a:xfrm>
            <a:off x="232456" y="786907"/>
            <a:ext cx="11879187" cy="1004775"/>
          </a:xfrm>
          <a:prstGeom prst="rect">
            <a:avLst/>
          </a:prstGeom>
        </p:spPr>
        <p:txBody>
          <a:bodyPr vert="horz" lIns="91440" tIns="45720" rIns="91440" bIns="45720" rtlCol="0">
            <a:normAutofit lnSpcReduction="10000"/>
          </a:bodyPr>
          <a:lstStyle>
            <a:lvl1pPr indent="0">
              <a:spcBef>
                <a:spcPts val="1000"/>
              </a:spcBef>
              <a:spcAft>
                <a:spcPts val="0"/>
              </a:spcAft>
              <a:buClr>
                <a:schemeClr val="accent1"/>
              </a:buClr>
              <a:buFont typeface="Wingdings 3" charset="2"/>
              <a:buNone/>
              <a:defRPr sz="1400">
                <a:solidFill>
                  <a:schemeClr val="tx1">
                    <a:lumMod val="75000"/>
                    <a:lumOff val="25000"/>
                  </a:schemeClr>
                </a:solidFill>
              </a:defRPr>
            </a:lvl1pPr>
            <a:lvl2pPr marL="742950" indent="-285750">
              <a:spcBef>
                <a:spcPts val="1000"/>
              </a:spcBef>
              <a:spcAft>
                <a:spcPts val="0"/>
              </a:spcAft>
              <a:buClr>
                <a:schemeClr val="accent1"/>
              </a:buClr>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r>
              <a:rPr lang="fr-FR" b="1" dirty="0"/>
              <a:t>Le tops CA pour chaque mois</a:t>
            </a:r>
          </a:p>
          <a:p>
            <a:r>
              <a:rPr lang="fr-FR" dirty="0"/>
              <a:t>Nous avons le TOP CA pour chaque mois des produits, on observe un PIC sur la période </a:t>
            </a:r>
            <a:r>
              <a:rPr lang="fr-FR" b="1" dirty="0"/>
              <a:t>09-2021</a:t>
            </a:r>
            <a:r>
              <a:rPr lang="fr-FR" dirty="0"/>
              <a:t> pour le produit </a:t>
            </a:r>
            <a:r>
              <a:rPr lang="fr-FR" b="1" dirty="0"/>
              <a:t>0_1</a:t>
            </a:r>
            <a:r>
              <a:rPr lang="fr-FR" dirty="0"/>
              <a:t> avec une baisse sur la période de fin d’année qui est comparable </a:t>
            </a:r>
            <a:r>
              <a:rPr lang="fr-FR" b="1" dirty="0"/>
              <a:t>05-2021</a:t>
            </a:r>
            <a:r>
              <a:rPr lang="fr-FR" dirty="0"/>
              <a:t>, </a:t>
            </a:r>
            <a:r>
              <a:rPr lang="fr-FR" b="1" dirty="0"/>
              <a:t>06-2021</a:t>
            </a:r>
            <a:r>
              <a:rPr lang="fr-FR" dirty="0"/>
              <a:t>, </a:t>
            </a:r>
            <a:r>
              <a:rPr lang="fr-FR" b="1" dirty="0"/>
              <a:t>08-2021</a:t>
            </a:r>
            <a:r>
              <a:rPr lang="fr-FR" dirty="0"/>
              <a:t>, </a:t>
            </a:r>
            <a:r>
              <a:rPr lang="fr-FR" b="1" dirty="0"/>
              <a:t>10-2021</a:t>
            </a:r>
            <a:r>
              <a:rPr lang="fr-FR" dirty="0"/>
              <a:t>, </a:t>
            </a:r>
            <a:r>
              <a:rPr lang="fr-FR" b="1" dirty="0"/>
              <a:t>01-2022</a:t>
            </a:r>
            <a:r>
              <a:rPr lang="fr-FR" dirty="0"/>
              <a:t>, </a:t>
            </a:r>
            <a:r>
              <a:rPr lang="fr-FR" b="1" dirty="0"/>
              <a:t>04-2022</a:t>
            </a:r>
            <a:r>
              <a:rPr lang="fr-FR" dirty="0"/>
              <a:t>, </a:t>
            </a:r>
            <a:r>
              <a:rPr lang="fr-FR" b="1" dirty="0"/>
              <a:t>08-2022</a:t>
            </a:r>
            <a:r>
              <a:rPr lang="fr-FR" dirty="0"/>
              <a:t>, </a:t>
            </a:r>
            <a:r>
              <a:rPr lang="fr-FR" b="1" dirty="0"/>
              <a:t>09-2022</a:t>
            </a:r>
            <a:r>
              <a:rPr lang="fr-FR" dirty="0"/>
              <a:t>, </a:t>
            </a:r>
            <a:r>
              <a:rPr lang="fr-FR" b="1" dirty="0"/>
              <a:t>11-2022</a:t>
            </a:r>
            <a:r>
              <a:rPr lang="fr-FR" dirty="0"/>
              <a:t>, </a:t>
            </a:r>
            <a:r>
              <a:rPr lang="fr-FR" b="1" dirty="0"/>
              <a:t>12-2022</a:t>
            </a:r>
            <a:r>
              <a:rPr lang="fr-FR" dirty="0"/>
              <a:t> et </a:t>
            </a:r>
            <a:r>
              <a:rPr lang="fr-FR" b="1" dirty="0"/>
              <a:t>01-2023</a:t>
            </a:r>
          </a:p>
        </p:txBody>
      </p:sp>
      <p:pic>
        <p:nvPicPr>
          <p:cNvPr id="12" name="Espace réservé du contenu 3"/>
          <p:cNvPicPr>
            <a:picLocks noChangeAspect="1"/>
          </p:cNvPicPr>
          <p:nvPr/>
        </p:nvPicPr>
        <p:blipFill>
          <a:blip r:embed="rId2"/>
          <a:stretch>
            <a:fillRect/>
          </a:stretch>
        </p:blipFill>
        <p:spPr>
          <a:xfrm>
            <a:off x="337228" y="1863454"/>
            <a:ext cx="10658771" cy="4331320"/>
          </a:xfrm>
          <a:prstGeom prst="rect">
            <a:avLst/>
          </a:prstGeom>
        </p:spPr>
      </p:pic>
    </p:spTree>
    <p:extLst>
      <p:ext uri="{BB962C8B-B14F-4D97-AF65-F5344CB8AC3E}">
        <p14:creationId xmlns:p14="http://schemas.microsoft.com/office/powerpoint/2010/main" val="15290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5" name="Espace réservé du contenu 2"/>
          <p:cNvSpPr txBox="1">
            <a:spLocks/>
          </p:cNvSpPr>
          <p:nvPr/>
        </p:nvSpPr>
        <p:spPr>
          <a:xfrm>
            <a:off x="267314" y="786907"/>
            <a:ext cx="11777827" cy="1451341"/>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Font typeface="Wingdings 3" charset="2"/>
              <a:buChar char=""/>
              <a:defRPr>
                <a:solidFill>
                  <a:schemeClr val="tx1">
                    <a:lumMod val="75000"/>
                    <a:lumOff val="25000"/>
                  </a:schemeClr>
                </a:solidFill>
              </a:defRPr>
            </a:lvl1pPr>
            <a:lvl2pPr marL="742950" indent="-285750">
              <a:spcBef>
                <a:spcPts val="1000"/>
              </a:spcBef>
              <a:spcAft>
                <a:spcPts val="0"/>
              </a:spcAft>
              <a:buClr>
                <a:schemeClr val="accent1"/>
              </a:buClr>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pPr marL="0" indent="0">
              <a:buNone/>
            </a:pPr>
            <a:r>
              <a:rPr lang="fr-FR" sz="1400" b="1" dirty="0"/>
              <a:t>La répartition des clients par catégorie</a:t>
            </a:r>
          </a:p>
          <a:p>
            <a:pPr marL="0" indent="0">
              <a:buNone/>
            </a:pPr>
            <a:r>
              <a:rPr lang="fr-FR" sz="1400" dirty="0"/>
              <a:t>Nous comptons un plus grand nombre de clients, avec </a:t>
            </a:r>
            <a:r>
              <a:rPr lang="fr-FR" sz="1400" b="1" dirty="0">
                <a:solidFill>
                  <a:srgbClr val="00B050"/>
                </a:solidFill>
              </a:rPr>
              <a:t>415.459</a:t>
            </a:r>
            <a:r>
              <a:rPr lang="fr-FR" sz="1400" dirty="0"/>
              <a:t> clients pour la </a:t>
            </a:r>
            <a:r>
              <a:rPr lang="fr-FR" sz="1400" b="1" dirty="0"/>
              <a:t>catégorie 0</a:t>
            </a:r>
            <a:r>
              <a:rPr lang="fr-FR" sz="1400" dirty="0"/>
              <a:t>.</a:t>
            </a:r>
          </a:p>
          <a:p>
            <a:pPr marL="0" indent="0">
              <a:buNone/>
            </a:pPr>
            <a:r>
              <a:rPr lang="fr-FR" sz="1400" dirty="0"/>
              <a:t>Avec une deuxième position pour la </a:t>
            </a:r>
            <a:r>
              <a:rPr lang="fr-FR" sz="1400" b="1" dirty="0"/>
              <a:t>catégorie 1</a:t>
            </a:r>
            <a:r>
              <a:rPr lang="fr-FR" sz="1400" dirty="0"/>
              <a:t> pour un nombre de clients de </a:t>
            </a:r>
            <a:r>
              <a:rPr lang="fr-FR" sz="1400" b="1" dirty="0">
                <a:solidFill>
                  <a:srgbClr val="00B050"/>
                </a:solidFill>
              </a:rPr>
              <a:t>235.597</a:t>
            </a:r>
            <a:r>
              <a:rPr lang="fr-FR" sz="1400" dirty="0"/>
              <a:t>. </a:t>
            </a:r>
          </a:p>
          <a:p>
            <a:pPr marL="0" indent="0">
              <a:buNone/>
            </a:pPr>
            <a:r>
              <a:rPr lang="fr-FR" sz="1400" dirty="0"/>
              <a:t>Et la </a:t>
            </a:r>
            <a:r>
              <a:rPr lang="fr-FR" sz="1400" b="1" dirty="0"/>
              <a:t>catégorie 2</a:t>
            </a:r>
            <a:r>
              <a:rPr lang="fr-FR" sz="1400" dirty="0"/>
              <a:t> compte le moins de clients, avec seulement </a:t>
            </a:r>
            <a:r>
              <a:rPr lang="fr-FR" sz="1400" b="1" dirty="0">
                <a:solidFill>
                  <a:srgbClr val="00B050"/>
                </a:solidFill>
              </a:rPr>
              <a:t>36.483</a:t>
            </a:r>
            <a:r>
              <a:rPr lang="fr-FR" sz="1400" dirty="0"/>
              <a:t> clients.</a:t>
            </a:r>
          </a:p>
        </p:txBody>
      </p:sp>
      <p:pic>
        <p:nvPicPr>
          <p:cNvPr id="2" name="Image 1"/>
          <p:cNvPicPr>
            <a:picLocks noChangeAspect="1"/>
          </p:cNvPicPr>
          <p:nvPr/>
        </p:nvPicPr>
        <p:blipFill>
          <a:blip r:embed="rId2"/>
          <a:stretch>
            <a:fillRect/>
          </a:stretch>
        </p:blipFill>
        <p:spPr>
          <a:xfrm>
            <a:off x="217766" y="2511297"/>
            <a:ext cx="10407967" cy="2457115"/>
          </a:xfrm>
          <a:prstGeom prst="rect">
            <a:avLst/>
          </a:prstGeom>
        </p:spPr>
      </p:pic>
    </p:spTree>
    <p:extLst>
      <p:ext uri="{BB962C8B-B14F-4D97-AF65-F5344CB8AC3E}">
        <p14:creationId xmlns:p14="http://schemas.microsoft.com/office/powerpoint/2010/main" val="383174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8" name="Espace réservé du contenu 2"/>
          <p:cNvSpPr txBox="1">
            <a:spLocks/>
          </p:cNvSpPr>
          <p:nvPr/>
        </p:nvSpPr>
        <p:spPr>
          <a:xfrm>
            <a:off x="292254" y="866943"/>
            <a:ext cx="8915400" cy="1451341"/>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Font typeface="Wingdings 3" charset="2"/>
              <a:buChar char=""/>
              <a:defRPr>
                <a:solidFill>
                  <a:schemeClr val="tx1">
                    <a:lumMod val="75000"/>
                    <a:lumOff val="25000"/>
                  </a:schemeClr>
                </a:solidFill>
              </a:defRPr>
            </a:lvl1pPr>
            <a:lvl2pPr marL="742950" indent="-285750">
              <a:spcBef>
                <a:spcPts val="1000"/>
              </a:spcBef>
              <a:spcAft>
                <a:spcPts val="0"/>
              </a:spcAft>
              <a:buClr>
                <a:schemeClr val="accent1"/>
              </a:buClr>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pPr marL="0" indent="0">
              <a:buNone/>
            </a:pPr>
            <a:r>
              <a:rPr lang="fr-FR" sz="1400" b="1" dirty="0"/>
              <a:t>La répartition des chiffres d’affaire par catégorie</a:t>
            </a:r>
          </a:p>
          <a:p>
            <a:pPr marL="0" indent="0">
              <a:buNone/>
            </a:pPr>
            <a:r>
              <a:rPr lang="fr-FR" sz="1400" dirty="0"/>
              <a:t>Nous comptons un plus grand nombre de clients, avec </a:t>
            </a:r>
            <a:r>
              <a:rPr lang="fr-FR" sz="1400" b="1" dirty="0">
                <a:solidFill>
                  <a:srgbClr val="00B050"/>
                </a:solidFill>
              </a:rPr>
              <a:t>4419730,97</a:t>
            </a:r>
            <a:r>
              <a:rPr lang="fr-FR" sz="1400" dirty="0"/>
              <a:t> clients pour la </a:t>
            </a:r>
            <a:r>
              <a:rPr lang="fr-FR" sz="1400" b="1" dirty="0"/>
              <a:t>catégorie 0</a:t>
            </a:r>
            <a:r>
              <a:rPr lang="fr-FR" sz="1400" dirty="0"/>
              <a:t>.</a:t>
            </a:r>
          </a:p>
          <a:p>
            <a:pPr marL="0" indent="0">
              <a:buNone/>
            </a:pPr>
            <a:r>
              <a:rPr lang="fr-FR" sz="1400" dirty="0"/>
              <a:t>Avec une deuxième position pour la </a:t>
            </a:r>
            <a:r>
              <a:rPr lang="fr-FR" sz="1400" b="1" dirty="0"/>
              <a:t>catégorie 1</a:t>
            </a:r>
            <a:r>
              <a:rPr lang="fr-FR" sz="1400" dirty="0"/>
              <a:t> pour un nombre de clients de </a:t>
            </a:r>
            <a:r>
              <a:rPr lang="fr-FR" sz="1400" b="1" dirty="0">
                <a:solidFill>
                  <a:srgbClr val="00B050"/>
                </a:solidFill>
              </a:rPr>
              <a:t>4827657,11</a:t>
            </a:r>
            <a:r>
              <a:rPr lang="fr-FR" sz="1400" dirty="0"/>
              <a:t>. </a:t>
            </a:r>
          </a:p>
          <a:p>
            <a:pPr marL="0" indent="0">
              <a:buNone/>
            </a:pPr>
            <a:r>
              <a:rPr lang="fr-FR" sz="1400" dirty="0"/>
              <a:t>Et la </a:t>
            </a:r>
            <a:r>
              <a:rPr lang="fr-FR" sz="1400" b="1" dirty="0"/>
              <a:t>catégorie 2</a:t>
            </a:r>
            <a:r>
              <a:rPr lang="fr-FR" sz="1400" dirty="0"/>
              <a:t> compte le moins de clients, avec seulement </a:t>
            </a:r>
            <a:r>
              <a:rPr lang="fr-FR" sz="1400" b="1" dirty="0">
                <a:solidFill>
                  <a:srgbClr val="00B050"/>
                </a:solidFill>
              </a:rPr>
              <a:t>2780275,02</a:t>
            </a:r>
            <a:r>
              <a:rPr lang="fr-FR" sz="1400" dirty="0"/>
              <a:t> clients.</a:t>
            </a:r>
          </a:p>
        </p:txBody>
      </p:sp>
      <p:pic>
        <p:nvPicPr>
          <p:cNvPr id="7" name="Image 6"/>
          <p:cNvPicPr>
            <a:picLocks noChangeAspect="1"/>
          </p:cNvPicPr>
          <p:nvPr/>
        </p:nvPicPr>
        <p:blipFill>
          <a:blip r:embed="rId2"/>
          <a:stretch>
            <a:fillRect/>
          </a:stretch>
        </p:blipFill>
        <p:spPr>
          <a:xfrm>
            <a:off x="365761" y="2493526"/>
            <a:ext cx="10055022" cy="2204982"/>
          </a:xfrm>
          <a:prstGeom prst="rect">
            <a:avLst/>
          </a:prstGeom>
        </p:spPr>
      </p:pic>
    </p:spTree>
    <p:extLst>
      <p:ext uri="{BB962C8B-B14F-4D97-AF65-F5344CB8AC3E}">
        <p14:creationId xmlns:p14="http://schemas.microsoft.com/office/powerpoint/2010/main" val="71267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5" name="Espace réservé du contenu 2"/>
          <p:cNvSpPr txBox="1">
            <a:spLocks/>
          </p:cNvSpPr>
          <p:nvPr/>
        </p:nvSpPr>
        <p:spPr>
          <a:xfrm>
            <a:off x="167472" y="782929"/>
            <a:ext cx="7228727" cy="258038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400" b="1" dirty="0">
                <a:solidFill>
                  <a:schemeClr val="tx1">
                    <a:lumMod val="75000"/>
                    <a:lumOff val="25000"/>
                  </a:schemeClr>
                </a:solidFill>
              </a:rPr>
              <a:t>La répartition du chiffre d'affaire pour les clients B2B:</a:t>
            </a:r>
          </a:p>
          <a:p>
            <a:r>
              <a:rPr lang="fr-FR" sz="1400" dirty="0">
                <a:solidFill>
                  <a:schemeClr val="tx1">
                    <a:lumMod val="75000"/>
                    <a:lumOff val="25000"/>
                  </a:schemeClr>
                </a:solidFill>
              </a:rPr>
              <a:t>Le nombre de </a:t>
            </a:r>
            <a:r>
              <a:rPr lang="fr-FR" sz="1400" dirty="0" err="1">
                <a:solidFill>
                  <a:schemeClr val="tx1">
                    <a:lumMod val="75000"/>
                    <a:lumOff val="25000"/>
                  </a:schemeClr>
                </a:solidFill>
              </a:rPr>
              <a:t>Outliers</a:t>
            </a:r>
            <a:r>
              <a:rPr lang="fr-FR" sz="1400" dirty="0">
                <a:solidFill>
                  <a:schemeClr val="tx1">
                    <a:lumMod val="75000"/>
                    <a:lumOff val="25000"/>
                  </a:schemeClr>
                </a:solidFill>
              </a:rPr>
              <a:t> est de : </a:t>
            </a:r>
            <a:r>
              <a:rPr lang="fr-FR" sz="1400" b="1" dirty="0">
                <a:solidFill>
                  <a:srgbClr val="00B050"/>
                </a:solidFill>
              </a:rPr>
              <a:t>4</a:t>
            </a:r>
          </a:p>
          <a:p>
            <a:r>
              <a:rPr lang="fr-FR" sz="1400" dirty="0">
                <a:solidFill>
                  <a:schemeClr val="tx1">
                    <a:lumMod val="75000"/>
                    <a:lumOff val="25000"/>
                  </a:schemeClr>
                </a:solidFill>
              </a:rPr>
              <a:t>Le client </a:t>
            </a:r>
            <a:r>
              <a:rPr lang="fr-FR" sz="1400" b="1" dirty="0">
                <a:solidFill>
                  <a:schemeClr val="tx1">
                    <a:lumMod val="75000"/>
                    <a:lumOff val="25000"/>
                  </a:schemeClr>
                </a:solidFill>
              </a:rPr>
              <a:t>c_1609 </a:t>
            </a:r>
            <a:r>
              <a:rPr lang="fr-FR" sz="1400" dirty="0">
                <a:solidFill>
                  <a:schemeClr val="tx1">
                    <a:lumMod val="75000"/>
                    <a:lumOff val="25000"/>
                  </a:schemeClr>
                </a:solidFill>
              </a:rPr>
              <a:t>génère le chiffre d'affaires le plus important, avec </a:t>
            </a:r>
            <a:r>
              <a:rPr lang="fr-FR" sz="1400" b="1" dirty="0">
                <a:solidFill>
                  <a:srgbClr val="00B050"/>
                </a:solidFill>
              </a:rPr>
              <a:t>326.039</a:t>
            </a:r>
            <a:r>
              <a:rPr lang="fr-FR" sz="1400" dirty="0"/>
              <a:t>.</a:t>
            </a:r>
          </a:p>
          <a:p>
            <a:r>
              <a:rPr lang="fr-FR" sz="1400" dirty="0">
                <a:solidFill>
                  <a:schemeClr val="tx1">
                    <a:lumMod val="75000"/>
                    <a:lumOff val="25000"/>
                  </a:schemeClr>
                </a:solidFill>
              </a:rPr>
              <a:t>Le client </a:t>
            </a:r>
            <a:r>
              <a:rPr lang="fr-FR" sz="1400" b="1" dirty="0">
                <a:solidFill>
                  <a:schemeClr val="tx1">
                    <a:lumMod val="75000"/>
                    <a:lumOff val="25000"/>
                  </a:schemeClr>
                </a:solidFill>
              </a:rPr>
              <a:t>c_4958 </a:t>
            </a:r>
            <a:r>
              <a:rPr lang="fr-FR" sz="1400" dirty="0">
                <a:solidFill>
                  <a:schemeClr val="tx1">
                    <a:lumMod val="75000"/>
                    <a:lumOff val="25000"/>
                  </a:schemeClr>
                </a:solidFill>
              </a:rPr>
              <a:t>arrive en deuxième position en termes de chiffre d'affaires, avec </a:t>
            </a:r>
            <a:r>
              <a:rPr lang="fr-FR" sz="1400" b="1" dirty="0">
                <a:solidFill>
                  <a:srgbClr val="00B050"/>
                </a:solidFill>
              </a:rPr>
              <a:t>290.227</a:t>
            </a:r>
            <a:r>
              <a:rPr lang="fr-FR" sz="1400" dirty="0">
                <a:solidFill>
                  <a:schemeClr val="tx1">
                    <a:lumMod val="75000"/>
                    <a:lumOff val="25000"/>
                  </a:schemeClr>
                </a:solidFill>
              </a:rPr>
              <a:t>.</a:t>
            </a:r>
          </a:p>
          <a:p>
            <a:r>
              <a:rPr lang="fr-FR" sz="1400" dirty="0">
                <a:solidFill>
                  <a:schemeClr val="tx1">
                    <a:lumMod val="75000"/>
                    <a:lumOff val="25000"/>
                  </a:schemeClr>
                </a:solidFill>
              </a:rPr>
              <a:t>Le client </a:t>
            </a:r>
            <a:r>
              <a:rPr lang="fr-FR" sz="1400" b="1" dirty="0">
                <a:solidFill>
                  <a:schemeClr val="tx1">
                    <a:lumMod val="75000"/>
                    <a:lumOff val="25000"/>
                  </a:schemeClr>
                </a:solidFill>
              </a:rPr>
              <a:t>c_6714 </a:t>
            </a:r>
            <a:r>
              <a:rPr lang="fr-FR" sz="1400" dirty="0">
                <a:solidFill>
                  <a:schemeClr val="tx1">
                    <a:lumMod val="75000"/>
                    <a:lumOff val="25000"/>
                  </a:schemeClr>
                </a:solidFill>
              </a:rPr>
              <a:t>génère un chiffre d'affaires de </a:t>
            </a:r>
            <a:r>
              <a:rPr lang="fr-FR" sz="1400" b="1" dirty="0">
                <a:solidFill>
                  <a:srgbClr val="00B050"/>
                </a:solidFill>
              </a:rPr>
              <a:t>153.918</a:t>
            </a:r>
            <a:r>
              <a:rPr lang="fr-FR" sz="1400" dirty="0"/>
              <a:t>.</a:t>
            </a:r>
          </a:p>
          <a:p>
            <a:r>
              <a:rPr lang="fr-FR" sz="1400" dirty="0">
                <a:solidFill>
                  <a:schemeClr val="tx1">
                    <a:lumMod val="75000"/>
                    <a:lumOff val="25000"/>
                  </a:schemeClr>
                </a:solidFill>
              </a:rPr>
              <a:t>Le client </a:t>
            </a:r>
            <a:r>
              <a:rPr lang="fr-FR" sz="1400" b="1" dirty="0">
                <a:solidFill>
                  <a:schemeClr val="tx1">
                    <a:lumMod val="75000"/>
                    <a:lumOff val="25000"/>
                  </a:schemeClr>
                </a:solidFill>
              </a:rPr>
              <a:t>c_3454 </a:t>
            </a:r>
            <a:r>
              <a:rPr lang="fr-FR" sz="1400" dirty="0">
                <a:solidFill>
                  <a:schemeClr val="tx1">
                    <a:lumMod val="75000"/>
                    <a:lumOff val="25000"/>
                  </a:schemeClr>
                </a:solidFill>
              </a:rPr>
              <a:t>génère le chiffre d'affaires le plus faible des quatre, avec</a:t>
            </a:r>
            <a:r>
              <a:rPr lang="fr-FR" sz="1400" dirty="0"/>
              <a:t> </a:t>
            </a:r>
            <a:r>
              <a:rPr lang="fr-FR" sz="1400" b="1" dirty="0">
                <a:solidFill>
                  <a:srgbClr val="00B050"/>
                </a:solidFill>
              </a:rPr>
              <a:t>114.110</a:t>
            </a:r>
            <a:r>
              <a:rPr lang="fr-FR" sz="1400" dirty="0"/>
              <a:t>.</a:t>
            </a:r>
          </a:p>
          <a:p>
            <a:endParaRPr lang="fr-FR" sz="1400" dirty="0"/>
          </a:p>
        </p:txBody>
      </p:sp>
      <p:pic>
        <p:nvPicPr>
          <p:cNvPr id="2" name="Image 1"/>
          <p:cNvPicPr>
            <a:picLocks noChangeAspect="1"/>
          </p:cNvPicPr>
          <p:nvPr/>
        </p:nvPicPr>
        <p:blipFill>
          <a:blip r:embed="rId2"/>
          <a:stretch>
            <a:fillRect/>
          </a:stretch>
        </p:blipFill>
        <p:spPr>
          <a:xfrm>
            <a:off x="7913715" y="855401"/>
            <a:ext cx="3408219" cy="2819896"/>
          </a:xfrm>
          <a:prstGeom prst="rect">
            <a:avLst/>
          </a:prstGeom>
        </p:spPr>
      </p:pic>
      <p:pic>
        <p:nvPicPr>
          <p:cNvPr id="8" name="Image 7">
            <a:extLst>
              <a:ext uri="{FF2B5EF4-FFF2-40B4-BE49-F238E27FC236}">
                <a16:creationId xmlns:a16="http://schemas.microsoft.com/office/drawing/2014/main" id="{2A704CA2-EACC-59DE-148D-D5B7BE0E0EB7}"/>
              </a:ext>
            </a:extLst>
          </p:cNvPr>
          <p:cNvPicPr>
            <a:picLocks noChangeAspect="1"/>
          </p:cNvPicPr>
          <p:nvPr/>
        </p:nvPicPr>
        <p:blipFill>
          <a:blip r:embed="rId3"/>
          <a:stretch>
            <a:fillRect/>
          </a:stretch>
        </p:blipFill>
        <p:spPr>
          <a:xfrm>
            <a:off x="133761" y="3363317"/>
            <a:ext cx="7296150" cy="3248025"/>
          </a:xfrm>
          <a:prstGeom prst="rect">
            <a:avLst/>
          </a:prstGeom>
        </p:spPr>
      </p:pic>
    </p:spTree>
    <p:extLst>
      <p:ext uri="{BB962C8B-B14F-4D97-AF65-F5344CB8AC3E}">
        <p14:creationId xmlns:p14="http://schemas.microsoft.com/office/powerpoint/2010/main" val="60758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6" name="Rectangle 5"/>
          <p:cNvSpPr/>
          <p:nvPr/>
        </p:nvSpPr>
        <p:spPr>
          <a:xfrm>
            <a:off x="315138" y="950546"/>
            <a:ext cx="11048359" cy="307777"/>
          </a:xfrm>
          <a:prstGeom prst="rect">
            <a:avLst/>
          </a:prstGeom>
        </p:spPr>
        <p:txBody>
          <a:bodyPr wrap="square">
            <a:spAutoFit/>
          </a:bodyPr>
          <a:lstStyle/>
          <a:p>
            <a:r>
              <a:rPr lang="fr-FR" sz="1400" b="1" dirty="0"/>
              <a:t>La courbe de Lorenz sur le CA des clients avec un Coefficient de Gini : </a:t>
            </a:r>
            <a:r>
              <a:rPr lang="fr-FR" sz="1400" b="1" dirty="0">
                <a:solidFill>
                  <a:srgbClr val="00B050"/>
                </a:solidFill>
              </a:rPr>
              <a:t>0.2620 sur les plus gros clients</a:t>
            </a:r>
          </a:p>
        </p:txBody>
      </p:sp>
      <p:sp>
        <p:nvSpPr>
          <p:cNvPr id="8" name="ZoneTexte 7"/>
          <p:cNvSpPr txBox="1"/>
          <p:nvPr/>
        </p:nvSpPr>
        <p:spPr>
          <a:xfrm>
            <a:off x="7378931" y="2751513"/>
            <a:ext cx="4813069" cy="1169551"/>
          </a:xfrm>
          <a:prstGeom prst="rect">
            <a:avLst/>
          </a:prstGeom>
          <a:noFill/>
        </p:spPr>
        <p:txBody>
          <a:bodyPr wrap="square" rtlCol="0">
            <a:spAutoFit/>
          </a:bodyPr>
          <a:lstStyle/>
          <a:p>
            <a:r>
              <a:rPr lang="fr-FR" sz="1400" dirty="0"/>
              <a:t>Nous avons une distribution du chiffre d'affaires inégale mais modérée entre les clients.</a:t>
            </a:r>
          </a:p>
          <a:p>
            <a:r>
              <a:rPr lang="fr-FR" sz="1400" dirty="0"/>
              <a:t>Cela signifie qu'une partie des clients génère une part plus importante du CA que les autres, mais cette concentration n'est pas excessive.</a:t>
            </a:r>
          </a:p>
        </p:txBody>
      </p:sp>
      <p:pic>
        <p:nvPicPr>
          <p:cNvPr id="7" name="Image 6">
            <a:extLst>
              <a:ext uri="{FF2B5EF4-FFF2-40B4-BE49-F238E27FC236}">
                <a16:creationId xmlns:a16="http://schemas.microsoft.com/office/drawing/2014/main" id="{7BFE2C0B-C311-6237-E05E-0C1F126BC7A2}"/>
              </a:ext>
            </a:extLst>
          </p:cNvPr>
          <p:cNvPicPr>
            <a:picLocks noChangeAspect="1"/>
          </p:cNvPicPr>
          <p:nvPr/>
        </p:nvPicPr>
        <p:blipFill>
          <a:blip r:embed="rId2"/>
          <a:stretch>
            <a:fillRect/>
          </a:stretch>
        </p:blipFill>
        <p:spPr>
          <a:xfrm>
            <a:off x="120073" y="1388026"/>
            <a:ext cx="6948487" cy="5335305"/>
          </a:xfrm>
          <a:prstGeom prst="rect">
            <a:avLst/>
          </a:prstGeom>
        </p:spPr>
      </p:pic>
    </p:spTree>
    <p:extLst>
      <p:ext uri="{BB962C8B-B14F-4D97-AF65-F5344CB8AC3E}">
        <p14:creationId xmlns:p14="http://schemas.microsoft.com/office/powerpoint/2010/main" val="20237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854310" y="349792"/>
            <a:ext cx="2344835" cy="581234"/>
          </a:xfrm>
          <a:prstGeom prst="rect">
            <a:avLst/>
          </a:prstGeom>
          <a:effectLst/>
        </p:spPr>
        <p:txBody>
          <a:bodyPr vert="horz" lIns="91440" tIns="45720" rIns="91440" bIns="45720" rtlCol="0" anchor="b">
            <a:normAutofit fontScale="6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a:t>Sommaire</a:t>
            </a:r>
            <a:endParaRPr lang="fr-FR" b="1" dirty="0"/>
          </a:p>
        </p:txBody>
      </p:sp>
      <p:sp>
        <p:nvSpPr>
          <p:cNvPr id="8" name="Espace réservé du contenu 2"/>
          <p:cNvSpPr txBox="1">
            <a:spLocks/>
          </p:cNvSpPr>
          <p:nvPr/>
        </p:nvSpPr>
        <p:spPr>
          <a:xfrm>
            <a:off x="6101544" y="1221969"/>
            <a:ext cx="5237018" cy="4106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100"/>
              <a:t>La répartition des clients par catégorie</a:t>
            </a:r>
          </a:p>
          <a:p>
            <a:r>
              <a:rPr lang="fr-FR" sz="1100"/>
              <a:t>La répartition du chiffre d'affaire pour les clients BtoB</a:t>
            </a:r>
          </a:p>
          <a:p>
            <a:r>
              <a:rPr lang="fr-FR" sz="1100"/>
              <a:t>La courbe de Lorenz sur le CA des clients</a:t>
            </a:r>
          </a:p>
          <a:p>
            <a:r>
              <a:rPr lang="fr-FR" sz="1100"/>
              <a:t>Test de Shapiro pour les variables continues</a:t>
            </a:r>
          </a:p>
          <a:p>
            <a:r>
              <a:rPr lang="fr-FR" sz="1100"/>
              <a:t>Le lien entre le genre d’un client et les catégories des livres achetés</a:t>
            </a:r>
          </a:p>
          <a:p>
            <a:r>
              <a:rPr lang="fr-FR" sz="1100"/>
              <a:t>Le lien entre la catégorie et le nombre de vente</a:t>
            </a:r>
          </a:p>
          <a:p>
            <a:r>
              <a:rPr lang="fr-FR" sz="1100"/>
              <a:t>Le lien entre la catégorie et le chiffre d’affaire</a:t>
            </a:r>
          </a:p>
          <a:p>
            <a:r>
              <a:rPr lang="fr-FR" sz="1100"/>
              <a:t>Le nombre d'achat et l'âge moyenne avec un nuance de point</a:t>
            </a:r>
          </a:p>
          <a:p>
            <a:r>
              <a:rPr lang="fr-FR" sz="1100"/>
              <a:t>Le lien entre l'âge des clients et le montant total des achats</a:t>
            </a:r>
          </a:p>
          <a:p>
            <a:r>
              <a:rPr lang="fr-FR" sz="1100"/>
              <a:t>Le nombre d‘âge par catégorie</a:t>
            </a:r>
          </a:p>
          <a:p>
            <a:r>
              <a:rPr lang="fr-FR" sz="1100"/>
              <a:t>Le lien entre l'âge des clients et la fréquence d’achat</a:t>
            </a:r>
          </a:p>
          <a:p>
            <a:r>
              <a:rPr lang="fr-FR" sz="1100"/>
              <a:t>Le lien entre l'âge des clients et la taille du panier moyen</a:t>
            </a:r>
          </a:p>
          <a:p>
            <a:pPr marL="0" indent="0">
              <a:buFont typeface="Wingdings 3" charset="2"/>
              <a:buNone/>
            </a:pPr>
            <a:endParaRPr lang="fr-FR" sz="1100" dirty="0"/>
          </a:p>
        </p:txBody>
      </p:sp>
      <p:sp>
        <p:nvSpPr>
          <p:cNvPr id="9" name="Espace réservé du contenu 2"/>
          <p:cNvSpPr txBox="1">
            <a:spLocks/>
          </p:cNvSpPr>
          <p:nvPr/>
        </p:nvSpPr>
        <p:spPr>
          <a:xfrm>
            <a:off x="1341122" y="1221968"/>
            <a:ext cx="4511040" cy="4106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100" dirty="0"/>
              <a:t>Missions du projet</a:t>
            </a:r>
          </a:p>
          <a:p>
            <a:r>
              <a:rPr lang="fr-FR" sz="1100" dirty="0"/>
              <a:t>Le traitement des données</a:t>
            </a:r>
          </a:p>
          <a:p>
            <a:r>
              <a:rPr lang="fr-FR" sz="1100" dirty="0"/>
              <a:t>Le traitement des données (jointures)</a:t>
            </a:r>
          </a:p>
          <a:p>
            <a:r>
              <a:rPr lang="fr-FR" sz="1100" dirty="0"/>
              <a:t>Introduction</a:t>
            </a:r>
          </a:p>
          <a:p>
            <a:r>
              <a:rPr lang="fr-FR" sz="1100" dirty="0"/>
              <a:t>Le chiffre d’affaire</a:t>
            </a:r>
          </a:p>
          <a:p>
            <a:r>
              <a:rPr lang="fr-FR" sz="1100" dirty="0"/>
              <a:t>L’évolution du chiffre d'affaires avec la moyenne mobile</a:t>
            </a:r>
          </a:p>
          <a:p>
            <a:r>
              <a:rPr lang="fr-FR" sz="1100" dirty="0"/>
              <a:t>Le chiffre d’affaires par mois</a:t>
            </a:r>
          </a:p>
          <a:p>
            <a:r>
              <a:rPr lang="fr-FR" sz="1100" dirty="0"/>
              <a:t>le chiffre d’affaires mobile par mois</a:t>
            </a:r>
          </a:p>
          <a:p>
            <a:r>
              <a:rPr lang="fr-FR" sz="1100" dirty="0"/>
              <a:t>Le chiffre d’affaires par catégorie</a:t>
            </a:r>
          </a:p>
          <a:p>
            <a:r>
              <a:rPr lang="fr-FR" sz="1100" dirty="0"/>
              <a:t>Le nombre de clients par mois</a:t>
            </a:r>
          </a:p>
          <a:p>
            <a:r>
              <a:rPr lang="fr-FR" sz="1100" dirty="0"/>
              <a:t>Le nombre de transactions</a:t>
            </a:r>
          </a:p>
          <a:p>
            <a:r>
              <a:rPr lang="fr-FR" sz="1100" dirty="0"/>
              <a:t>Les tops des ventes</a:t>
            </a:r>
          </a:p>
          <a:p>
            <a:r>
              <a:rPr lang="fr-FR" sz="1100" dirty="0"/>
              <a:t>Les tops flops des ventes</a:t>
            </a:r>
          </a:p>
          <a:p>
            <a:r>
              <a:rPr lang="fr-FR" sz="1100" dirty="0"/>
              <a:t>Le tops CA pour chaque mois</a:t>
            </a:r>
          </a:p>
        </p:txBody>
      </p:sp>
    </p:spTree>
    <p:extLst>
      <p:ext uri="{BB962C8B-B14F-4D97-AF65-F5344CB8AC3E}">
        <p14:creationId xmlns:p14="http://schemas.microsoft.com/office/powerpoint/2010/main" val="3401536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6" name="Rectangle 5"/>
          <p:cNvSpPr/>
          <p:nvPr/>
        </p:nvSpPr>
        <p:spPr>
          <a:xfrm>
            <a:off x="315139" y="950546"/>
            <a:ext cx="9161370" cy="307777"/>
          </a:xfrm>
          <a:prstGeom prst="rect">
            <a:avLst/>
          </a:prstGeom>
        </p:spPr>
        <p:txBody>
          <a:bodyPr wrap="square">
            <a:spAutoFit/>
          </a:bodyPr>
          <a:lstStyle/>
          <a:p>
            <a:r>
              <a:rPr lang="fr-FR" sz="1400" b="1" dirty="0"/>
              <a:t>La courbe de Lorenz sur le CA des clients avec un Coefficient de Gini : </a:t>
            </a:r>
            <a:r>
              <a:rPr lang="fr-FR" sz="1400" b="1" dirty="0">
                <a:solidFill>
                  <a:srgbClr val="00B050"/>
                </a:solidFill>
              </a:rPr>
              <a:t>0.2311 sur les plus faibles clients</a:t>
            </a:r>
          </a:p>
        </p:txBody>
      </p:sp>
      <p:sp>
        <p:nvSpPr>
          <p:cNvPr id="8" name="ZoneTexte 7"/>
          <p:cNvSpPr txBox="1"/>
          <p:nvPr/>
        </p:nvSpPr>
        <p:spPr>
          <a:xfrm>
            <a:off x="7378931" y="2751513"/>
            <a:ext cx="4813069" cy="1169551"/>
          </a:xfrm>
          <a:prstGeom prst="rect">
            <a:avLst/>
          </a:prstGeom>
          <a:noFill/>
        </p:spPr>
        <p:txBody>
          <a:bodyPr wrap="square" rtlCol="0">
            <a:spAutoFit/>
          </a:bodyPr>
          <a:lstStyle/>
          <a:p>
            <a:r>
              <a:rPr lang="fr-FR" sz="1400" dirty="0"/>
              <a:t>Nous avons une distribution du chiffre d'affaires inégale mais modérée entre les clients.</a:t>
            </a:r>
          </a:p>
          <a:p>
            <a:r>
              <a:rPr lang="fr-FR" sz="1400" dirty="0"/>
              <a:t>Cela signifie qu'une partie des clients génère une part plus importante du CA que les autres, mais cette concentration n'est pas excessive.</a:t>
            </a:r>
          </a:p>
        </p:txBody>
      </p:sp>
      <p:pic>
        <p:nvPicPr>
          <p:cNvPr id="7" name="Image 6"/>
          <p:cNvPicPr>
            <a:picLocks noChangeAspect="1"/>
          </p:cNvPicPr>
          <p:nvPr/>
        </p:nvPicPr>
        <p:blipFill>
          <a:blip r:embed="rId2"/>
          <a:stretch>
            <a:fillRect/>
          </a:stretch>
        </p:blipFill>
        <p:spPr>
          <a:xfrm>
            <a:off x="240030" y="1421962"/>
            <a:ext cx="6591300" cy="5153025"/>
          </a:xfrm>
          <a:prstGeom prst="rect">
            <a:avLst/>
          </a:prstGeom>
        </p:spPr>
      </p:pic>
    </p:spTree>
    <p:extLst>
      <p:ext uri="{BB962C8B-B14F-4D97-AF65-F5344CB8AC3E}">
        <p14:creationId xmlns:p14="http://schemas.microsoft.com/office/powerpoint/2010/main" val="71963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22358"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9" name="Rectangle 8"/>
          <p:cNvSpPr/>
          <p:nvPr/>
        </p:nvSpPr>
        <p:spPr>
          <a:xfrm>
            <a:off x="324352" y="786907"/>
            <a:ext cx="6901534" cy="369332"/>
          </a:xfrm>
          <a:prstGeom prst="rect">
            <a:avLst/>
          </a:prstGeom>
        </p:spPr>
        <p:txBody>
          <a:bodyPr wrap="square">
            <a:spAutoFit/>
          </a:bodyPr>
          <a:lstStyle/>
          <a:p>
            <a:r>
              <a:rPr lang="fr-FR" dirty="0"/>
              <a:t>Test de Shapiro pour les variables continues</a:t>
            </a:r>
          </a:p>
        </p:txBody>
      </p:sp>
      <p:sp>
        <p:nvSpPr>
          <p:cNvPr id="10" name="Rectangle 9"/>
          <p:cNvSpPr/>
          <p:nvPr/>
        </p:nvSpPr>
        <p:spPr>
          <a:xfrm>
            <a:off x="0" y="1649096"/>
            <a:ext cx="4743606" cy="307777"/>
          </a:xfrm>
          <a:prstGeom prst="rect">
            <a:avLst/>
          </a:prstGeom>
        </p:spPr>
        <p:txBody>
          <a:bodyPr wrap="none">
            <a:spAutoFit/>
          </a:bodyPr>
          <a:lstStyle/>
          <a:p>
            <a:r>
              <a:rPr lang="fr-FR" sz="1400" dirty="0"/>
              <a:t>Les données ne suivent pas une distribution normale.</a:t>
            </a:r>
          </a:p>
        </p:txBody>
      </p:sp>
      <p:pic>
        <p:nvPicPr>
          <p:cNvPr id="12" name="Image 11"/>
          <p:cNvPicPr>
            <a:picLocks noChangeAspect="1"/>
          </p:cNvPicPr>
          <p:nvPr/>
        </p:nvPicPr>
        <p:blipFill>
          <a:blip r:embed="rId2"/>
          <a:stretch>
            <a:fillRect/>
          </a:stretch>
        </p:blipFill>
        <p:spPr>
          <a:xfrm>
            <a:off x="8328823" y="4066694"/>
            <a:ext cx="3626253" cy="2684981"/>
          </a:xfrm>
          <a:prstGeom prst="rect">
            <a:avLst/>
          </a:prstGeom>
        </p:spPr>
      </p:pic>
      <p:pic>
        <p:nvPicPr>
          <p:cNvPr id="13" name="Espace réservé du contenu 4"/>
          <p:cNvPicPr>
            <a:picLocks noChangeAspect="1"/>
          </p:cNvPicPr>
          <p:nvPr/>
        </p:nvPicPr>
        <p:blipFill>
          <a:blip r:embed="rId3"/>
          <a:stretch>
            <a:fillRect/>
          </a:stretch>
        </p:blipFill>
        <p:spPr>
          <a:xfrm>
            <a:off x="4794967" y="1118969"/>
            <a:ext cx="3444124" cy="2684980"/>
          </a:xfrm>
          <a:prstGeom prst="rect">
            <a:avLst/>
          </a:prstGeom>
        </p:spPr>
      </p:pic>
      <p:pic>
        <p:nvPicPr>
          <p:cNvPr id="14" name="Image 13"/>
          <p:cNvPicPr>
            <a:picLocks noChangeAspect="1"/>
          </p:cNvPicPr>
          <p:nvPr/>
        </p:nvPicPr>
        <p:blipFill>
          <a:blip r:embed="rId4"/>
          <a:stretch>
            <a:fillRect/>
          </a:stretch>
        </p:blipFill>
        <p:spPr>
          <a:xfrm>
            <a:off x="8382969" y="1131252"/>
            <a:ext cx="3626253" cy="2684981"/>
          </a:xfrm>
          <a:prstGeom prst="rect">
            <a:avLst/>
          </a:prstGeom>
        </p:spPr>
      </p:pic>
      <p:pic>
        <p:nvPicPr>
          <p:cNvPr id="15" name="Image 14"/>
          <p:cNvPicPr>
            <a:picLocks noChangeAspect="1"/>
          </p:cNvPicPr>
          <p:nvPr/>
        </p:nvPicPr>
        <p:blipFill>
          <a:blip r:embed="rId5"/>
          <a:stretch>
            <a:fillRect/>
          </a:stretch>
        </p:blipFill>
        <p:spPr>
          <a:xfrm>
            <a:off x="817327" y="4066693"/>
            <a:ext cx="3444124" cy="2684982"/>
          </a:xfrm>
          <a:prstGeom prst="rect">
            <a:avLst/>
          </a:prstGeom>
        </p:spPr>
      </p:pic>
      <p:pic>
        <p:nvPicPr>
          <p:cNvPr id="16" name="Image 15"/>
          <p:cNvPicPr>
            <a:picLocks noChangeAspect="1"/>
          </p:cNvPicPr>
          <p:nvPr/>
        </p:nvPicPr>
        <p:blipFill>
          <a:blip r:embed="rId6"/>
          <a:stretch>
            <a:fillRect/>
          </a:stretch>
        </p:blipFill>
        <p:spPr>
          <a:xfrm>
            <a:off x="4612838" y="4066693"/>
            <a:ext cx="3626253" cy="2684982"/>
          </a:xfrm>
          <a:prstGeom prst="rect">
            <a:avLst/>
          </a:prstGeom>
        </p:spPr>
      </p:pic>
    </p:spTree>
    <p:extLst>
      <p:ext uri="{BB962C8B-B14F-4D97-AF65-F5344CB8AC3E}">
        <p14:creationId xmlns:p14="http://schemas.microsoft.com/office/powerpoint/2010/main" val="303106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22358"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22" name="Espace réservé du contenu 2"/>
          <p:cNvSpPr txBox="1">
            <a:spLocks/>
          </p:cNvSpPr>
          <p:nvPr/>
        </p:nvSpPr>
        <p:spPr>
          <a:xfrm>
            <a:off x="208828" y="786907"/>
            <a:ext cx="8915400" cy="933450"/>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800" b="1" dirty="0">
                <a:solidFill>
                  <a:schemeClr val="tx1"/>
                </a:solidFill>
              </a:rPr>
              <a:t>Le lien entre le genre d’un client et les catégories des livres achetés</a:t>
            </a:r>
          </a:p>
          <a:p>
            <a:r>
              <a:rPr lang="fr-FR" sz="1400" dirty="0">
                <a:solidFill>
                  <a:schemeClr val="tx1"/>
                </a:solidFill>
              </a:rPr>
              <a:t>Avec le test Khi-2, nous avons un rejet de l'hypothèse nulle car Il existe une association significative entre le genre et les catégories des livres achetés.</a:t>
            </a:r>
          </a:p>
          <a:p>
            <a:endParaRPr lang="fr-FR" sz="1400" b="1" dirty="0"/>
          </a:p>
        </p:txBody>
      </p:sp>
      <p:pic>
        <p:nvPicPr>
          <p:cNvPr id="4" name="Image 3">
            <a:extLst>
              <a:ext uri="{FF2B5EF4-FFF2-40B4-BE49-F238E27FC236}">
                <a16:creationId xmlns:a16="http://schemas.microsoft.com/office/drawing/2014/main" id="{308D1EEB-11AF-4E49-9D57-B3D6D152DBCA}"/>
              </a:ext>
            </a:extLst>
          </p:cNvPr>
          <p:cNvPicPr>
            <a:picLocks noChangeAspect="1"/>
          </p:cNvPicPr>
          <p:nvPr/>
        </p:nvPicPr>
        <p:blipFill>
          <a:blip r:embed="rId2"/>
          <a:stretch>
            <a:fillRect/>
          </a:stretch>
        </p:blipFill>
        <p:spPr>
          <a:xfrm>
            <a:off x="297699" y="1725058"/>
            <a:ext cx="6795827" cy="4646590"/>
          </a:xfrm>
          <a:prstGeom prst="rect">
            <a:avLst/>
          </a:prstGeom>
        </p:spPr>
      </p:pic>
      <p:sp>
        <p:nvSpPr>
          <p:cNvPr id="3" name="ZoneTexte 2">
            <a:extLst>
              <a:ext uri="{FF2B5EF4-FFF2-40B4-BE49-F238E27FC236}">
                <a16:creationId xmlns:a16="http://schemas.microsoft.com/office/drawing/2014/main" id="{6177D181-32E7-CA40-5340-0FAD94D2BDEB}"/>
              </a:ext>
            </a:extLst>
          </p:cNvPr>
          <p:cNvSpPr txBox="1"/>
          <p:nvPr/>
        </p:nvSpPr>
        <p:spPr>
          <a:xfrm>
            <a:off x="7182397" y="3047999"/>
            <a:ext cx="4335348" cy="1169551"/>
          </a:xfrm>
          <a:prstGeom prst="rect">
            <a:avLst/>
          </a:prstGeom>
          <a:noFill/>
        </p:spPr>
        <p:txBody>
          <a:bodyPr wrap="square">
            <a:spAutoFit/>
          </a:bodyPr>
          <a:lstStyle/>
          <a:p>
            <a:r>
              <a:rPr lang="fr-FR" sz="1400" b="1" dirty="0"/>
              <a:t>Résultat du test du khi² :</a:t>
            </a:r>
          </a:p>
          <a:p>
            <a:r>
              <a:rPr lang="fr-FR" sz="1400" dirty="0"/>
              <a:t>Statistique de khi² : 82.95</a:t>
            </a:r>
          </a:p>
          <a:p>
            <a:r>
              <a:rPr lang="fr-FR" sz="1400" dirty="0"/>
              <a:t>Degrés de liberté : 2</a:t>
            </a:r>
          </a:p>
          <a:p>
            <a:r>
              <a:rPr lang="fr-FR" sz="1400" dirty="0"/>
              <a:t>Valeur p : 0.0000</a:t>
            </a:r>
          </a:p>
          <a:p>
            <a:r>
              <a:rPr lang="fr-FR" sz="1400" dirty="0"/>
              <a:t>Conclusion : Nous rejetons l'hypothèse nulle. </a:t>
            </a:r>
          </a:p>
        </p:txBody>
      </p:sp>
    </p:spTree>
    <p:extLst>
      <p:ext uri="{BB962C8B-B14F-4D97-AF65-F5344CB8AC3E}">
        <p14:creationId xmlns:p14="http://schemas.microsoft.com/office/powerpoint/2010/main" val="2001799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22358"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22" name="Espace réservé du contenu 2"/>
          <p:cNvSpPr txBox="1">
            <a:spLocks/>
          </p:cNvSpPr>
          <p:nvPr/>
        </p:nvSpPr>
        <p:spPr>
          <a:xfrm>
            <a:off x="365846" y="786907"/>
            <a:ext cx="8915400" cy="933450"/>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5600" b="1" dirty="0">
                <a:solidFill>
                  <a:schemeClr val="tx1"/>
                </a:solidFill>
              </a:rPr>
              <a:t>Le lien entre l’âge des clients et le montant total des achats(Test d’ANOVA) &amp; PEARSON</a:t>
            </a:r>
          </a:p>
          <a:p>
            <a:r>
              <a:rPr lang="fr-FR" sz="5600" dirty="0">
                <a:solidFill>
                  <a:schemeClr val="tx1"/>
                </a:solidFill>
              </a:rPr>
              <a:t>La covariance est de : -2256948.6382</a:t>
            </a:r>
          </a:p>
          <a:p>
            <a:r>
              <a:rPr lang="fr-FR" sz="5600" dirty="0">
                <a:solidFill>
                  <a:schemeClr val="tx1"/>
                </a:solidFill>
              </a:rPr>
              <a:t>Le coefficient de corrélation linéaire de Pearson est : -0.7796</a:t>
            </a:r>
          </a:p>
          <a:p>
            <a:r>
              <a:rPr lang="fr-FR" sz="5600" dirty="0">
                <a:solidFill>
                  <a:schemeClr val="tx1"/>
                </a:solidFill>
              </a:rPr>
              <a:t>La p-value associée est : 0.0000</a:t>
            </a:r>
          </a:p>
        </p:txBody>
      </p:sp>
      <p:pic>
        <p:nvPicPr>
          <p:cNvPr id="6" name="Image 5">
            <a:extLst>
              <a:ext uri="{FF2B5EF4-FFF2-40B4-BE49-F238E27FC236}">
                <a16:creationId xmlns:a16="http://schemas.microsoft.com/office/drawing/2014/main" id="{E92E721D-A8B9-DAF1-31A5-10D96AF7D1AC}"/>
              </a:ext>
            </a:extLst>
          </p:cNvPr>
          <p:cNvPicPr>
            <a:picLocks noChangeAspect="1"/>
          </p:cNvPicPr>
          <p:nvPr/>
        </p:nvPicPr>
        <p:blipFill>
          <a:blip r:embed="rId2"/>
          <a:stretch>
            <a:fillRect/>
          </a:stretch>
        </p:blipFill>
        <p:spPr>
          <a:xfrm>
            <a:off x="399255" y="2046700"/>
            <a:ext cx="6994092" cy="3389131"/>
          </a:xfrm>
          <a:prstGeom prst="rect">
            <a:avLst/>
          </a:prstGeom>
        </p:spPr>
      </p:pic>
      <p:sp>
        <p:nvSpPr>
          <p:cNvPr id="5" name="ZoneTexte 4">
            <a:extLst>
              <a:ext uri="{FF2B5EF4-FFF2-40B4-BE49-F238E27FC236}">
                <a16:creationId xmlns:a16="http://schemas.microsoft.com/office/drawing/2014/main" id="{FCB8B2C9-077C-1C23-8901-F0A22A0AE476}"/>
              </a:ext>
            </a:extLst>
          </p:cNvPr>
          <p:cNvSpPr txBox="1"/>
          <p:nvPr/>
        </p:nvSpPr>
        <p:spPr>
          <a:xfrm>
            <a:off x="7653451" y="2259449"/>
            <a:ext cx="4335348" cy="2031325"/>
          </a:xfrm>
          <a:prstGeom prst="rect">
            <a:avLst/>
          </a:prstGeom>
          <a:noFill/>
        </p:spPr>
        <p:txBody>
          <a:bodyPr wrap="square">
            <a:spAutoFit/>
          </a:bodyPr>
          <a:lstStyle/>
          <a:p>
            <a:r>
              <a:rPr lang="fr-FR" sz="1400" b="1" dirty="0"/>
              <a:t>Résultat du test d’ANOVA &amp; LEVENE:</a:t>
            </a:r>
          </a:p>
          <a:p>
            <a:r>
              <a:rPr lang="fr-FR" sz="1400" dirty="0"/>
              <a:t>Test de </a:t>
            </a:r>
            <a:r>
              <a:rPr lang="fr-FR" sz="1400" dirty="0" err="1"/>
              <a:t>Levene</a:t>
            </a:r>
            <a:r>
              <a:rPr lang="fr-FR" sz="1400" dirty="0"/>
              <a:t> : p-value = 0.0000 (Non homogènes)</a:t>
            </a:r>
          </a:p>
          <a:p>
            <a:r>
              <a:rPr lang="fr-FR" sz="1400" dirty="0"/>
              <a:t>Test ANOVA :</a:t>
            </a:r>
          </a:p>
          <a:p>
            <a:r>
              <a:rPr lang="fr-FR" sz="1400" dirty="0"/>
              <a:t>  - Statistique F = 305870.1440</a:t>
            </a:r>
          </a:p>
          <a:p>
            <a:r>
              <a:rPr lang="fr-FR" sz="1400" dirty="0"/>
              <a:t>  - p-value = 0.0000</a:t>
            </a:r>
          </a:p>
          <a:p>
            <a:r>
              <a:rPr lang="fr-FR" sz="1400" dirty="0"/>
              <a:t>Conclusion : Nous rejetons l'hypothèse nulle. Les moyennes de prix selon l'âge sont significativement différentes</a:t>
            </a:r>
          </a:p>
        </p:txBody>
      </p:sp>
    </p:spTree>
    <p:extLst>
      <p:ext uri="{BB962C8B-B14F-4D97-AF65-F5344CB8AC3E}">
        <p14:creationId xmlns:p14="http://schemas.microsoft.com/office/powerpoint/2010/main" val="2645697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22358"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22" name="Espace réservé du contenu 2"/>
          <p:cNvSpPr txBox="1">
            <a:spLocks/>
          </p:cNvSpPr>
          <p:nvPr/>
        </p:nvSpPr>
        <p:spPr>
          <a:xfrm>
            <a:off x="208828" y="786907"/>
            <a:ext cx="8915400" cy="146676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400" b="1" dirty="0"/>
              <a:t> </a:t>
            </a:r>
            <a:r>
              <a:rPr lang="fr-FR" sz="1400" b="1" dirty="0">
                <a:solidFill>
                  <a:schemeClr val="tx1"/>
                </a:solidFill>
              </a:rPr>
              <a:t>Lien entre l'âge des clients et la fréquence d'achat:(Test de </a:t>
            </a:r>
            <a:r>
              <a:rPr lang="fr-FR" sz="1400" b="1" dirty="0" err="1">
                <a:solidFill>
                  <a:schemeClr val="tx1"/>
                </a:solidFill>
              </a:rPr>
              <a:t>pearson</a:t>
            </a:r>
            <a:r>
              <a:rPr lang="fr-FR" sz="1400" b="1" dirty="0">
                <a:solidFill>
                  <a:schemeClr val="tx1"/>
                </a:solidFill>
              </a:rPr>
              <a:t>)</a:t>
            </a:r>
          </a:p>
          <a:p>
            <a:r>
              <a:rPr lang="fr-FR" sz="1200" dirty="0">
                <a:solidFill>
                  <a:schemeClr val="tx1"/>
                </a:solidFill>
              </a:rPr>
              <a:t>La covariance est de : -102382.7763</a:t>
            </a:r>
          </a:p>
          <a:p>
            <a:r>
              <a:rPr lang="fr-FR" sz="1200" dirty="0">
                <a:solidFill>
                  <a:schemeClr val="tx1"/>
                </a:solidFill>
              </a:rPr>
              <a:t>Le coefficient de corrélation linéaire est de : -0.5366</a:t>
            </a:r>
          </a:p>
          <a:p>
            <a:r>
              <a:rPr lang="fr-FR" sz="1200" dirty="0">
                <a:solidFill>
                  <a:schemeClr val="tx1"/>
                </a:solidFill>
              </a:rPr>
              <a:t>La p-value du test de Pearson est : 0.0000</a:t>
            </a:r>
          </a:p>
          <a:p>
            <a:r>
              <a:rPr lang="fr-FR" sz="1200" dirty="0">
                <a:solidFill>
                  <a:schemeClr val="tx1"/>
                </a:solidFill>
              </a:rPr>
              <a:t>Conclusion : corrélation significative entre l'âge et la fréquence des achats</a:t>
            </a:r>
            <a:endParaRPr lang="fr-FR" sz="1200" b="1" dirty="0">
              <a:solidFill>
                <a:schemeClr val="tx1"/>
              </a:solidFill>
            </a:endParaRPr>
          </a:p>
          <a:p>
            <a:endParaRPr lang="fr-FR" sz="1200" dirty="0">
              <a:solidFill>
                <a:schemeClr val="tx1"/>
              </a:solidFill>
            </a:endParaRPr>
          </a:p>
          <a:p>
            <a:endParaRPr lang="fr-FR" sz="1200" dirty="0">
              <a:solidFill>
                <a:schemeClr val="tx1"/>
              </a:solidFill>
            </a:endParaRPr>
          </a:p>
          <a:p>
            <a:endParaRPr lang="fr-FR" sz="1200" dirty="0">
              <a:solidFill>
                <a:schemeClr val="tx1"/>
              </a:solidFill>
            </a:endParaRPr>
          </a:p>
        </p:txBody>
      </p:sp>
      <p:sp>
        <p:nvSpPr>
          <p:cNvPr id="7" name="Espace réservé du contenu 2"/>
          <p:cNvSpPr txBox="1">
            <a:spLocks/>
          </p:cNvSpPr>
          <p:nvPr/>
        </p:nvSpPr>
        <p:spPr>
          <a:xfrm>
            <a:off x="7203642" y="3857879"/>
            <a:ext cx="4322464" cy="931027"/>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400" dirty="0">
                <a:solidFill>
                  <a:schemeClr val="tx1"/>
                </a:solidFill>
              </a:rPr>
              <a:t>On remarque que plus l’âge augmente nous avec une augmentation progressive de la fréquence d’achat des achats avec un pic plus élevé entre 32 et 55 ans. Nous observons aussi quelques valeurs disperses.</a:t>
            </a:r>
            <a:endParaRPr lang="fr-FR" sz="1400" b="1" dirty="0">
              <a:solidFill>
                <a:schemeClr val="tx1"/>
              </a:solidFill>
            </a:endParaRPr>
          </a:p>
          <a:p>
            <a:endParaRPr lang="fr-FR" sz="1400" dirty="0"/>
          </a:p>
        </p:txBody>
      </p:sp>
      <p:pic>
        <p:nvPicPr>
          <p:cNvPr id="4" name="Image 3">
            <a:extLst>
              <a:ext uri="{FF2B5EF4-FFF2-40B4-BE49-F238E27FC236}">
                <a16:creationId xmlns:a16="http://schemas.microsoft.com/office/drawing/2014/main" id="{7B715826-DD95-2282-3F7F-68CAF937AA19}"/>
              </a:ext>
            </a:extLst>
          </p:cNvPr>
          <p:cNvPicPr>
            <a:picLocks noChangeAspect="1"/>
          </p:cNvPicPr>
          <p:nvPr/>
        </p:nvPicPr>
        <p:blipFill>
          <a:blip r:embed="rId2"/>
          <a:stretch>
            <a:fillRect/>
          </a:stretch>
        </p:blipFill>
        <p:spPr>
          <a:xfrm>
            <a:off x="0" y="3028375"/>
            <a:ext cx="7203642" cy="3521063"/>
          </a:xfrm>
          <a:prstGeom prst="rect">
            <a:avLst/>
          </a:prstGeom>
        </p:spPr>
      </p:pic>
    </p:spTree>
    <p:extLst>
      <p:ext uri="{BB962C8B-B14F-4D97-AF65-F5344CB8AC3E}">
        <p14:creationId xmlns:p14="http://schemas.microsoft.com/office/powerpoint/2010/main" val="396787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22358"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22" name="Espace réservé du contenu 2"/>
          <p:cNvSpPr txBox="1">
            <a:spLocks/>
          </p:cNvSpPr>
          <p:nvPr/>
        </p:nvSpPr>
        <p:spPr>
          <a:xfrm>
            <a:off x="208828" y="786907"/>
            <a:ext cx="8915400" cy="933450"/>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5600" b="1" dirty="0">
                <a:solidFill>
                  <a:schemeClr val="tx1"/>
                </a:solidFill>
              </a:rPr>
              <a:t>Le lien entre l'âge des clients et la taille du panier moyen</a:t>
            </a:r>
          </a:p>
          <a:p>
            <a:r>
              <a:rPr lang="fr-FR" sz="4800" dirty="0">
                <a:solidFill>
                  <a:schemeClr val="tx1"/>
                </a:solidFill>
              </a:rPr>
              <a:t>Covariance entre l'âge et le panier moyen : -113.1886</a:t>
            </a:r>
          </a:p>
          <a:p>
            <a:r>
              <a:rPr lang="fr-FR" sz="4800" dirty="0">
                <a:solidFill>
                  <a:schemeClr val="tx1"/>
                </a:solidFill>
              </a:rPr>
              <a:t> Coefficient de corrélation de Pearson : -0.5453</a:t>
            </a:r>
          </a:p>
          <a:p>
            <a:r>
              <a:rPr lang="fr-FR" sz="4800" dirty="0">
                <a:solidFill>
                  <a:schemeClr val="tx1"/>
                </a:solidFill>
              </a:rPr>
              <a:t>p-value associée : 0.0000</a:t>
            </a:r>
          </a:p>
          <a:p>
            <a:r>
              <a:rPr lang="fr-FR" sz="4800" dirty="0">
                <a:solidFill>
                  <a:schemeClr val="tx1"/>
                </a:solidFill>
              </a:rPr>
              <a:t> Conclusion : corrélation significative entre l'âge et le panier moyen</a:t>
            </a:r>
            <a:endParaRPr lang="fr-FR" sz="4800" b="1" dirty="0">
              <a:solidFill>
                <a:schemeClr val="tx1"/>
              </a:solidFill>
            </a:endParaRPr>
          </a:p>
        </p:txBody>
      </p:sp>
      <p:sp>
        <p:nvSpPr>
          <p:cNvPr id="6" name="Rectangle 5"/>
          <p:cNvSpPr/>
          <p:nvPr/>
        </p:nvSpPr>
        <p:spPr>
          <a:xfrm>
            <a:off x="7628467" y="3107267"/>
            <a:ext cx="3953934" cy="738664"/>
          </a:xfrm>
          <a:prstGeom prst="rect">
            <a:avLst/>
          </a:prstGeom>
        </p:spPr>
        <p:txBody>
          <a:bodyPr wrap="square">
            <a:spAutoFit/>
          </a:bodyPr>
          <a:lstStyle/>
          <a:p>
            <a:r>
              <a:rPr lang="fr-FR" sz="1400" dirty="0"/>
              <a:t>Plus l’âge augmente nous observons une baisse progressive du panier avec quelques dispersion entre 32 ans et 55 ans</a:t>
            </a:r>
          </a:p>
        </p:txBody>
      </p:sp>
      <p:pic>
        <p:nvPicPr>
          <p:cNvPr id="3" name="Image 2">
            <a:extLst>
              <a:ext uri="{FF2B5EF4-FFF2-40B4-BE49-F238E27FC236}">
                <a16:creationId xmlns:a16="http://schemas.microsoft.com/office/drawing/2014/main" id="{A5F4965D-CD53-45EE-CA24-87DBA2DD81FD}"/>
              </a:ext>
            </a:extLst>
          </p:cNvPr>
          <p:cNvPicPr>
            <a:picLocks noChangeAspect="1"/>
          </p:cNvPicPr>
          <p:nvPr/>
        </p:nvPicPr>
        <p:blipFill>
          <a:blip r:embed="rId2"/>
          <a:stretch>
            <a:fillRect/>
          </a:stretch>
        </p:blipFill>
        <p:spPr>
          <a:xfrm>
            <a:off x="72496" y="2473989"/>
            <a:ext cx="7628467" cy="3597104"/>
          </a:xfrm>
          <a:prstGeom prst="rect">
            <a:avLst/>
          </a:prstGeom>
        </p:spPr>
      </p:pic>
    </p:spTree>
    <p:extLst>
      <p:ext uri="{BB962C8B-B14F-4D97-AF65-F5344CB8AC3E}">
        <p14:creationId xmlns:p14="http://schemas.microsoft.com/office/powerpoint/2010/main" val="311803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603824" y="-10934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22" name="Espace réservé du contenu 2"/>
          <p:cNvSpPr txBox="1">
            <a:spLocks/>
          </p:cNvSpPr>
          <p:nvPr/>
        </p:nvSpPr>
        <p:spPr>
          <a:xfrm>
            <a:off x="414712" y="584417"/>
            <a:ext cx="9468197" cy="1466056"/>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5600" b="1" dirty="0">
                <a:solidFill>
                  <a:schemeClr val="tx1"/>
                </a:solidFill>
              </a:rPr>
              <a:t> Le lien entre l’âge des clients et la catégorie des livres achetés :(Test de ANOVA) avec n2(</a:t>
            </a:r>
            <a:r>
              <a:rPr lang="fr-FR" sz="5600" b="1" dirty="0" err="1">
                <a:solidFill>
                  <a:schemeClr val="tx1"/>
                </a:solidFill>
              </a:rPr>
              <a:t>eta</a:t>
            </a:r>
            <a:r>
              <a:rPr lang="fr-FR" sz="5600" b="1" dirty="0">
                <a:solidFill>
                  <a:schemeClr val="tx1"/>
                </a:solidFill>
              </a:rPr>
              <a:t> carré </a:t>
            </a:r>
            <a:r>
              <a:rPr lang="fr-FR" sz="5600" dirty="0">
                <a:solidFill>
                  <a:schemeClr val="tx1"/>
                </a:solidFill>
              </a:rPr>
              <a:t>)</a:t>
            </a:r>
          </a:p>
          <a:p>
            <a:r>
              <a:rPr lang="fr-FR" sz="5600" dirty="0">
                <a:solidFill>
                  <a:schemeClr val="tx1"/>
                </a:solidFill>
              </a:rPr>
              <a:t>Eta </a:t>
            </a:r>
            <a:r>
              <a:rPr lang="fr-FR" sz="5600" dirty="0" err="1">
                <a:solidFill>
                  <a:schemeClr val="tx1"/>
                </a:solidFill>
              </a:rPr>
              <a:t>squared</a:t>
            </a:r>
            <a:r>
              <a:rPr lang="fr-FR" sz="5600" dirty="0">
                <a:solidFill>
                  <a:schemeClr val="tx1"/>
                </a:solidFill>
              </a:rPr>
              <a:t> (η²) : 0.1160</a:t>
            </a:r>
          </a:p>
          <a:p>
            <a:r>
              <a:rPr lang="fr-FR" sz="5600" dirty="0">
                <a:solidFill>
                  <a:schemeClr val="tx1"/>
                </a:solidFill>
              </a:rPr>
              <a:t>p-value ANOVA : 0.0000</a:t>
            </a:r>
          </a:p>
          <a:p>
            <a:r>
              <a:rPr lang="fr-FR" sz="5600" dirty="0">
                <a:solidFill>
                  <a:schemeClr val="tx1"/>
                </a:solidFill>
              </a:rPr>
              <a:t>Conclusion : différence significative entre les groupes (</a:t>
            </a:r>
            <a:r>
              <a:rPr lang="fr-FR" sz="5600" dirty="0" err="1">
                <a:solidFill>
                  <a:schemeClr val="tx1"/>
                </a:solidFill>
              </a:rPr>
              <a:t>categorie</a:t>
            </a:r>
            <a:r>
              <a:rPr lang="fr-FR" sz="5600" dirty="0">
                <a:solidFill>
                  <a:schemeClr val="tx1"/>
                </a:solidFill>
              </a:rPr>
              <a:t> influence l'âge).</a:t>
            </a:r>
          </a:p>
          <a:p>
            <a:r>
              <a:rPr lang="fr-FR" sz="5600" dirty="0">
                <a:solidFill>
                  <a:schemeClr val="tx1"/>
                </a:solidFill>
              </a:rPr>
              <a:t>Effet modéré</a:t>
            </a:r>
          </a:p>
        </p:txBody>
      </p:sp>
      <p:pic>
        <p:nvPicPr>
          <p:cNvPr id="4" name="Image 3">
            <a:extLst>
              <a:ext uri="{FF2B5EF4-FFF2-40B4-BE49-F238E27FC236}">
                <a16:creationId xmlns:a16="http://schemas.microsoft.com/office/drawing/2014/main" id="{AB689002-9E3C-8C6A-E549-361FE1C951F7}"/>
              </a:ext>
            </a:extLst>
          </p:cNvPr>
          <p:cNvPicPr>
            <a:picLocks noChangeAspect="1"/>
          </p:cNvPicPr>
          <p:nvPr/>
        </p:nvPicPr>
        <p:blipFill>
          <a:blip r:embed="rId2"/>
          <a:stretch>
            <a:fillRect/>
          </a:stretch>
        </p:blipFill>
        <p:spPr>
          <a:xfrm>
            <a:off x="329753" y="2355272"/>
            <a:ext cx="6957737" cy="3540991"/>
          </a:xfrm>
          <a:prstGeom prst="rect">
            <a:avLst/>
          </a:prstGeom>
        </p:spPr>
      </p:pic>
    </p:spTree>
    <p:extLst>
      <p:ext uri="{BB962C8B-B14F-4D97-AF65-F5344CB8AC3E}">
        <p14:creationId xmlns:p14="http://schemas.microsoft.com/office/powerpoint/2010/main" val="179726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603824" y="-10934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Conclusion</a:t>
            </a:r>
          </a:p>
        </p:txBody>
      </p:sp>
      <p:sp>
        <p:nvSpPr>
          <p:cNvPr id="22" name="Espace réservé du contenu 2"/>
          <p:cNvSpPr txBox="1">
            <a:spLocks/>
          </p:cNvSpPr>
          <p:nvPr/>
        </p:nvSpPr>
        <p:spPr>
          <a:xfrm>
            <a:off x="525549" y="1822090"/>
            <a:ext cx="8915400" cy="933450"/>
          </a:xfrm>
          <a:prstGeom prst="rect">
            <a:avLst/>
          </a:prstGeom>
        </p:spPr>
        <p:txBody>
          <a:bodyPr vert="horz" lIns="91440" tIns="45720" rIns="91440" bIns="45720" rtlCol="0" anchor="t">
            <a:normAutofit fontScale="40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5600" dirty="0">
                <a:solidFill>
                  <a:schemeClr val="tx1"/>
                </a:solidFill>
              </a:rPr>
              <a:t>Ce projet m’appris à acquérir des connaissances en statiques qui constitue un atout majeur à l’analyse des données</a:t>
            </a:r>
          </a:p>
        </p:txBody>
      </p:sp>
    </p:spTree>
    <p:extLst>
      <p:ext uri="{BB962C8B-B14F-4D97-AF65-F5344CB8AC3E}">
        <p14:creationId xmlns:p14="http://schemas.microsoft.com/office/powerpoint/2010/main" val="78258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3025187" y="374728"/>
            <a:ext cx="8911687" cy="55699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b="1" dirty="0"/>
              <a:t>Missions du projet</a:t>
            </a:r>
          </a:p>
        </p:txBody>
      </p:sp>
      <p:sp>
        <p:nvSpPr>
          <p:cNvPr id="11" name="Espace réservé du contenu 2"/>
          <p:cNvSpPr txBox="1">
            <a:spLocks/>
          </p:cNvSpPr>
          <p:nvPr/>
        </p:nvSpPr>
        <p:spPr>
          <a:xfrm>
            <a:off x="951287" y="1009303"/>
            <a:ext cx="9799637" cy="4914900"/>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dirty="0">
                <a:solidFill>
                  <a:schemeClr val="tx1"/>
                </a:solidFill>
              </a:rPr>
              <a:t>Il s’agit de déterminer :</a:t>
            </a:r>
          </a:p>
          <a:p>
            <a:pPr marL="342900" indent="-342900">
              <a:buFont typeface="Wingdings" panose="05000000000000000000" pitchFamily="2" charset="2"/>
              <a:buChar char="v"/>
            </a:pPr>
            <a:r>
              <a:rPr lang="fr-FR" dirty="0">
                <a:solidFill>
                  <a:schemeClr val="tx1"/>
                </a:solidFill>
              </a:rPr>
              <a:t>Chiffre d’affaires avec la moyenne mobile,</a:t>
            </a:r>
          </a:p>
          <a:p>
            <a:pPr marL="342900" indent="-342900">
              <a:buFont typeface="Wingdings" panose="05000000000000000000" pitchFamily="2" charset="2"/>
              <a:buChar char="v"/>
            </a:pPr>
            <a:r>
              <a:rPr lang="fr-FR" dirty="0">
                <a:solidFill>
                  <a:schemeClr val="tx1"/>
                </a:solidFill>
              </a:rPr>
              <a:t>Chiffre d’affaires par catégorie,</a:t>
            </a:r>
          </a:p>
          <a:p>
            <a:pPr marL="342900" indent="-342900">
              <a:buFont typeface="Wingdings" panose="05000000000000000000" pitchFamily="2" charset="2"/>
              <a:buChar char="v"/>
            </a:pPr>
            <a:r>
              <a:rPr lang="fr-FR" dirty="0">
                <a:solidFill>
                  <a:schemeClr val="tx1"/>
                </a:solidFill>
              </a:rPr>
              <a:t>Nombre de clients par mois,</a:t>
            </a:r>
          </a:p>
          <a:p>
            <a:pPr marL="342900" indent="-342900">
              <a:buFont typeface="Wingdings" panose="05000000000000000000" pitchFamily="2" charset="2"/>
              <a:buChar char="v"/>
            </a:pPr>
            <a:r>
              <a:rPr lang="fr-FR" dirty="0">
                <a:solidFill>
                  <a:schemeClr val="tx1"/>
                </a:solidFill>
              </a:rPr>
              <a:t>Nombre de transactions,</a:t>
            </a:r>
          </a:p>
          <a:p>
            <a:pPr marL="342900" indent="-342900">
              <a:buFont typeface="Wingdings" panose="05000000000000000000" pitchFamily="2" charset="2"/>
              <a:buChar char="v"/>
            </a:pPr>
            <a:r>
              <a:rPr lang="fr-FR" dirty="0">
                <a:solidFill>
                  <a:schemeClr val="tx1"/>
                </a:solidFill>
              </a:rPr>
              <a:t>Nombre de produits vendus,</a:t>
            </a:r>
          </a:p>
          <a:p>
            <a:pPr marL="342900" indent="-342900">
              <a:buFont typeface="Wingdings" panose="05000000000000000000" pitchFamily="2" charset="2"/>
              <a:buChar char="v"/>
            </a:pPr>
            <a:r>
              <a:rPr lang="fr-FR" dirty="0">
                <a:solidFill>
                  <a:schemeClr val="tx1"/>
                </a:solidFill>
              </a:rPr>
              <a:t>Les tops des ventes</a:t>
            </a:r>
          </a:p>
          <a:p>
            <a:pPr marL="342900" indent="-342900">
              <a:buFont typeface="Wingdings" panose="05000000000000000000" pitchFamily="2" charset="2"/>
              <a:buChar char="v"/>
            </a:pPr>
            <a:r>
              <a:rPr lang="fr-FR" dirty="0">
                <a:solidFill>
                  <a:schemeClr val="tx1"/>
                </a:solidFill>
              </a:rPr>
              <a:t>Les flops des ventes</a:t>
            </a:r>
          </a:p>
          <a:p>
            <a:pPr marL="342900" indent="-342900">
              <a:buFont typeface="Wingdings" panose="05000000000000000000" pitchFamily="2" charset="2"/>
              <a:buChar char="v"/>
            </a:pPr>
            <a:r>
              <a:rPr lang="fr-FR" dirty="0">
                <a:solidFill>
                  <a:schemeClr val="tx1"/>
                </a:solidFill>
              </a:rPr>
              <a:t>La répartition par catégorie,</a:t>
            </a:r>
          </a:p>
          <a:p>
            <a:pPr marL="342900" indent="-342900">
              <a:buFont typeface="Wingdings" panose="05000000000000000000" pitchFamily="2" charset="2"/>
              <a:buChar char="v"/>
            </a:pPr>
            <a:r>
              <a:rPr lang="fr-FR" dirty="0">
                <a:solidFill>
                  <a:schemeClr val="tx1"/>
                </a:solidFill>
              </a:rPr>
              <a:t>Répartition du chiffre d'affaires pour les clients B2B,</a:t>
            </a:r>
          </a:p>
          <a:p>
            <a:pPr marL="342900" indent="-342900">
              <a:buFont typeface="Wingdings" panose="05000000000000000000" pitchFamily="2" charset="2"/>
              <a:buChar char="v"/>
            </a:pPr>
            <a:r>
              <a:rPr lang="fr-FR" dirty="0">
                <a:solidFill>
                  <a:schemeClr val="tx1"/>
                </a:solidFill>
              </a:rPr>
              <a:t>Courbe de Lorenz,</a:t>
            </a:r>
          </a:p>
          <a:p>
            <a:pPr marL="342900" indent="-342900">
              <a:buFont typeface="Wingdings" panose="05000000000000000000" pitchFamily="2" charset="2"/>
              <a:buChar char="v"/>
            </a:pPr>
            <a:r>
              <a:rPr lang="fr-FR" dirty="0">
                <a:solidFill>
                  <a:schemeClr val="tx1"/>
                </a:solidFill>
              </a:rPr>
              <a:t>Le lien entre le genre d’un client et les catégories des livres achetés,</a:t>
            </a:r>
          </a:p>
          <a:p>
            <a:pPr marL="342900" indent="-342900">
              <a:buFont typeface="Wingdings" panose="05000000000000000000" pitchFamily="2" charset="2"/>
              <a:buChar char="v"/>
            </a:pPr>
            <a:r>
              <a:rPr lang="fr-FR" dirty="0">
                <a:solidFill>
                  <a:schemeClr val="tx1"/>
                </a:solidFill>
              </a:rPr>
              <a:t>Le lien entre l'âge des clients et le montant total des achats,</a:t>
            </a:r>
          </a:p>
          <a:p>
            <a:pPr marL="342900" indent="-342900">
              <a:buFont typeface="Wingdings" panose="05000000000000000000" pitchFamily="2" charset="2"/>
              <a:buChar char="v"/>
            </a:pPr>
            <a:r>
              <a:rPr lang="fr-FR" dirty="0">
                <a:solidFill>
                  <a:schemeClr val="tx1"/>
                </a:solidFill>
              </a:rPr>
              <a:t>Le lien entre l'âge des clients et la fréquence d’achat,</a:t>
            </a:r>
          </a:p>
          <a:p>
            <a:pPr marL="342900" indent="-342900">
              <a:buFont typeface="Wingdings" panose="05000000000000000000" pitchFamily="2" charset="2"/>
              <a:buChar char="v"/>
            </a:pPr>
            <a:r>
              <a:rPr lang="fr-FR" dirty="0">
                <a:solidFill>
                  <a:schemeClr val="tx1"/>
                </a:solidFill>
              </a:rPr>
              <a:t>Le lien entre l'âge des clients et la taille du panier moyen,</a:t>
            </a:r>
          </a:p>
          <a:p>
            <a:pPr marL="342900" indent="-342900">
              <a:buFont typeface="Wingdings" panose="05000000000000000000" pitchFamily="2" charset="2"/>
              <a:buChar char="v"/>
            </a:pPr>
            <a:r>
              <a:rPr lang="fr-FR" dirty="0">
                <a:solidFill>
                  <a:schemeClr val="tx1"/>
                </a:solidFill>
              </a:rPr>
              <a:t>Le lien entre l'âge des clients et la catégorie des livres achetés.</a:t>
            </a:r>
          </a:p>
        </p:txBody>
      </p:sp>
    </p:spTree>
    <p:extLst>
      <p:ext uri="{BB962C8B-B14F-4D97-AF65-F5344CB8AC3E}">
        <p14:creationId xmlns:p14="http://schemas.microsoft.com/office/powerpoint/2010/main" val="349817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90234" y="134968"/>
            <a:ext cx="5921741" cy="549874"/>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b="1"/>
              <a:t>Le traitement des données</a:t>
            </a:r>
            <a:endParaRPr lang="fr-FR" sz="2400" b="1" dirty="0"/>
          </a:p>
        </p:txBody>
      </p:sp>
      <p:sp>
        <p:nvSpPr>
          <p:cNvPr id="5" name="Espace réservé du contenu 2"/>
          <p:cNvSpPr txBox="1">
            <a:spLocks/>
          </p:cNvSpPr>
          <p:nvPr/>
        </p:nvSpPr>
        <p:spPr>
          <a:xfrm>
            <a:off x="792566" y="851096"/>
            <a:ext cx="10634663" cy="129528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400" dirty="0">
                <a:solidFill>
                  <a:schemeClr val="tx1"/>
                </a:solidFill>
              </a:rPr>
              <a:t>Pour la mission, il nous été mise à disposition trois (03) </a:t>
            </a:r>
            <a:r>
              <a:rPr lang="fr-FR" sz="1400" dirty="0" err="1">
                <a:solidFill>
                  <a:schemeClr val="tx1"/>
                </a:solidFill>
              </a:rPr>
              <a:t>dataframes</a:t>
            </a:r>
            <a:r>
              <a:rPr lang="fr-FR" sz="1400" dirty="0">
                <a:solidFill>
                  <a:schemeClr val="tx1"/>
                </a:solidFill>
              </a:rPr>
              <a:t> à savoir :</a:t>
            </a:r>
          </a:p>
          <a:p>
            <a:r>
              <a:rPr lang="fr-FR" sz="1400" dirty="0">
                <a:solidFill>
                  <a:schemeClr val="tx1"/>
                </a:solidFill>
              </a:rPr>
              <a:t>(</a:t>
            </a:r>
            <a:r>
              <a:rPr lang="fr-FR" sz="1400" b="1" dirty="0" err="1">
                <a:solidFill>
                  <a:schemeClr val="tx1"/>
                </a:solidFill>
              </a:rPr>
              <a:t>customers</a:t>
            </a:r>
            <a:r>
              <a:rPr lang="fr-FR" sz="1400" dirty="0">
                <a:solidFill>
                  <a:schemeClr val="tx1"/>
                </a:solidFill>
              </a:rPr>
              <a:t> (</a:t>
            </a:r>
            <a:r>
              <a:rPr lang="fr-FR" sz="1400" b="1" dirty="0">
                <a:solidFill>
                  <a:schemeClr val="tx1"/>
                </a:solidFill>
              </a:rPr>
              <a:t>3</a:t>
            </a:r>
            <a:r>
              <a:rPr lang="fr-FR" sz="1400" dirty="0">
                <a:solidFill>
                  <a:schemeClr val="tx1"/>
                </a:solidFill>
              </a:rPr>
              <a:t> colonnes / </a:t>
            </a:r>
            <a:r>
              <a:rPr lang="fr-FR" sz="1400" b="1" dirty="0">
                <a:solidFill>
                  <a:schemeClr val="accent4">
                    <a:lumMod val="75000"/>
                  </a:schemeClr>
                </a:solidFill>
              </a:rPr>
              <a:t>8.621</a:t>
            </a:r>
            <a:r>
              <a:rPr lang="fr-FR" sz="1400" dirty="0">
                <a:solidFill>
                  <a:schemeClr val="tx1"/>
                </a:solidFill>
              </a:rPr>
              <a:t> lignes), </a:t>
            </a:r>
            <a:r>
              <a:rPr lang="fr-FR" sz="1400" b="1" dirty="0" err="1">
                <a:solidFill>
                  <a:schemeClr val="tx1"/>
                </a:solidFill>
              </a:rPr>
              <a:t>products</a:t>
            </a:r>
            <a:r>
              <a:rPr lang="fr-FR" sz="1400" dirty="0">
                <a:solidFill>
                  <a:schemeClr val="tx1"/>
                </a:solidFill>
              </a:rPr>
              <a:t> (</a:t>
            </a:r>
            <a:r>
              <a:rPr lang="fr-FR" sz="1400" b="1" dirty="0">
                <a:solidFill>
                  <a:schemeClr val="tx1"/>
                </a:solidFill>
              </a:rPr>
              <a:t>3</a:t>
            </a:r>
            <a:r>
              <a:rPr lang="fr-FR" sz="1400" dirty="0">
                <a:solidFill>
                  <a:schemeClr val="tx1"/>
                </a:solidFill>
              </a:rPr>
              <a:t> colonnes / </a:t>
            </a:r>
            <a:r>
              <a:rPr lang="fr-FR" sz="1400" b="1" dirty="0">
                <a:solidFill>
                  <a:schemeClr val="accent4">
                    <a:lumMod val="75000"/>
                  </a:schemeClr>
                </a:solidFill>
              </a:rPr>
              <a:t>3.286</a:t>
            </a:r>
            <a:r>
              <a:rPr lang="fr-FR" sz="1400" dirty="0">
                <a:solidFill>
                  <a:schemeClr val="tx1"/>
                </a:solidFill>
              </a:rPr>
              <a:t> lignes), </a:t>
            </a:r>
            <a:r>
              <a:rPr lang="fr-FR" sz="1400" b="1" dirty="0">
                <a:solidFill>
                  <a:schemeClr val="tx1"/>
                </a:solidFill>
              </a:rPr>
              <a:t>Transactions</a:t>
            </a:r>
            <a:r>
              <a:rPr lang="fr-FR" sz="1400" dirty="0">
                <a:solidFill>
                  <a:schemeClr val="tx1"/>
                </a:solidFill>
              </a:rPr>
              <a:t> (</a:t>
            </a:r>
            <a:r>
              <a:rPr lang="fr-FR" sz="1400" b="1" dirty="0">
                <a:solidFill>
                  <a:schemeClr val="tx1"/>
                </a:solidFill>
              </a:rPr>
              <a:t>4</a:t>
            </a:r>
            <a:r>
              <a:rPr lang="fr-FR" sz="1400" dirty="0">
                <a:solidFill>
                  <a:schemeClr val="tx1"/>
                </a:solidFill>
              </a:rPr>
              <a:t> colonnes / </a:t>
            </a:r>
            <a:r>
              <a:rPr lang="fr-FR" sz="1400" b="1" dirty="0">
                <a:solidFill>
                  <a:schemeClr val="accent4">
                    <a:lumMod val="75000"/>
                  </a:schemeClr>
                </a:solidFill>
              </a:rPr>
              <a:t>1.048.575</a:t>
            </a:r>
            <a:r>
              <a:rPr lang="fr-FR" sz="1400" dirty="0">
                <a:solidFill>
                  <a:schemeClr val="tx1"/>
                </a:solidFill>
              </a:rPr>
              <a:t> lignes), </a:t>
            </a:r>
          </a:p>
          <a:p>
            <a:r>
              <a:rPr lang="fr-FR" sz="1400" dirty="0">
                <a:solidFill>
                  <a:schemeClr val="tx1"/>
                </a:solidFill>
              </a:rPr>
              <a:t>J’ai effectué une vérification de la clé primaire sur les </a:t>
            </a:r>
            <a:r>
              <a:rPr lang="fr-FR" sz="1400" dirty="0" err="1">
                <a:solidFill>
                  <a:schemeClr val="tx1"/>
                </a:solidFill>
              </a:rPr>
              <a:t>dataframes</a:t>
            </a:r>
            <a:r>
              <a:rPr lang="fr-FR" sz="1400" dirty="0">
                <a:solidFill>
                  <a:schemeClr val="tx1"/>
                </a:solidFill>
              </a:rPr>
              <a:t>) par la suite nous avons nettoyer le </a:t>
            </a:r>
            <a:r>
              <a:rPr lang="fr-FR" sz="1400" dirty="0" err="1">
                <a:solidFill>
                  <a:schemeClr val="tx1"/>
                </a:solidFill>
              </a:rPr>
              <a:t>dataframe</a:t>
            </a:r>
            <a:r>
              <a:rPr lang="fr-FR" sz="1400" dirty="0">
                <a:solidFill>
                  <a:schemeClr val="tx1"/>
                </a:solidFill>
              </a:rPr>
              <a:t> </a:t>
            </a:r>
            <a:r>
              <a:rPr lang="fr-FR" sz="1400" b="1" dirty="0" err="1">
                <a:solidFill>
                  <a:schemeClr val="tx1"/>
                </a:solidFill>
              </a:rPr>
              <a:t>transact</a:t>
            </a:r>
            <a:r>
              <a:rPr lang="fr-FR" sz="1400" b="1" dirty="0">
                <a:solidFill>
                  <a:schemeClr val="tx1"/>
                </a:solidFill>
              </a:rPr>
              <a:t> </a:t>
            </a:r>
            <a:r>
              <a:rPr lang="fr-FR" sz="1400" dirty="0">
                <a:solidFill>
                  <a:schemeClr val="tx1"/>
                </a:solidFill>
              </a:rPr>
              <a:t>avec un </a:t>
            </a:r>
            <a:r>
              <a:rPr lang="fr-FR" sz="1400" dirty="0" err="1">
                <a:solidFill>
                  <a:schemeClr val="tx1"/>
                </a:solidFill>
              </a:rPr>
              <a:t>dropna</a:t>
            </a:r>
            <a:r>
              <a:rPr lang="fr-FR" sz="1400" dirty="0">
                <a:solidFill>
                  <a:schemeClr val="tx1"/>
                </a:solidFill>
              </a:rPr>
              <a:t> </a:t>
            </a:r>
            <a:r>
              <a:rPr lang="fr-FR" sz="1400" dirty="0" err="1">
                <a:solidFill>
                  <a:schemeClr val="tx1"/>
                </a:solidFill>
              </a:rPr>
              <a:t>inplace</a:t>
            </a:r>
            <a:r>
              <a:rPr lang="fr-FR" sz="1400" dirty="0">
                <a:solidFill>
                  <a:schemeClr val="tx1"/>
                </a:solidFill>
              </a:rPr>
              <a:t>=</a:t>
            </a:r>
            <a:r>
              <a:rPr lang="fr-FR" sz="1400" dirty="0" err="1">
                <a:solidFill>
                  <a:schemeClr val="tx1"/>
                </a:solidFill>
              </a:rPr>
              <a:t>True</a:t>
            </a:r>
            <a:endParaRPr lang="fr-FR" sz="1400" dirty="0">
              <a:solidFill>
                <a:schemeClr val="tx1"/>
              </a:solidFill>
            </a:endParaRPr>
          </a:p>
          <a:p>
            <a:endParaRPr lang="fr-FR" sz="1400" dirty="0"/>
          </a:p>
          <a:p>
            <a:endParaRPr lang="fr-FR" sz="1400" dirty="0"/>
          </a:p>
        </p:txBody>
      </p:sp>
      <p:pic>
        <p:nvPicPr>
          <p:cNvPr id="7" name="Image 6"/>
          <p:cNvPicPr>
            <a:picLocks noChangeAspect="1"/>
          </p:cNvPicPr>
          <p:nvPr/>
        </p:nvPicPr>
        <p:blipFill>
          <a:blip r:embed="rId2"/>
          <a:stretch>
            <a:fillRect/>
          </a:stretch>
        </p:blipFill>
        <p:spPr>
          <a:xfrm>
            <a:off x="271462" y="2171700"/>
            <a:ext cx="1547813" cy="1986960"/>
          </a:xfrm>
          <a:prstGeom prst="rect">
            <a:avLst/>
          </a:prstGeom>
        </p:spPr>
      </p:pic>
      <p:pic>
        <p:nvPicPr>
          <p:cNvPr id="8" name="Image 7"/>
          <p:cNvPicPr>
            <a:picLocks noChangeAspect="1"/>
          </p:cNvPicPr>
          <p:nvPr/>
        </p:nvPicPr>
        <p:blipFill>
          <a:blip r:embed="rId3"/>
          <a:stretch>
            <a:fillRect/>
          </a:stretch>
        </p:blipFill>
        <p:spPr>
          <a:xfrm>
            <a:off x="3700463" y="2171700"/>
            <a:ext cx="1547812" cy="1986960"/>
          </a:xfrm>
          <a:prstGeom prst="rect">
            <a:avLst/>
          </a:prstGeom>
        </p:spPr>
      </p:pic>
      <p:pic>
        <p:nvPicPr>
          <p:cNvPr id="9" name="Image 8"/>
          <p:cNvPicPr>
            <a:picLocks noChangeAspect="1"/>
          </p:cNvPicPr>
          <p:nvPr/>
        </p:nvPicPr>
        <p:blipFill>
          <a:blip r:embed="rId4"/>
          <a:stretch>
            <a:fillRect/>
          </a:stretch>
        </p:blipFill>
        <p:spPr>
          <a:xfrm>
            <a:off x="7129463" y="2171700"/>
            <a:ext cx="3367087" cy="1986960"/>
          </a:xfrm>
          <a:prstGeom prst="rect">
            <a:avLst/>
          </a:prstGeom>
        </p:spPr>
      </p:pic>
      <p:pic>
        <p:nvPicPr>
          <p:cNvPr id="10" name="Image 9"/>
          <p:cNvPicPr>
            <a:picLocks noChangeAspect="1"/>
          </p:cNvPicPr>
          <p:nvPr/>
        </p:nvPicPr>
        <p:blipFill>
          <a:blip r:embed="rId5"/>
          <a:stretch>
            <a:fillRect/>
          </a:stretch>
        </p:blipFill>
        <p:spPr>
          <a:xfrm>
            <a:off x="271462" y="4339578"/>
            <a:ext cx="3286125" cy="2447925"/>
          </a:xfrm>
          <a:prstGeom prst="rect">
            <a:avLst/>
          </a:prstGeom>
        </p:spPr>
      </p:pic>
      <p:pic>
        <p:nvPicPr>
          <p:cNvPr id="12" name="Image 11"/>
          <p:cNvPicPr>
            <a:picLocks noChangeAspect="1"/>
          </p:cNvPicPr>
          <p:nvPr/>
        </p:nvPicPr>
        <p:blipFill>
          <a:blip r:embed="rId6"/>
          <a:stretch>
            <a:fillRect/>
          </a:stretch>
        </p:blipFill>
        <p:spPr>
          <a:xfrm>
            <a:off x="3700463" y="4325290"/>
            <a:ext cx="3243262" cy="2476500"/>
          </a:xfrm>
          <a:prstGeom prst="rect">
            <a:avLst/>
          </a:prstGeom>
        </p:spPr>
      </p:pic>
      <p:pic>
        <p:nvPicPr>
          <p:cNvPr id="13" name="Image 12"/>
          <p:cNvPicPr>
            <a:picLocks noChangeAspect="1"/>
          </p:cNvPicPr>
          <p:nvPr/>
        </p:nvPicPr>
        <p:blipFill>
          <a:blip r:embed="rId7"/>
          <a:stretch>
            <a:fillRect/>
          </a:stretch>
        </p:blipFill>
        <p:spPr>
          <a:xfrm>
            <a:off x="7129463" y="4339578"/>
            <a:ext cx="3367087" cy="2447925"/>
          </a:xfrm>
          <a:prstGeom prst="rect">
            <a:avLst/>
          </a:prstGeom>
        </p:spPr>
      </p:pic>
    </p:spTree>
    <p:extLst>
      <p:ext uri="{BB962C8B-B14F-4D97-AF65-F5344CB8AC3E}">
        <p14:creationId xmlns:p14="http://schemas.microsoft.com/office/powerpoint/2010/main" val="392728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2673619" y="159906"/>
            <a:ext cx="5921741" cy="5498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b="1" dirty="0"/>
              <a:t>Le traitement des données (jointures)</a:t>
            </a:r>
          </a:p>
        </p:txBody>
      </p:sp>
      <p:sp>
        <p:nvSpPr>
          <p:cNvPr id="14" name="ZoneTexte 13"/>
          <p:cNvSpPr txBox="1"/>
          <p:nvPr/>
        </p:nvSpPr>
        <p:spPr>
          <a:xfrm>
            <a:off x="428873" y="724941"/>
            <a:ext cx="7764088" cy="523220"/>
          </a:xfrm>
          <a:prstGeom prst="rect">
            <a:avLst/>
          </a:prstGeom>
          <a:noFill/>
        </p:spPr>
        <p:txBody>
          <a:bodyPr wrap="square" rtlCol="0">
            <a:spAutoFit/>
          </a:bodyPr>
          <a:lstStyle/>
          <a:p>
            <a:r>
              <a:rPr lang="fr-FR" sz="1400" dirty="0"/>
              <a:t>Nous avons détermine les clé unique avec la fonction « </a:t>
            </a:r>
            <a:r>
              <a:rPr lang="fr-FR" sz="1400" b="1" dirty="0" err="1"/>
              <a:t>def</a:t>
            </a:r>
            <a:r>
              <a:rPr lang="fr-FR" sz="1400" b="1" dirty="0"/>
              <a:t> verification_cle_primaire</a:t>
            </a:r>
            <a:r>
              <a:rPr lang="fr-FR" sz="1400" dirty="0"/>
              <a:t> » avant de faire les jointures pour le reste des analyse</a:t>
            </a:r>
          </a:p>
        </p:txBody>
      </p:sp>
      <p:pic>
        <p:nvPicPr>
          <p:cNvPr id="15" name="Espace réservé du contenu 3"/>
          <p:cNvPicPr>
            <a:picLocks noChangeAspect="1"/>
          </p:cNvPicPr>
          <p:nvPr/>
        </p:nvPicPr>
        <p:blipFill>
          <a:blip r:embed="rId2"/>
          <a:stretch>
            <a:fillRect/>
          </a:stretch>
        </p:blipFill>
        <p:spPr>
          <a:xfrm>
            <a:off x="276311" y="2716413"/>
            <a:ext cx="7196666" cy="3778250"/>
          </a:xfrm>
          <a:prstGeom prst="rect">
            <a:avLst/>
          </a:prstGeom>
        </p:spPr>
      </p:pic>
      <p:pic>
        <p:nvPicPr>
          <p:cNvPr id="17" name="Image 16"/>
          <p:cNvPicPr>
            <a:picLocks noChangeAspect="1"/>
          </p:cNvPicPr>
          <p:nvPr/>
        </p:nvPicPr>
        <p:blipFill>
          <a:blip r:embed="rId3"/>
          <a:stretch>
            <a:fillRect/>
          </a:stretch>
        </p:blipFill>
        <p:spPr>
          <a:xfrm>
            <a:off x="276311" y="1546446"/>
            <a:ext cx="4257675" cy="1028700"/>
          </a:xfrm>
          <a:prstGeom prst="rect">
            <a:avLst/>
          </a:prstGeom>
        </p:spPr>
      </p:pic>
    </p:spTree>
    <p:extLst>
      <p:ext uri="{BB962C8B-B14F-4D97-AF65-F5344CB8AC3E}">
        <p14:creationId xmlns:p14="http://schemas.microsoft.com/office/powerpoint/2010/main" val="335589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1387193" y="15103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dirty="0"/>
              <a:t>Analyses des indicateurs de ventes</a:t>
            </a:r>
          </a:p>
        </p:txBody>
      </p:sp>
      <p:sp>
        <p:nvSpPr>
          <p:cNvPr id="7" name="Espace réservé du contenu 2"/>
          <p:cNvSpPr txBox="1">
            <a:spLocks/>
          </p:cNvSpPr>
          <p:nvPr/>
        </p:nvSpPr>
        <p:spPr>
          <a:xfrm>
            <a:off x="876732" y="975829"/>
            <a:ext cx="10586317" cy="48101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fr-FR" sz="1600" dirty="0">
                <a:solidFill>
                  <a:schemeClr val="tx1"/>
                </a:solidFill>
              </a:rPr>
              <a:t>Nous avons un chiffre d'affaires total  de : </a:t>
            </a:r>
            <a:r>
              <a:rPr lang="fr-FR" sz="1600" b="1" dirty="0">
                <a:solidFill>
                  <a:srgbClr val="00B050"/>
                </a:solidFill>
              </a:rPr>
              <a:t>12.027.663 €</a:t>
            </a:r>
          </a:p>
        </p:txBody>
      </p:sp>
      <p:sp>
        <p:nvSpPr>
          <p:cNvPr id="8" name="Espace réservé du contenu 2"/>
          <p:cNvSpPr txBox="1">
            <a:spLocks/>
          </p:cNvSpPr>
          <p:nvPr/>
        </p:nvSpPr>
        <p:spPr>
          <a:xfrm>
            <a:off x="876732" y="1456843"/>
            <a:ext cx="10586317" cy="151109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600" dirty="0"/>
              <a:t>Avec un chiffre d'affaire total par année : </a:t>
            </a:r>
          </a:p>
          <a:p>
            <a:r>
              <a:rPr lang="fr-FR" sz="1600" b="1" dirty="0">
                <a:solidFill>
                  <a:srgbClr val="00B050"/>
                </a:solidFill>
              </a:rPr>
              <a:t>2021 </a:t>
            </a:r>
            <a:r>
              <a:rPr lang="fr-FR" sz="1600" b="1" dirty="0">
                <a:solidFill>
                  <a:srgbClr val="00B050"/>
                </a:solidFill>
                <a:sym typeface="Wingdings" panose="05000000000000000000" pitchFamily="2" charset="2"/>
              </a:rPr>
              <a:t> </a:t>
            </a:r>
            <a:r>
              <a:rPr lang="fr-FR" sz="1600" b="1" dirty="0">
                <a:solidFill>
                  <a:srgbClr val="00B050"/>
                </a:solidFill>
              </a:rPr>
              <a:t>4.944.760.98  €</a:t>
            </a:r>
          </a:p>
          <a:p>
            <a:r>
              <a:rPr lang="fr-FR" sz="1600" b="1" dirty="0">
                <a:solidFill>
                  <a:srgbClr val="00B050"/>
                </a:solidFill>
              </a:rPr>
              <a:t>2022	</a:t>
            </a:r>
            <a:r>
              <a:rPr lang="fr-FR" sz="1600" b="1" dirty="0">
                <a:solidFill>
                  <a:srgbClr val="00B050"/>
                </a:solidFill>
                <a:sym typeface="Wingdings" panose="05000000000000000000" pitchFamily="2" charset="2"/>
              </a:rPr>
              <a:t></a:t>
            </a:r>
            <a:r>
              <a:rPr lang="fr-FR" sz="1600" b="1" dirty="0">
                <a:solidFill>
                  <a:srgbClr val="00B050"/>
                </a:solidFill>
              </a:rPr>
              <a:t> 6.108.681.81 €</a:t>
            </a:r>
          </a:p>
          <a:p>
            <a:r>
              <a:rPr lang="fr-FR" sz="1600" b="1" dirty="0">
                <a:solidFill>
                  <a:srgbClr val="00B050"/>
                </a:solidFill>
              </a:rPr>
              <a:t>2023	</a:t>
            </a:r>
            <a:r>
              <a:rPr lang="fr-FR" sz="1600" b="1" dirty="0">
                <a:solidFill>
                  <a:srgbClr val="00B050"/>
                </a:solidFill>
                <a:sym typeface="Wingdings" panose="05000000000000000000" pitchFamily="2" charset="2"/>
              </a:rPr>
              <a:t> </a:t>
            </a:r>
            <a:r>
              <a:rPr lang="fr-FR" sz="1600" b="1" dirty="0">
                <a:solidFill>
                  <a:srgbClr val="00B050"/>
                </a:solidFill>
              </a:rPr>
              <a:t>974.220.31 €</a:t>
            </a:r>
          </a:p>
        </p:txBody>
      </p:sp>
      <p:pic>
        <p:nvPicPr>
          <p:cNvPr id="9" name="Image 8"/>
          <p:cNvPicPr>
            <a:picLocks noChangeAspect="1"/>
          </p:cNvPicPr>
          <p:nvPr/>
        </p:nvPicPr>
        <p:blipFill>
          <a:blip r:embed="rId2"/>
          <a:stretch>
            <a:fillRect/>
          </a:stretch>
        </p:blipFill>
        <p:spPr>
          <a:xfrm>
            <a:off x="427311" y="3448954"/>
            <a:ext cx="11035738" cy="2020573"/>
          </a:xfrm>
          <a:prstGeom prst="rect">
            <a:avLst/>
          </a:prstGeom>
        </p:spPr>
      </p:pic>
    </p:spTree>
    <p:extLst>
      <p:ext uri="{BB962C8B-B14F-4D97-AF65-F5344CB8AC3E}">
        <p14:creationId xmlns:p14="http://schemas.microsoft.com/office/powerpoint/2010/main" val="230433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a:t>Analyses des indicateurs de ventes</a:t>
            </a:r>
            <a:endParaRPr lang="fr-FR" sz="2800" b="1" dirty="0"/>
          </a:p>
        </p:txBody>
      </p:sp>
      <p:sp>
        <p:nvSpPr>
          <p:cNvPr id="12" name="Espace réservé du contenu 2"/>
          <p:cNvSpPr txBox="1">
            <a:spLocks/>
          </p:cNvSpPr>
          <p:nvPr/>
        </p:nvSpPr>
        <p:spPr>
          <a:xfrm>
            <a:off x="358684" y="892942"/>
            <a:ext cx="10697243" cy="24654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L’évolution du chiffre d'affaires avec la moyenne mobile</a:t>
            </a:r>
          </a:p>
          <a:p>
            <a:pPr marL="0" indent="0">
              <a:buFont typeface="Wingdings 3" charset="2"/>
              <a:buNone/>
            </a:pPr>
            <a:r>
              <a:rPr lang="fr-FR" sz="1400" dirty="0"/>
              <a:t>Nous avons une évolution du chiffre d’affaire avec le chiffre d’affaire de la moyenne mobile</a:t>
            </a:r>
          </a:p>
          <a:p>
            <a:r>
              <a:rPr lang="fr-FR" sz="1400" b="1" dirty="0"/>
              <a:t>D'août 2021 à décembre 2021 : </a:t>
            </a:r>
            <a:r>
              <a:rPr lang="fr-FR" sz="1400" dirty="0"/>
              <a:t>Le chiffre d'affaires augmente fortement, passant d'environ </a:t>
            </a:r>
            <a:r>
              <a:rPr lang="fr-FR" sz="1400" b="1" dirty="0">
                <a:solidFill>
                  <a:srgbClr val="00B050"/>
                </a:solidFill>
              </a:rPr>
              <a:t>340</a:t>
            </a:r>
            <a:r>
              <a:rPr lang="fr-FR" sz="1400" dirty="0"/>
              <a:t> à </a:t>
            </a:r>
            <a:r>
              <a:rPr lang="fr-FR" sz="1400" b="1" dirty="0">
                <a:solidFill>
                  <a:srgbClr val="00B050"/>
                </a:solidFill>
              </a:rPr>
              <a:t>440</a:t>
            </a:r>
            <a:r>
              <a:rPr lang="fr-FR" sz="1400" dirty="0"/>
              <a:t>.  La moyenne mobile suit cette tendance à la hausse, mais avec un certain retard, car elle lisse les variations.</a:t>
            </a:r>
          </a:p>
          <a:p>
            <a:r>
              <a:rPr lang="fr-FR" sz="1400" b="1" dirty="0"/>
              <a:t>De décembre 2021 à décembre 2022 : </a:t>
            </a:r>
            <a:r>
              <a:rPr lang="fr-FR" sz="1400" dirty="0"/>
              <a:t>Le chiffre d'affaires chute considérablement, atteignant un point bas autour de </a:t>
            </a:r>
            <a:r>
              <a:rPr lang="fr-FR" sz="1400" b="1" dirty="0">
                <a:solidFill>
                  <a:srgbClr val="00B050"/>
                </a:solidFill>
              </a:rPr>
              <a:t>280</a:t>
            </a:r>
            <a:r>
              <a:rPr lang="fr-FR" sz="1400" dirty="0"/>
              <a:t>. La moyenne mobile reflète cette baisse, mais de manière moins prononcée.</a:t>
            </a:r>
          </a:p>
          <a:p>
            <a:r>
              <a:rPr lang="fr-FR" sz="1400" b="1" dirty="0"/>
              <a:t>De décembre 2022 à février 2023 : </a:t>
            </a:r>
            <a:r>
              <a:rPr lang="fr-FR" sz="1400" dirty="0"/>
              <a:t>Le chiffre d'affaires remonte, passant d'environ </a:t>
            </a:r>
            <a:r>
              <a:rPr lang="fr-FR" sz="1400" b="1" dirty="0">
                <a:solidFill>
                  <a:srgbClr val="00B050"/>
                </a:solidFill>
              </a:rPr>
              <a:t>280</a:t>
            </a:r>
            <a:r>
              <a:rPr lang="fr-FR" sz="1400" dirty="0"/>
              <a:t> à près de </a:t>
            </a:r>
            <a:r>
              <a:rPr lang="fr-FR" sz="1400" b="1" dirty="0">
                <a:solidFill>
                  <a:srgbClr val="00B050"/>
                </a:solidFill>
              </a:rPr>
              <a:t>380</a:t>
            </a:r>
            <a:r>
              <a:rPr lang="fr-FR" sz="1400" dirty="0"/>
              <a:t>. La moyenne mobile suit également cette remontée.</a:t>
            </a:r>
            <a:endParaRPr lang="fr-FR" sz="1400" b="1" dirty="0">
              <a:solidFill>
                <a:srgbClr val="00B050"/>
              </a:solidFill>
            </a:endParaRPr>
          </a:p>
        </p:txBody>
      </p:sp>
      <p:pic>
        <p:nvPicPr>
          <p:cNvPr id="13" name="Espace réservé du contenu 10"/>
          <p:cNvPicPr>
            <a:picLocks noChangeAspect="1"/>
          </p:cNvPicPr>
          <p:nvPr/>
        </p:nvPicPr>
        <p:blipFill>
          <a:blip r:embed="rId2"/>
          <a:stretch>
            <a:fillRect/>
          </a:stretch>
        </p:blipFill>
        <p:spPr>
          <a:xfrm>
            <a:off x="1248904" y="3464377"/>
            <a:ext cx="7924727" cy="3259894"/>
          </a:xfrm>
          <a:prstGeom prst="rect">
            <a:avLst/>
          </a:prstGeom>
        </p:spPr>
      </p:pic>
    </p:spTree>
    <p:extLst>
      <p:ext uri="{BB962C8B-B14F-4D97-AF65-F5344CB8AC3E}">
        <p14:creationId xmlns:p14="http://schemas.microsoft.com/office/powerpoint/2010/main" val="75651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a:t>Analyses des indicateurs de ventes</a:t>
            </a:r>
            <a:endParaRPr lang="fr-FR" sz="2800" b="1" dirty="0"/>
          </a:p>
        </p:txBody>
      </p:sp>
      <p:sp>
        <p:nvSpPr>
          <p:cNvPr id="12" name="Espace réservé du contenu 2"/>
          <p:cNvSpPr txBox="1">
            <a:spLocks/>
          </p:cNvSpPr>
          <p:nvPr/>
        </p:nvSpPr>
        <p:spPr>
          <a:xfrm>
            <a:off x="358684" y="892942"/>
            <a:ext cx="10697243" cy="24654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L’évolution du chiffre d'affaires avec la moyenne mobile sur 7 jours</a:t>
            </a:r>
          </a:p>
          <a:p>
            <a:pPr marL="0" indent="0">
              <a:buFont typeface="Wingdings 3" charset="2"/>
              <a:buNone/>
            </a:pPr>
            <a:r>
              <a:rPr lang="fr-FR" sz="1400" dirty="0"/>
              <a:t>Nous avons une évolution du chiffre d’affaire avec le chiffre d’affaire de la moyenne mobile</a:t>
            </a:r>
          </a:p>
          <a:p>
            <a:r>
              <a:rPr lang="fr-FR" sz="1400" b="1" dirty="0"/>
              <a:t>D'août 2021 à décembre 2021 : </a:t>
            </a:r>
            <a:r>
              <a:rPr lang="fr-FR" sz="1400" dirty="0"/>
              <a:t>Le chiffre d'affaires augmente fortement, passant d'environ </a:t>
            </a:r>
            <a:r>
              <a:rPr lang="fr-FR" sz="1400" b="1" dirty="0">
                <a:solidFill>
                  <a:srgbClr val="00B050"/>
                </a:solidFill>
              </a:rPr>
              <a:t>240 </a:t>
            </a:r>
            <a:r>
              <a:rPr lang="fr-FR" sz="1400" dirty="0"/>
              <a:t>à </a:t>
            </a:r>
            <a:r>
              <a:rPr lang="fr-FR" sz="1400" b="1" dirty="0">
                <a:solidFill>
                  <a:srgbClr val="00B050"/>
                </a:solidFill>
              </a:rPr>
              <a:t>440</a:t>
            </a:r>
            <a:r>
              <a:rPr lang="fr-FR" sz="1400" dirty="0"/>
              <a:t>.  La moyenne mobile suit cette tendance à la hausse, mais avec un certain retard, car elle lisse les variations.</a:t>
            </a:r>
          </a:p>
          <a:p>
            <a:r>
              <a:rPr lang="fr-FR" sz="1400" b="1" dirty="0"/>
              <a:t>De décembre 2021 à décembre 2022 : </a:t>
            </a:r>
            <a:r>
              <a:rPr lang="fr-FR" sz="1400" dirty="0"/>
              <a:t>Le chiffre d'affaires chute un peu mais après évolue ensuite chute  atteignant un point haut autour de </a:t>
            </a:r>
            <a:r>
              <a:rPr lang="fr-FR" sz="1400" b="1" dirty="0">
                <a:solidFill>
                  <a:srgbClr val="00B050"/>
                </a:solidFill>
              </a:rPr>
              <a:t>150</a:t>
            </a:r>
            <a:r>
              <a:rPr lang="fr-FR" sz="1400" dirty="0"/>
              <a:t>. La moyenne mobile reflète cette baisse, mais de manière moins prononcée.</a:t>
            </a:r>
          </a:p>
          <a:p>
            <a:r>
              <a:rPr lang="fr-FR" sz="1400" b="1" dirty="0"/>
              <a:t>De décembre 2022 à février 2023 : </a:t>
            </a:r>
            <a:r>
              <a:rPr lang="fr-FR" sz="1400" dirty="0"/>
              <a:t>Le chiffre d'affaires remonte, passant d'environ à près de </a:t>
            </a:r>
            <a:r>
              <a:rPr lang="fr-FR" sz="1400" b="1" dirty="0">
                <a:solidFill>
                  <a:srgbClr val="00B050"/>
                </a:solidFill>
              </a:rPr>
              <a:t>380</a:t>
            </a:r>
            <a:r>
              <a:rPr lang="fr-FR" sz="1400" dirty="0"/>
              <a:t>. La moyenne mobile suit également cette remontée.</a:t>
            </a:r>
            <a:endParaRPr lang="fr-FR" sz="1400" b="1" dirty="0">
              <a:solidFill>
                <a:srgbClr val="00B050"/>
              </a:solidFill>
            </a:endParaRPr>
          </a:p>
        </p:txBody>
      </p:sp>
      <p:pic>
        <p:nvPicPr>
          <p:cNvPr id="2" name="Image 1"/>
          <p:cNvPicPr>
            <a:picLocks noChangeAspect="1"/>
          </p:cNvPicPr>
          <p:nvPr/>
        </p:nvPicPr>
        <p:blipFill>
          <a:blip r:embed="rId2"/>
          <a:stretch>
            <a:fillRect/>
          </a:stretch>
        </p:blipFill>
        <p:spPr>
          <a:xfrm>
            <a:off x="1136073" y="3192744"/>
            <a:ext cx="7231911" cy="3530587"/>
          </a:xfrm>
          <a:prstGeom prst="rect">
            <a:avLst/>
          </a:prstGeom>
        </p:spPr>
      </p:pic>
    </p:spTree>
    <p:extLst>
      <p:ext uri="{BB962C8B-B14F-4D97-AF65-F5344CB8AC3E}">
        <p14:creationId xmlns:p14="http://schemas.microsoft.com/office/powerpoint/2010/main" val="263443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1714046" y="134669"/>
            <a:ext cx="8911687" cy="652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800" b="1"/>
              <a:t>Analyses des indicateurs de ventes</a:t>
            </a:r>
            <a:endParaRPr lang="fr-FR" sz="2800" b="1" dirty="0"/>
          </a:p>
        </p:txBody>
      </p:sp>
      <p:sp>
        <p:nvSpPr>
          <p:cNvPr id="12" name="Espace réservé du contenu 2"/>
          <p:cNvSpPr txBox="1">
            <a:spLocks/>
          </p:cNvSpPr>
          <p:nvPr/>
        </p:nvSpPr>
        <p:spPr>
          <a:xfrm>
            <a:off x="358684" y="892942"/>
            <a:ext cx="10697243" cy="24654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L’évolution du chiffre d'affaires avec la moyenne mobile sur 30 jours</a:t>
            </a:r>
          </a:p>
          <a:p>
            <a:pPr marL="0" indent="0">
              <a:buFont typeface="Wingdings 3" charset="2"/>
              <a:buNone/>
            </a:pPr>
            <a:r>
              <a:rPr lang="fr-FR" sz="1400" dirty="0"/>
              <a:t>Nous avons une évolution du chiffre d’affaire avec le chiffre d’affaire de la moyenne mobile</a:t>
            </a:r>
          </a:p>
          <a:p>
            <a:r>
              <a:rPr lang="fr-FR" sz="1400" b="1" dirty="0"/>
              <a:t>D'août 2021 à décembre 2021 : </a:t>
            </a:r>
            <a:r>
              <a:rPr lang="fr-FR" sz="1400" dirty="0"/>
              <a:t>Le chiffre d'affaires augmente fortement, passant d'environ </a:t>
            </a:r>
            <a:r>
              <a:rPr lang="fr-FR" sz="1400" b="1" dirty="0">
                <a:solidFill>
                  <a:srgbClr val="00B050"/>
                </a:solidFill>
              </a:rPr>
              <a:t>340</a:t>
            </a:r>
            <a:r>
              <a:rPr lang="fr-FR" sz="1400" dirty="0"/>
              <a:t> à </a:t>
            </a:r>
            <a:r>
              <a:rPr lang="fr-FR" sz="1400" b="1" dirty="0">
                <a:solidFill>
                  <a:srgbClr val="00B050"/>
                </a:solidFill>
              </a:rPr>
              <a:t>440</a:t>
            </a:r>
            <a:r>
              <a:rPr lang="fr-FR" sz="1400" dirty="0"/>
              <a:t>.  La moyenne mobile suit cette tendance à la hausse, mais avec un certain retard, car elle lisse les variations.</a:t>
            </a:r>
          </a:p>
          <a:p>
            <a:r>
              <a:rPr lang="fr-FR" sz="1400" b="1" dirty="0"/>
              <a:t>De décembre 2021 à décembre 2022 : </a:t>
            </a:r>
            <a:r>
              <a:rPr lang="fr-FR" sz="1400" dirty="0"/>
              <a:t>Le chiffre d'affaires chute un peu mais après évolue ensuite chute  atteignant un point haut autour de </a:t>
            </a:r>
            <a:r>
              <a:rPr lang="fr-FR" sz="1400" b="1" dirty="0">
                <a:solidFill>
                  <a:srgbClr val="00B050"/>
                </a:solidFill>
              </a:rPr>
              <a:t>150</a:t>
            </a:r>
            <a:r>
              <a:rPr lang="fr-FR" sz="1400" dirty="0"/>
              <a:t>. La moyenne mobile reflète cette baisse, mais de manière moins prononcée.</a:t>
            </a:r>
          </a:p>
          <a:p>
            <a:r>
              <a:rPr lang="fr-FR" sz="1400" b="1" dirty="0"/>
              <a:t>De décembre 2022 à février 2023 : </a:t>
            </a:r>
            <a:r>
              <a:rPr lang="fr-FR" sz="1400" dirty="0"/>
              <a:t>Le chiffre d'affaires remonte, passant d'environ </a:t>
            </a:r>
            <a:r>
              <a:rPr lang="fr-FR" sz="1400" b="1" dirty="0">
                <a:solidFill>
                  <a:srgbClr val="00B050"/>
                </a:solidFill>
              </a:rPr>
              <a:t>280</a:t>
            </a:r>
            <a:r>
              <a:rPr lang="fr-FR" sz="1400" dirty="0"/>
              <a:t> à près de </a:t>
            </a:r>
            <a:r>
              <a:rPr lang="fr-FR" sz="1400" b="1" dirty="0">
                <a:solidFill>
                  <a:srgbClr val="00B050"/>
                </a:solidFill>
              </a:rPr>
              <a:t>380</a:t>
            </a:r>
            <a:r>
              <a:rPr lang="fr-FR" sz="1400" dirty="0"/>
              <a:t>. La moyenne mobile suit également cette remontée.</a:t>
            </a:r>
            <a:endParaRPr lang="fr-FR" sz="1400" b="1" dirty="0">
              <a:solidFill>
                <a:srgbClr val="00B050"/>
              </a:solidFill>
            </a:endParaRPr>
          </a:p>
        </p:txBody>
      </p:sp>
      <p:pic>
        <p:nvPicPr>
          <p:cNvPr id="3" name="Image 2"/>
          <p:cNvPicPr>
            <a:picLocks noChangeAspect="1"/>
          </p:cNvPicPr>
          <p:nvPr/>
        </p:nvPicPr>
        <p:blipFill>
          <a:blip r:embed="rId2"/>
          <a:stretch>
            <a:fillRect/>
          </a:stretch>
        </p:blipFill>
        <p:spPr>
          <a:xfrm>
            <a:off x="1714045" y="3250276"/>
            <a:ext cx="7489741" cy="3335384"/>
          </a:xfrm>
          <a:prstGeom prst="rect">
            <a:avLst/>
          </a:prstGeom>
        </p:spPr>
      </p:pic>
    </p:spTree>
    <p:extLst>
      <p:ext uri="{BB962C8B-B14F-4D97-AF65-F5344CB8AC3E}">
        <p14:creationId xmlns:p14="http://schemas.microsoft.com/office/powerpoint/2010/main" val="2973744468"/>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11100</TotalTime>
  <Words>2229</Words>
  <Application>Microsoft Office PowerPoint</Application>
  <PresentationFormat>Grand écran</PresentationFormat>
  <Paragraphs>179</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Century Gothic</vt:lpstr>
      <vt:lpstr>Helvetica 55</vt:lpstr>
      <vt:lpstr>Wingdings</vt:lpstr>
      <vt:lpstr>Wingdings 3</vt:lpstr>
      <vt:lpstr>Secteur</vt:lpstr>
      <vt:lpstr>Analyse des VENTES d’une librairie avec r ou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Analysez les ventes d'une librairie avec R ou Python</dc:title>
  <dc:creator>Mariam SISSOKO [OML ]</dc:creator>
  <cp:lastModifiedBy>Mariam Mamadou SISSOKO [OML ]</cp:lastModifiedBy>
  <cp:revision>34</cp:revision>
  <dcterms:created xsi:type="dcterms:W3CDTF">2025-02-26T10:16:01Z</dcterms:created>
  <dcterms:modified xsi:type="dcterms:W3CDTF">2025-05-02T18:29:23Z</dcterms:modified>
</cp:coreProperties>
</file>