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1" d="100"/>
          <a:sy n="81" d="100"/>
        </p:scale>
        <p:origin x="1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D26175-4911-6031-DE2A-7331DFDA683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A5B45AC-2E36-6E3A-EC26-8CEE33FD6B3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6DD38F93-E214-A0C1-E65C-810BC26A4EE3}"/>
              </a:ext>
            </a:extLst>
          </p:cNvPr>
          <p:cNvSpPr>
            <a:spLocks noGrp="1"/>
          </p:cNvSpPr>
          <p:nvPr>
            <p:ph type="dt" sz="half" idx="10"/>
          </p:nvPr>
        </p:nvSpPr>
        <p:spPr/>
        <p:txBody>
          <a:bodyPr/>
          <a:lstStyle/>
          <a:p>
            <a:fld id="{B7C9BF42-C58E-476A-8A84-C361A351D506}" type="datetimeFigureOut">
              <a:rPr lang="fr-FR" smtClean="0"/>
              <a:t>17/06/2025</a:t>
            </a:fld>
            <a:endParaRPr lang="fr-FR"/>
          </a:p>
        </p:txBody>
      </p:sp>
      <p:sp>
        <p:nvSpPr>
          <p:cNvPr id="5" name="Espace réservé du pied de page 4">
            <a:extLst>
              <a:ext uri="{FF2B5EF4-FFF2-40B4-BE49-F238E27FC236}">
                <a16:creationId xmlns:a16="http://schemas.microsoft.com/office/drawing/2014/main" id="{DE18455E-E3A5-E3D3-E488-9D9DAB1C5E85}"/>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9FE1689-2FC3-17E5-9E94-FC4854D49099}"/>
              </a:ext>
            </a:extLst>
          </p:cNvPr>
          <p:cNvSpPr>
            <a:spLocks noGrp="1"/>
          </p:cNvSpPr>
          <p:nvPr>
            <p:ph type="sldNum" sz="quarter" idx="12"/>
          </p:nvPr>
        </p:nvSpPr>
        <p:spPr/>
        <p:txBody>
          <a:bodyPr/>
          <a:lstStyle/>
          <a:p>
            <a:fld id="{E589DB3F-C869-475F-AA7C-3E317528E17D}" type="slidenum">
              <a:rPr lang="fr-FR" smtClean="0"/>
              <a:t>‹N°›</a:t>
            </a:fld>
            <a:endParaRPr lang="fr-FR"/>
          </a:p>
        </p:txBody>
      </p:sp>
    </p:spTree>
    <p:extLst>
      <p:ext uri="{BB962C8B-B14F-4D97-AF65-F5344CB8AC3E}">
        <p14:creationId xmlns:p14="http://schemas.microsoft.com/office/powerpoint/2010/main" val="1716022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FCEE49-D1E1-FED7-3A6D-67BA2F4DB162}"/>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F15F3952-B25A-8237-B6E5-98F71CF874D0}"/>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050F072-3381-D365-7C53-EB4028902454}"/>
              </a:ext>
            </a:extLst>
          </p:cNvPr>
          <p:cNvSpPr>
            <a:spLocks noGrp="1"/>
          </p:cNvSpPr>
          <p:nvPr>
            <p:ph type="dt" sz="half" idx="10"/>
          </p:nvPr>
        </p:nvSpPr>
        <p:spPr/>
        <p:txBody>
          <a:bodyPr/>
          <a:lstStyle/>
          <a:p>
            <a:fld id="{B7C9BF42-C58E-476A-8A84-C361A351D506}" type="datetimeFigureOut">
              <a:rPr lang="fr-FR" smtClean="0"/>
              <a:t>17/06/2025</a:t>
            </a:fld>
            <a:endParaRPr lang="fr-FR"/>
          </a:p>
        </p:txBody>
      </p:sp>
      <p:sp>
        <p:nvSpPr>
          <p:cNvPr id="5" name="Espace réservé du pied de page 4">
            <a:extLst>
              <a:ext uri="{FF2B5EF4-FFF2-40B4-BE49-F238E27FC236}">
                <a16:creationId xmlns:a16="http://schemas.microsoft.com/office/drawing/2014/main" id="{28FE5F21-499A-65A4-6033-4AC0171CCD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903A4A4-AE01-071F-0392-91E0F87ADC2A}"/>
              </a:ext>
            </a:extLst>
          </p:cNvPr>
          <p:cNvSpPr>
            <a:spLocks noGrp="1"/>
          </p:cNvSpPr>
          <p:nvPr>
            <p:ph type="sldNum" sz="quarter" idx="12"/>
          </p:nvPr>
        </p:nvSpPr>
        <p:spPr/>
        <p:txBody>
          <a:bodyPr/>
          <a:lstStyle/>
          <a:p>
            <a:fld id="{E589DB3F-C869-475F-AA7C-3E317528E17D}" type="slidenum">
              <a:rPr lang="fr-FR" smtClean="0"/>
              <a:t>‹N°›</a:t>
            </a:fld>
            <a:endParaRPr lang="fr-FR"/>
          </a:p>
        </p:txBody>
      </p:sp>
    </p:spTree>
    <p:extLst>
      <p:ext uri="{BB962C8B-B14F-4D97-AF65-F5344CB8AC3E}">
        <p14:creationId xmlns:p14="http://schemas.microsoft.com/office/powerpoint/2010/main" val="215019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027C0A8A-AB65-7F91-EC62-5347146B1228}"/>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41E8B12-17CC-57E6-2DF2-0EF94714F1F6}"/>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0036AC0A-9829-21B3-2504-61534DE28FE6}"/>
              </a:ext>
            </a:extLst>
          </p:cNvPr>
          <p:cNvSpPr>
            <a:spLocks noGrp="1"/>
          </p:cNvSpPr>
          <p:nvPr>
            <p:ph type="dt" sz="half" idx="10"/>
          </p:nvPr>
        </p:nvSpPr>
        <p:spPr/>
        <p:txBody>
          <a:bodyPr/>
          <a:lstStyle/>
          <a:p>
            <a:fld id="{B7C9BF42-C58E-476A-8A84-C361A351D506}" type="datetimeFigureOut">
              <a:rPr lang="fr-FR" smtClean="0"/>
              <a:t>17/06/2025</a:t>
            </a:fld>
            <a:endParaRPr lang="fr-FR"/>
          </a:p>
        </p:txBody>
      </p:sp>
      <p:sp>
        <p:nvSpPr>
          <p:cNvPr id="5" name="Espace réservé du pied de page 4">
            <a:extLst>
              <a:ext uri="{FF2B5EF4-FFF2-40B4-BE49-F238E27FC236}">
                <a16:creationId xmlns:a16="http://schemas.microsoft.com/office/drawing/2014/main" id="{8E577737-7714-FCB4-6FEA-4DF75047AC03}"/>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F3203BF-7E04-2610-7FFC-6D9CCDAD1380}"/>
              </a:ext>
            </a:extLst>
          </p:cNvPr>
          <p:cNvSpPr>
            <a:spLocks noGrp="1"/>
          </p:cNvSpPr>
          <p:nvPr>
            <p:ph type="sldNum" sz="quarter" idx="12"/>
          </p:nvPr>
        </p:nvSpPr>
        <p:spPr/>
        <p:txBody>
          <a:bodyPr/>
          <a:lstStyle/>
          <a:p>
            <a:fld id="{E589DB3F-C869-475F-AA7C-3E317528E17D}" type="slidenum">
              <a:rPr lang="fr-FR" smtClean="0"/>
              <a:t>‹N°›</a:t>
            </a:fld>
            <a:endParaRPr lang="fr-FR"/>
          </a:p>
        </p:txBody>
      </p:sp>
    </p:spTree>
    <p:extLst>
      <p:ext uri="{BB962C8B-B14F-4D97-AF65-F5344CB8AC3E}">
        <p14:creationId xmlns:p14="http://schemas.microsoft.com/office/powerpoint/2010/main" val="25351139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00FD1FD-3127-F869-D0D0-DC0F7879A9FA}"/>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60DCBC6-1B46-1EE5-1E42-C48C22DFFE12}"/>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3133E9A7-7E1E-33F5-555B-328308BC26EE}"/>
              </a:ext>
            </a:extLst>
          </p:cNvPr>
          <p:cNvSpPr>
            <a:spLocks noGrp="1"/>
          </p:cNvSpPr>
          <p:nvPr>
            <p:ph type="dt" sz="half" idx="10"/>
          </p:nvPr>
        </p:nvSpPr>
        <p:spPr/>
        <p:txBody>
          <a:bodyPr/>
          <a:lstStyle/>
          <a:p>
            <a:fld id="{B7C9BF42-C58E-476A-8A84-C361A351D506}" type="datetimeFigureOut">
              <a:rPr lang="fr-FR" smtClean="0"/>
              <a:t>17/06/2025</a:t>
            </a:fld>
            <a:endParaRPr lang="fr-FR"/>
          </a:p>
        </p:txBody>
      </p:sp>
      <p:sp>
        <p:nvSpPr>
          <p:cNvPr id="5" name="Espace réservé du pied de page 4">
            <a:extLst>
              <a:ext uri="{FF2B5EF4-FFF2-40B4-BE49-F238E27FC236}">
                <a16:creationId xmlns:a16="http://schemas.microsoft.com/office/drawing/2014/main" id="{D6C795A4-7BBB-76DC-AD3F-AB78B177D87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85200496-0AD5-ACCD-43A4-565BC27EE463}"/>
              </a:ext>
            </a:extLst>
          </p:cNvPr>
          <p:cNvSpPr>
            <a:spLocks noGrp="1"/>
          </p:cNvSpPr>
          <p:nvPr>
            <p:ph type="sldNum" sz="quarter" idx="12"/>
          </p:nvPr>
        </p:nvSpPr>
        <p:spPr/>
        <p:txBody>
          <a:bodyPr/>
          <a:lstStyle/>
          <a:p>
            <a:fld id="{E589DB3F-C869-475F-AA7C-3E317528E17D}" type="slidenum">
              <a:rPr lang="fr-FR" smtClean="0"/>
              <a:t>‹N°›</a:t>
            </a:fld>
            <a:endParaRPr lang="fr-FR"/>
          </a:p>
        </p:txBody>
      </p:sp>
    </p:spTree>
    <p:extLst>
      <p:ext uri="{BB962C8B-B14F-4D97-AF65-F5344CB8AC3E}">
        <p14:creationId xmlns:p14="http://schemas.microsoft.com/office/powerpoint/2010/main" val="2473600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F7D7329-442C-FCF1-D97E-F532FB10F7A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48C1BF09-B063-74D5-1275-40A16F21D7D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B3FFFD23-2DA4-6849-90A3-326D21D5757F}"/>
              </a:ext>
            </a:extLst>
          </p:cNvPr>
          <p:cNvSpPr>
            <a:spLocks noGrp="1"/>
          </p:cNvSpPr>
          <p:nvPr>
            <p:ph type="dt" sz="half" idx="10"/>
          </p:nvPr>
        </p:nvSpPr>
        <p:spPr/>
        <p:txBody>
          <a:bodyPr/>
          <a:lstStyle/>
          <a:p>
            <a:fld id="{B7C9BF42-C58E-476A-8A84-C361A351D506}" type="datetimeFigureOut">
              <a:rPr lang="fr-FR" smtClean="0"/>
              <a:t>17/06/2025</a:t>
            </a:fld>
            <a:endParaRPr lang="fr-FR"/>
          </a:p>
        </p:txBody>
      </p:sp>
      <p:sp>
        <p:nvSpPr>
          <p:cNvPr id="5" name="Espace réservé du pied de page 4">
            <a:extLst>
              <a:ext uri="{FF2B5EF4-FFF2-40B4-BE49-F238E27FC236}">
                <a16:creationId xmlns:a16="http://schemas.microsoft.com/office/drawing/2014/main" id="{F3BAE4F5-5C2F-CEF8-206D-AE93D144A90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445152C0-664E-78B1-136A-AB09EE2F8B18}"/>
              </a:ext>
            </a:extLst>
          </p:cNvPr>
          <p:cNvSpPr>
            <a:spLocks noGrp="1"/>
          </p:cNvSpPr>
          <p:nvPr>
            <p:ph type="sldNum" sz="quarter" idx="12"/>
          </p:nvPr>
        </p:nvSpPr>
        <p:spPr/>
        <p:txBody>
          <a:bodyPr/>
          <a:lstStyle/>
          <a:p>
            <a:fld id="{E589DB3F-C869-475F-AA7C-3E317528E17D}" type="slidenum">
              <a:rPr lang="fr-FR" smtClean="0"/>
              <a:t>‹N°›</a:t>
            </a:fld>
            <a:endParaRPr lang="fr-FR"/>
          </a:p>
        </p:txBody>
      </p:sp>
    </p:spTree>
    <p:extLst>
      <p:ext uri="{BB962C8B-B14F-4D97-AF65-F5344CB8AC3E}">
        <p14:creationId xmlns:p14="http://schemas.microsoft.com/office/powerpoint/2010/main" val="4097675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45A1BE2-0ACE-C4CD-5CB8-06F3084563DC}"/>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05D48E3-C3F4-45CE-0B57-608AD29D140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CF14AB1-3A80-5F98-80CF-1A62524ECF6F}"/>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017922B0-CC5F-DCED-357B-E18B5386F938}"/>
              </a:ext>
            </a:extLst>
          </p:cNvPr>
          <p:cNvSpPr>
            <a:spLocks noGrp="1"/>
          </p:cNvSpPr>
          <p:nvPr>
            <p:ph type="dt" sz="half" idx="10"/>
          </p:nvPr>
        </p:nvSpPr>
        <p:spPr/>
        <p:txBody>
          <a:bodyPr/>
          <a:lstStyle/>
          <a:p>
            <a:fld id="{B7C9BF42-C58E-476A-8A84-C361A351D506}" type="datetimeFigureOut">
              <a:rPr lang="fr-FR" smtClean="0"/>
              <a:t>17/06/2025</a:t>
            </a:fld>
            <a:endParaRPr lang="fr-FR"/>
          </a:p>
        </p:txBody>
      </p:sp>
      <p:sp>
        <p:nvSpPr>
          <p:cNvPr id="6" name="Espace réservé du pied de page 5">
            <a:extLst>
              <a:ext uri="{FF2B5EF4-FFF2-40B4-BE49-F238E27FC236}">
                <a16:creationId xmlns:a16="http://schemas.microsoft.com/office/drawing/2014/main" id="{F44B51ED-618A-B2FC-1366-427B7A3A99E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05BB7F2-26A0-5F67-1453-09C26A49B8AB}"/>
              </a:ext>
            </a:extLst>
          </p:cNvPr>
          <p:cNvSpPr>
            <a:spLocks noGrp="1"/>
          </p:cNvSpPr>
          <p:nvPr>
            <p:ph type="sldNum" sz="quarter" idx="12"/>
          </p:nvPr>
        </p:nvSpPr>
        <p:spPr/>
        <p:txBody>
          <a:bodyPr/>
          <a:lstStyle/>
          <a:p>
            <a:fld id="{E589DB3F-C869-475F-AA7C-3E317528E17D}" type="slidenum">
              <a:rPr lang="fr-FR" smtClean="0"/>
              <a:t>‹N°›</a:t>
            </a:fld>
            <a:endParaRPr lang="fr-FR"/>
          </a:p>
        </p:txBody>
      </p:sp>
    </p:spTree>
    <p:extLst>
      <p:ext uri="{BB962C8B-B14F-4D97-AF65-F5344CB8AC3E}">
        <p14:creationId xmlns:p14="http://schemas.microsoft.com/office/powerpoint/2010/main" val="3869666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58F4C39-8257-920B-3EDA-DC6095D732E2}"/>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A6A2AB9E-1FDC-0086-F233-95AE76175E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392F0267-039D-284B-9252-78F782FF7E20}"/>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6D1CD91-F805-4EE4-4B00-FBB1EE6970E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12D37191-9901-EFB1-8198-95415A0BACCD}"/>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4A00CB2F-082E-88E8-7F27-2C8209485824}"/>
              </a:ext>
            </a:extLst>
          </p:cNvPr>
          <p:cNvSpPr>
            <a:spLocks noGrp="1"/>
          </p:cNvSpPr>
          <p:nvPr>
            <p:ph type="dt" sz="half" idx="10"/>
          </p:nvPr>
        </p:nvSpPr>
        <p:spPr/>
        <p:txBody>
          <a:bodyPr/>
          <a:lstStyle/>
          <a:p>
            <a:fld id="{B7C9BF42-C58E-476A-8A84-C361A351D506}" type="datetimeFigureOut">
              <a:rPr lang="fr-FR" smtClean="0"/>
              <a:t>17/06/2025</a:t>
            </a:fld>
            <a:endParaRPr lang="fr-FR"/>
          </a:p>
        </p:txBody>
      </p:sp>
      <p:sp>
        <p:nvSpPr>
          <p:cNvPr id="8" name="Espace réservé du pied de page 7">
            <a:extLst>
              <a:ext uri="{FF2B5EF4-FFF2-40B4-BE49-F238E27FC236}">
                <a16:creationId xmlns:a16="http://schemas.microsoft.com/office/drawing/2014/main" id="{9E1F9419-A063-6621-747B-F223D8231B44}"/>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A8210AF1-5783-BC87-5D32-E80E1F6B9012}"/>
              </a:ext>
            </a:extLst>
          </p:cNvPr>
          <p:cNvSpPr>
            <a:spLocks noGrp="1"/>
          </p:cNvSpPr>
          <p:nvPr>
            <p:ph type="sldNum" sz="quarter" idx="12"/>
          </p:nvPr>
        </p:nvSpPr>
        <p:spPr/>
        <p:txBody>
          <a:bodyPr/>
          <a:lstStyle/>
          <a:p>
            <a:fld id="{E589DB3F-C869-475F-AA7C-3E317528E17D}" type="slidenum">
              <a:rPr lang="fr-FR" smtClean="0"/>
              <a:t>‹N°›</a:t>
            </a:fld>
            <a:endParaRPr lang="fr-FR"/>
          </a:p>
        </p:txBody>
      </p:sp>
    </p:spTree>
    <p:extLst>
      <p:ext uri="{BB962C8B-B14F-4D97-AF65-F5344CB8AC3E}">
        <p14:creationId xmlns:p14="http://schemas.microsoft.com/office/powerpoint/2010/main" val="12630920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E891A6-FA31-6787-80FA-063380D58D3B}"/>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E29F632C-F372-6DAC-A9CE-8D69C0FB3017}"/>
              </a:ext>
            </a:extLst>
          </p:cNvPr>
          <p:cNvSpPr>
            <a:spLocks noGrp="1"/>
          </p:cNvSpPr>
          <p:nvPr>
            <p:ph type="dt" sz="half" idx="10"/>
          </p:nvPr>
        </p:nvSpPr>
        <p:spPr/>
        <p:txBody>
          <a:bodyPr/>
          <a:lstStyle/>
          <a:p>
            <a:fld id="{B7C9BF42-C58E-476A-8A84-C361A351D506}" type="datetimeFigureOut">
              <a:rPr lang="fr-FR" smtClean="0"/>
              <a:t>17/06/2025</a:t>
            </a:fld>
            <a:endParaRPr lang="fr-FR"/>
          </a:p>
        </p:txBody>
      </p:sp>
      <p:sp>
        <p:nvSpPr>
          <p:cNvPr id="4" name="Espace réservé du pied de page 3">
            <a:extLst>
              <a:ext uri="{FF2B5EF4-FFF2-40B4-BE49-F238E27FC236}">
                <a16:creationId xmlns:a16="http://schemas.microsoft.com/office/drawing/2014/main" id="{32240994-46BA-DA36-A8A4-1FD03A92F0D2}"/>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0B9FBE10-2F4F-00DF-1A23-D894D7D120BC}"/>
              </a:ext>
            </a:extLst>
          </p:cNvPr>
          <p:cNvSpPr>
            <a:spLocks noGrp="1"/>
          </p:cNvSpPr>
          <p:nvPr>
            <p:ph type="sldNum" sz="quarter" idx="12"/>
          </p:nvPr>
        </p:nvSpPr>
        <p:spPr/>
        <p:txBody>
          <a:bodyPr/>
          <a:lstStyle/>
          <a:p>
            <a:fld id="{E589DB3F-C869-475F-AA7C-3E317528E17D}" type="slidenum">
              <a:rPr lang="fr-FR" smtClean="0"/>
              <a:t>‹N°›</a:t>
            </a:fld>
            <a:endParaRPr lang="fr-FR"/>
          </a:p>
        </p:txBody>
      </p:sp>
    </p:spTree>
    <p:extLst>
      <p:ext uri="{BB962C8B-B14F-4D97-AF65-F5344CB8AC3E}">
        <p14:creationId xmlns:p14="http://schemas.microsoft.com/office/powerpoint/2010/main" val="11335397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98CB2CF0-8447-0F69-C7E2-8AF8285A5820}"/>
              </a:ext>
            </a:extLst>
          </p:cNvPr>
          <p:cNvSpPr>
            <a:spLocks noGrp="1"/>
          </p:cNvSpPr>
          <p:nvPr>
            <p:ph type="dt" sz="half" idx="10"/>
          </p:nvPr>
        </p:nvSpPr>
        <p:spPr/>
        <p:txBody>
          <a:bodyPr/>
          <a:lstStyle/>
          <a:p>
            <a:fld id="{B7C9BF42-C58E-476A-8A84-C361A351D506}" type="datetimeFigureOut">
              <a:rPr lang="fr-FR" smtClean="0"/>
              <a:t>17/06/2025</a:t>
            </a:fld>
            <a:endParaRPr lang="fr-FR"/>
          </a:p>
        </p:txBody>
      </p:sp>
      <p:sp>
        <p:nvSpPr>
          <p:cNvPr id="3" name="Espace réservé du pied de page 2">
            <a:extLst>
              <a:ext uri="{FF2B5EF4-FFF2-40B4-BE49-F238E27FC236}">
                <a16:creationId xmlns:a16="http://schemas.microsoft.com/office/drawing/2014/main" id="{34FE3BDC-9750-9515-B710-BD7EE3E1F358}"/>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520C5D3D-CEC0-6207-94E3-5479A5D41ED8}"/>
              </a:ext>
            </a:extLst>
          </p:cNvPr>
          <p:cNvSpPr>
            <a:spLocks noGrp="1"/>
          </p:cNvSpPr>
          <p:nvPr>
            <p:ph type="sldNum" sz="quarter" idx="12"/>
          </p:nvPr>
        </p:nvSpPr>
        <p:spPr/>
        <p:txBody>
          <a:bodyPr/>
          <a:lstStyle/>
          <a:p>
            <a:fld id="{E589DB3F-C869-475F-AA7C-3E317528E17D}" type="slidenum">
              <a:rPr lang="fr-FR" smtClean="0"/>
              <a:t>‹N°›</a:t>
            </a:fld>
            <a:endParaRPr lang="fr-FR"/>
          </a:p>
        </p:txBody>
      </p:sp>
    </p:spTree>
    <p:extLst>
      <p:ext uri="{BB962C8B-B14F-4D97-AF65-F5344CB8AC3E}">
        <p14:creationId xmlns:p14="http://schemas.microsoft.com/office/powerpoint/2010/main" val="49771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2722E1-2DFA-0FF8-AA6C-5CB0CB2D64B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576CAB04-00DA-1313-0B6D-F0E1DB585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23DE03F6-7D9E-109E-7A91-B4841FB8E2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8F2AF6FB-652F-DC66-4B54-AF6A87B8E43C}"/>
              </a:ext>
            </a:extLst>
          </p:cNvPr>
          <p:cNvSpPr>
            <a:spLocks noGrp="1"/>
          </p:cNvSpPr>
          <p:nvPr>
            <p:ph type="dt" sz="half" idx="10"/>
          </p:nvPr>
        </p:nvSpPr>
        <p:spPr/>
        <p:txBody>
          <a:bodyPr/>
          <a:lstStyle/>
          <a:p>
            <a:fld id="{B7C9BF42-C58E-476A-8A84-C361A351D506}" type="datetimeFigureOut">
              <a:rPr lang="fr-FR" smtClean="0"/>
              <a:t>17/06/2025</a:t>
            </a:fld>
            <a:endParaRPr lang="fr-FR"/>
          </a:p>
        </p:txBody>
      </p:sp>
      <p:sp>
        <p:nvSpPr>
          <p:cNvPr id="6" name="Espace réservé du pied de page 5">
            <a:extLst>
              <a:ext uri="{FF2B5EF4-FFF2-40B4-BE49-F238E27FC236}">
                <a16:creationId xmlns:a16="http://schemas.microsoft.com/office/drawing/2014/main" id="{DC608E9D-159A-A6F9-D5B9-1CDA64D12A8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6632DECD-3B59-D7B8-459B-A7BA3750039D}"/>
              </a:ext>
            </a:extLst>
          </p:cNvPr>
          <p:cNvSpPr>
            <a:spLocks noGrp="1"/>
          </p:cNvSpPr>
          <p:nvPr>
            <p:ph type="sldNum" sz="quarter" idx="12"/>
          </p:nvPr>
        </p:nvSpPr>
        <p:spPr/>
        <p:txBody>
          <a:bodyPr/>
          <a:lstStyle/>
          <a:p>
            <a:fld id="{E589DB3F-C869-475F-AA7C-3E317528E17D}" type="slidenum">
              <a:rPr lang="fr-FR" smtClean="0"/>
              <a:t>‹N°›</a:t>
            </a:fld>
            <a:endParaRPr lang="fr-FR"/>
          </a:p>
        </p:txBody>
      </p:sp>
    </p:spTree>
    <p:extLst>
      <p:ext uri="{BB962C8B-B14F-4D97-AF65-F5344CB8AC3E}">
        <p14:creationId xmlns:p14="http://schemas.microsoft.com/office/powerpoint/2010/main" val="249709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8E82C2-EE27-6BFA-1A1A-8D17EDF1E7F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63FFF91B-8949-A1FD-675C-BAF6CEA111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14F9E203-2105-62AB-423E-D69A0D5F5B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6DEB823B-95C2-7DCB-261B-24E00A40142E}"/>
              </a:ext>
            </a:extLst>
          </p:cNvPr>
          <p:cNvSpPr>
            <a:spLocks noGrp="1"/>
          </p:cNvSpPr>
          <p:nvPr>
            <p:ph type="dt" sz="half" idx="10"/>
          </p:nvPr>
        </p:nvSpPr>
        <p:spPr/>
        <p:txBody>
          <a:bodyPr/>
          <a:lstStyle/>
          <a:p>
            <a:fld id="{B7C9BF42-C58E-476A-8A84-C361A351D506}" type="datetimeFigureOut">
              <a:rPr lang="fr-FR" smtClean="0"/>
              <a:t>17/06/2025</a:t>
            </a:fld>
            <a:endParaRPr lang="fr-FR"/>
          </a:p>
        </p:txBody>
      </p:sp>
      <p:sp>
        <p:nvSpPr>
          <p:cNvPr id="6" name="Espace réservé du pied de page 5">
            <a:extLst>
              <a:ext uri="{FF2B5EF4-FFF2-40B4-BE49-F238E27FC236}">
                <a16:creationId xmlns:a16="http://schemas.microsoft.com/office/drawing/2014/main" id="{E9D9544D-6E6D-AD6E-9669-93CC88C8CFB9}"/>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069F8F8-7713-3562-81D2-6B332D4CF5FF}"/>
              </a:ext>
            </a:extLst>
          </p:cNvPr>
          <p:cNvSpPr>
            <a:spLocks noGrp="1"/>
          </p:cNvSpPr>
          <p:nvPr>
            <p:ph type="sldNum" sz="quarter" idx="12"/>
          </p:nvPr>
        </p:nvSpPr>
        <p:spPr/>
        <p:txBody>
          <a:bodyPr/>
          <a:lstStyle/>
          <a:p>
            <a:fld id="{E589DB3F-C869-475F-AA7C-3E317528E17D}" type="slidenum">
              <a:rPr lang="fr-FR" smtClean="0"/>
              <a:t>‹N°›</a:t>
            </a:fld>
            <a:endParaRPr lang="fr-FR"/>
          </a:p>
        </p:txBody>
      </p:sp>
    </p:spTree>
    <p:extLst>
      <p:ext uri="{BB962C8B-B14F-4D97-AF65-F5344CB8AC3E}">
        <p14:creationId xmlns:p14="http://schemas.microsoft.com/office/powerpoint/2010/main" val="2332379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9D46F48-A863-2AB9-5863-418FA72719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639A44E0-3BC7-0FBA-672F-08681A56A6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19A9439-6747-51CB-9D5C-CB13FC83E3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7C9BF42-C58E-476A-8A84-C361A351D506}" type="datetimeFigureOut">
              <a:rPr lang="fr-FR" smtClean="0"/>
              <a:t>17/06/2025</a:t>
            </a:fld>
            <a:endParaRPr lang="fr-FR"/>
          </a:p>
        </p:txBody>
      </p:sp>
      <p:sp>
        <p:nvSpPr>
          <p:cNvPr id="5" name="Espace réservé du pied de page 4">
            <a:extLst>
              <a:ext uri="{FF2B5EF4-FFF2-40B4-BE49-F238E27FC236}">
                <a16:creationId xmlns:a16="http://schemas.microsoft.com/office/drawing/2014/main" id="{70331170-87B0-39BC-7B0F-B1FE1EBB98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B5BABE05-AAE5-3393-AF7B-4E3EAE08D3F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89DB3F-C869-475F-AA7C-3E317528E17D}" type="slidenum">
              <a:rPr lang="fr-FR" smtClean="0"/>
              <a:t>‹N°›</a:t>
            </a:fld>
            <a:endParaRPr lang="fr-FR"/>
          </a:p>
        </p:txBody>
      </p:sp>
    </p:spTree>
    <p:extLst>
      <p:ext uri="{BB962C8B-B14F-4D97-AF65-F5344CB8AC3E}">
        <p14:creationId xmlns:p14="http://schemas.microsoft.com/office/powerpoint/2010/main" val="1017378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public.tableau.com/app/profile/mariam.sissoko/viz/tableaucv_final/CV?publish=ye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C9E9F58-8594-B653-F23C-5BBBCCFEEE9A}"/>
              </a:ext>
            </a:extLst>
          </p:cNvPr>
          <p:cNvSpPr>
            <a:spLocks noGrp="1"/>
          </p:cNvSpPr>
          <p:nvPr>
            <p:ph type="ctrTitle"/>
          </p:nvPr>
        </p:nvSpPr>
        <p:spPr>
          <a:xfrm>
            <a:off x="0" y="0"/>
            <a:ext cx="12192000" cy="2364509"/>
          </a:xfrm>
          <a:solidFill>
            <a:schemeClr val="accent4"/>
          </a:solidFill>
        </p:spPr>
        <p:txBody>
          <a:bodyPr>
            <a:normAutofit/>
          </a:bodyPr>
          <a:lstStyle/>
          <a:p>
            <a:r>
              <a:rPr lang="fr-FR" b="1" i="0" u="none" strike="noStrike" dirty="0">
                <a:effectLst/>
                <a:latin typeface="Inter"/>
              </a:rPr>
              <a:t>Créez votre portfolio de professionnel de la data</a:t>
            </a:r>
            <a:endParaRPr lang="fr-FR" dirty="0"/>
          </a:p>
        </p:txBody>
      </p:sp>
      <p:sp>
        <p:nvSpPr>
          <p:cNvPr id="7" name="ZoneTexte 6">
            <a:extLst>
              <a:ext uri="{FF2B5EF4-FFF2-40B4-BE49-F238E27FC236}">
                <a16:creationId xmlns:a16="http://schemas.microsoft.com/office/drawing/2014/main" id="{9E969C01-8882-0D33-3467-8CFE1DA49200}"/>
              </a:ext>
            </a:extLst>
          </p:cNvPr>
          <p:cNvSpPr txBox="1"/>
          <p:nvPr/>
        </p:nvSpPr>
        <p:spPr>
          <a:xfrm>
            <a:off x="10139680" y="6488668"/>
            <a:ext cx="6177280" cy="369332"/>
          </a:xfrm>
          <a:prstGeom prst="rect">
            <a:avLst/>
          </a:prstGeom>
          <a:noFill/>
        </p:spPr>
        <p:txBody>
          <a:bodyPr wrap="square">
            <a:spAutoFit/>
          </a:bodyPr>
          <a:lstStyle/>
          <a:p>
            <a:r>
              <a:rPr lang="fr-FR" dirty="0"/>
              <a:t>Mariam M SISSOKO</a:t>
            </a:r>
          </a:p>
        </p:txBody>
      </p:sp>
    </p:spTree>
    <p:extLst>
      <p:ext uri="{BB962C8B-B14F-4D97-AF65-F5344CB8AC3E}">
        <p14:creationId xmlns:p14="http://schemas.microsoft.com/office/powerpoint/2010/main" val="2607103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C9E9F58-8594-B653-F23C-5BBBCCFEEE9A}"/>
              </a:ext>
            </a:extLst>
          </p:cNvPr>
          <p:cNvSpPr>
            <a:spLocks noGrp="1"/>
          </p:cNvSpPr>
          <p:nvPr>
            <p:ph type="title"/>
          </p:nvPr>
        </p:nvSpPr>
        <p:spPr>
          <a:xfrm>
            <a:off x="0" y="0"/>
            <a:ext cx="10515600" cy="1325563"/>
          </a:xfrm>
          <a:solidFill>
            <a:schemeClr val="accent4"/>
          </a:solidFill>
        </p:spPr>
        <p:txBody>
          <a:bodyPr>
            <a:normAutofit fontScale="90000"/>
          </a:bodyPr>
          <a:lstStyle/>
          <a:p>
            <a:r>
              <a:rPr lang="fr-FR" b="1" dirty="0">
                <a:latin typeface="Inter"/>
              </a:rPr>
              <a:t>Conclusion</a:t>
            </a:r>
            <a:br>
              <a:rPr lang="fr-FR" sz="2400" dirty="0">
                <a:solidFill>
                  <a:srgbClr val="271A38"/>
                </a:solidFill>
                <a:latin typeface="Inter"/>
              </a:rPr>
            </a:br>
            <a:br>
              <a:rPr lang="fr-FR" sz="2400" b="0" i="0" dirty="0">
                <a:solidFill>
                  <a:srgbClr val="271A38"/>
                </a:solidFill>
                <a:effectLst/>
                <a:latin typeface="Inter"/>
              </a:rPr>
            </a:br>
            <a:endParaRPr lang="fr-FR" sz="4000" dirty="0"/>
          </a:p>
        </p:txBody>
      </p:sp>
      <p:sp>
        <p:nvSpPr>
          <p:cNvPr id="8" name="Espace réservé du contenu 7">
            <a:extLst>
              <a:ext uri="{FF2B5EF4-FFF2-40B4-BE49-F238E27FC236}">
                <a16:creationId xmlns:a16="http://schemas.microsoft.com/office/drawing/2014/main" id="{C3C22E9F-BBEB-5ABB-DF20-CF6DC12C3233}"/>
              </a:ext>
            </a:extLst>
          </p:cNvPr>
          <p:cNvSpPr>
            <a:spLocks noGrp="1"/>
          </p:cNvSpPr>
          <p:nvPr>
            <p:ph idx="1"/>
          </p:nvPr>
        </p:nvSpPr>
        <p:spPr/>
        <p:txBody>
          <a:bodyPr>
            <a:normAutofit/>
          </a:bodyPr>
          <a:lstStyle/>
          <a:p>
            <a:pPr marL="0" indent="0">
              <a:buNone/>
            </a:pPr>
            <a:r>
              <a:rPr lang="fr-FR"/>
              <a:t>Un portfolio bien conçu dans Tableau est plus qu’un simple support visuel : c’est un </a:t>
            </a:r>
            <a:r>
              <a:rPr lang="fr-FR" b="1"/>
              <a:t>levier de positionnement professionnel</a:t>
            </a:r>
            <a:r>
              <a:rPr lang="fr-FR"/>
              <a:t>, une </a:t>
            </a:r>
            <a:r>
              <a:rPr lang="fr-FR" b="1"/>
              <a:t>preuve de compétence analytique</a:t>
            </a:r>
            <a:r>
              <a:rPr lang="fr-FR"/>
              <a:t>, et un </a:t>
            </a:r>
            <a:r>
              <a:rPr lang="fr-FR" b="1"/>
              <a:t>outil de communication stratégique</a:t>
            </a:r>
            <a:r>
              <a:rPr lang="fr-FR"/>
              <a:t> pour tout professionnel de la donnée.</a:t>
            </a:r>
            <a:endParaRPr lang="fr-FR" dirty="0"/>
          </a:p>
        </p:txBody>
      </p:sp>
      <p:sp>
        <p:nvSpPr>
          <p:cNvPr id="7" name="ZoneTexte 6">
            <a:extLst>
              <a:ext uri="{FF2B5EF4-FFF2-40B4-BE49-F238E27FC236}">
                <a16:creationId xmlns:a16="http://schemas.microsoft.com/office/drawing/2014/main" id="{9E969C01-8882-0D33-3467-8CFE1DA49200}"/>
              </a:ext>
            </a:extLst>
          </p:cNvPr>
          <p:cNvSpPr txBox="1"/>
          <p:nvPr/>
        </p:nvSpPr>
        <p:spPr>
          <a:xfrm>
            <a:off x="10139680" y="6488668"/>
            <a:ext cx="6177280" cy="369332"/>
          </a:xfrm>
          <a:prstGeom prst="rect">
            <a:avLst/>
          </a:prstGeom>
          <a:noFill/>
        </p:spPr>
        <p:txBody>
          <a:bodyPr wrap="square">
            <a:spAutoFit/>
          </a:bodyPr>
          <a:lstStyle/>
          <a:p>
            <a:r>
              <a:rPr lang="fr-FR" dirty="0"/>
              <a:t>Mariam M SISSOKO</a:t>
            </a:r>
          </a:p>
        </p:txBody>
      </p:sp>
      <p:pic>
        <p:nvPicPr>
          <p:cNvPr id="2" name="Image 1" descr="Une image contenant symbole, capture d’écran, Graphique, pixel&#10;&#10;AI-generated content may be incorrect.">
            <a:extLst>
              <a:ext uri="{FF2B5EF4-FFF2-40B4-BE49-F238E27FC236}">
                <a16:creationId xmlns:a16="http://schemas.microsoft.com/office/drawing/2014/main" id="{9D9399E4-4420-B6BD-138B-95157BA3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948" y="-25914"/>
            <a:ext cx="2009703" cy="1130458"/>
          </a:xfrm>
          <a:prstGeom prst="rect">
            <a:avLst/>
          </a:prstGeom>
        </p:spPr>
      </p:pic>
    </p:spTree>
    <p:extLst>
      <p:ext uri="{BB962C8B-B14F-4D97-AF65-F5344CB8AC3E}">
        <p14:creationId xmlns:p14="http://schemas.microsoft.com/office/powerpoint/2010/main" val="27781469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C9E9F58-8594-B653-F23C-5BBBCCFEEE9A}"/>
              </a:ext>
            </a:extLst>
          </p:cNvPr>
          <p:cNvSpPr>
            <a:spLocks noGrp="1"/>
          </p:cNvSpPr>
          <p:nvPr>
            <p:ph type="title"/>
          </p:nvPr>
        </p:nvSpPr>
        <p:spPr>
          <a:xfrm>
            <a:off x="0" y="18255"/>
            <a:ext cx="10515600" cy="1325563"/>
          </a:xfrm>
          <a:solidFill>
            <a:schemeClr val="accent4"/>
          </a:solidFill>
        </p:spPr>
        <p:txBody>
          <a:bodyPr>
            <a:normAutofit/>
          </a:bodyPr>
          <a:lstStyle/>
          <a:p>
            <a:pPr algn="l"/>
            <a:r>
              <a:rPr lang="fr-FR" sz="4000" b="1" i="0" u="none" strike="noStrike" dirty="0">
                <a:effectLst/>
                <a:latin typeface="Inter"/>
              </a:rPr>
              <a:t>Sommaire</a:t>
            </a:r>
            <a:endParaRPr lang="fr-FR" sz="4000" dirty="0"/>
          </a:p>
        </p:txBody>
      </p:sp>
      <p:sp>
        <p:nvSpPr>
          <p:cNvPr id="8" name="Espace réservé du contenu 7">
            <a:extLst>
              <a:ext uri="{FF2B5EF4-FFF2-40B4-BE49-F238E27FC236}">
                <a16:creationId xmlns:a16="http://schemas.microsoft.com/office/drawing/2014/main" id="{C3C22E9F-BBEB-5ABB-DF20-CF6DC12C3233}"/>
              </a:ext>
            </a:extLst>
          </p:cNvPr>
          <p:cNvSpPr>
            <a:spLocks noGrp="1"/>
          </p:cNvSpPr>
          <p:nvPr>
            <p:ph idx="1"/>
          </p:nvPr>
        </p:nvSpPr>
        <p:spPr/>
        <p:txBody>
          <a:bodyPr/>
          <a:lstStyle/>
          <a:p>
            <a:r>
              <a:rPr lang="fr-FR" dirty="0"/>
              <a:t>Contexte du projet </a:t>
            </a:r>
          </a:p>
          <a:p>
            <a:r>
              <a:rPr lang="fr-FR" dirty="0"/>
              <a:t>Missions</a:t>
            </a:r>
          </a:p>
          <a:p>
            <a:r>
              <a:rPr lang="fr-FR" dirty="0"/>
              <a:t>Présentation de mon profil</a:t>
            </a:r>
          </a:p>
          <a:p>
            <a:r>
              <a:rPr lang="fr-FR" dirty="0">
                <a:solidFill>
                  <a:srgbClr val="271A38"/>
                </a:solidFill>
                <a:latin typeface="Inter"/>
              </a:rPr>
              <a:t>L</a:t>
            </a:r>
            <a:r>
              <a:rPr lang="fr-FR" b="0" i="0" dirty="0">
                <a:solidFill>
                  <a:srgbClr val="271A38"/>
                </a:solidFill>
                <a:effectLst/>
                <a:latin typeface="Inter"/>
              </a:rPr>
              <a:t>a méthodologie suivie </a:t>
            </a:r>
          </a:p>
          <a:p>
            <a:r>
              <a:rPr lang="fr-FR" dirty="0">
                <a:solidFill>
                  <a:srgbClr val="271A38"/>
                </a:solidFill>
                <a:latin typeface="Inter"/>
              </a:rPr>
              <a:t>L</a:t>
            </a:r>
            <a:r>
              <a:rPr lang="fr-FR" b="0" i="0" dirty="0">
                <a:solidFill>
                  <a:srgbClr val="271A38"/>
                </a:solidFill>
                <a:effectLst/>
                <a:latin typeface="Inter"/>
              </a:rPr>
              <a:t>es difficultés rencontrées</a:t>
            </a:r>
          </a:p>
          <a:p>
            <a:r>
              <a:rPr lang="fr-FR" dirty="0">
                <a:solidFill>
                  <a:srgbClr val="271A38"/>
                </a:solidFill>
                <a:latin typeface="Inter"/>
              </a:rPr>
              <a:t>Présentation du </a:t>
            </a:r>
            <a:r>
              <a:rPr lang="fr-FR" dirty="0" err="1">
                <a:solidFill>
                  <a:srgbClr val="271A38"/>
                </a:solidFill>
                <a:latin typeface="Inter"/>
              </a:rPr>
              <a:t>dashboard</a:t>
            </a:r>
            <a:endParaRPr lang="fr-FR" dirty="0">
              <a:solidFill>
                <a:srgbClr val="271A38"/>
              </a:solidFill>
              <a:latin typeface="Inter"/>
            </a:endParaRPr>
          </a:p>
          <a:p>
            <a:r>
              <a:rPr lang="fr-FR" b="0" i="0" dirty="0">
                <a:solidFill>
                  <a:srgbClr val="271A38"/>
                </a:solidFill>
                <a:effectLst/>
                <a:latin typeface="Inter"/>
              </a:rPr>
              <a:t>Conclusion</a:t>
            </a:r>
          </a:p>
          <a:p>
            <a:endParaRPr lang="fr-FR" dirty="0"/>
          </a:p>
        </p:txBody>
      </p:sp>
      <p:sp>
        <p:nvSpPr>
          <p:cNvPr id="7" name="ZoneTexte 6">
            <a:extLst>
              <a:ext uri="{FF2B5EF4-FFF2-40B4-BE49-F238E27FC236}">
                <a16:creationId xmlns:a16="http://schemas.microsoft.com/office/drawing/2014/main" id="{9E969C01-8882-0D33-3467-8CFE1DA49200}"/>
              </a:ext>
            </a:extLst>
          </p:cNvPr>
          <p:cNvSpPr txBox="1"/>
          <p:nvPr/>
        </p:nvSpPr>
        <p:spPr>
          <a:xfrm>
            <a:off x="10139680" y="6488668"/>
            <a:ext cx="6177280" cy="369332"/>
          </a:xfrm>
          <a:prstGeom prst="rect">
            <a:avLst/>
          </a:prstGeom>
          <a:noFill/>
        </p:spPr>
        <p:txBody>
          <a:bodyPr wrap="square">
            <a:spAutoFit/>
          </a:bodyPr>
          <a:lstStyle/>
          <a:p>
            <a:r>
              <a:rPr lang="fr-FR" dirty="0"/>
              <a:t>Mariam M SISSOKO</a:t>
            </a:r>
          </a:p>
        </p:txBody>
      </p:sp>
      <p:pic>
        <p:nvPicPr>
          <p:cNvPr id="10" name="Image 9" descr="Une image contenant symbole, capture d’écran, Graphique, pixel&#10;&#10;AI-generated content may be incorrect.">
            <a:extLst>
              <a:ext uri="{FF2B5EF4-FFF2-40B4-BE49-F238E27FC236}">
                <a16:creationId xmlns:a16="http://schemas.microsoft.com/office/drawing/2014/main" id="{73EF9DE4-8D06-1744-BA18-F0C8A905C2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948" y="18255"/>
            <a:ext cx="2009703" cy="1130458"/>
          </a:xfrm>
          <a:prstGeom prst="rect">
            <a:avLst/>
          </a:prstGeom>
        </p:spPr>
      </p:pic>
    </p:spTree>
    <p:extLst>
      <p:ext uri="{BB962C8B-B14F-4D97-AF65-F5344CB8AC3E}">
        <p14:creationId xmlns:p14="http://schemas.microsoft.com/office/powerpoint/2010/main" val="11147314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C9E9F58-8594-B653-F23C-5BBBCCFEEE9A}"/>
              </a:ext>
            </a:extLst>
          </p:cNvPr>
          <p:cNvSpPr>
            <a:spLocks noGrp="1"/>
          </p:cNvSpPr>
          <p:nvPr>
            <p:ph type="title"/>
          </p:nvPr>
        </p:nvSpPr>
        <p:spPr>
          <a:xfrm>
            <a:off x="0" y="0"/>
            <a:ext cx="10515600" cy="1325563"/>
          </a:xfrm>
          <a:solidFill>
            <a:schemeClr val="accent4"/>
          </a:solidFill>
        </p:spPr>
        <p:txBody>
          <a:bodyPr>
            <a:normAutofit/>
          </a:bodyPr>
          <a:lstStyle/>
          <a:p>
            <a:pPr algn="l"/>
            <a:r>
              <a:rPr lang="fr-FR" sz="4000" b="1" i="0" u="none" strike="noStrike" dirty="0">
                <a:effectLst/>
                <a:latin typeface="Inter"/>
              </a:rPr>
              <a:t>Contexte du projet</a:t>
            </a:r>
            <a:endParaRPr lang="fr-FR" sz="4000" dirty="0"/>
          </a:p>
        </p:txBody>
      </p:sp>
      <p:sp>
        <p:nvSpPr>
          <p:cNvPr id="8" name="Espace réservé du contenu 7">
            <a:extLst>
              <a:ext uri="{FF2B5EF4-FFF2-40B4-BE49-F238E27FC236}">
                <a16:creationId xmlns:a16="http://schemas.microsoft.com/office/drawing/2014/main" id="{C3C22E9F-BBEB-5ABB-DF20-CF6DC12C3233}"/>
              </a:ext>
            </a:extLst>
          </p:cNvPr>
          <p:cNvSpPr>
            <a:spLocks noGrp="1"/>
          </p:cNvSpPr>
          <p:nvPr>
            <p:ph idx="1"/>
          </p:nvPr>
        </p:nvSpPr>
        <p:spPr/>
        <p:txBody>
          <a:bodyPr/>
          <a:lstStyle/>
          <a:p>
            <a:pPr marL="0" indent="0">
              <a:buNone/>
            </a:pPr>
            <a:br>
              <a:rPr lang="fr-FR" dirty="0"/>
            </a:br>
            <a:br>
              <a:rPr lang="fr-FR" dirty="0"/>
            </a:br>
            <a:r>
              <a:rPr lang="fr-FR" dirty="0"/>
              <a:t>Ce projet vise à construire un portfolio professionnel complet regroupant les principales réalisations en data </a:t>
            </a:r>
            <a:r>
              <a:rPr lang="fr-FR" dirty="0" err="1"/>
              <a:t>analyst</a:t>
            </a:r>
            <a:r>
              <a:rPr lang="fr-FR" dirty="0"/>
              <a:t>, visualisation et gouvernance des données. Il a pour objectif de présenter des cas concrets, des projets techniques et des outils maîtrisés, tout en mettant en avant une posture de consultant capable de comprendre les enjeux métier et d’y répondre par des solutions data pertinentes</a:t>
            </a:r>
          </a:p>
        </p:txBody>
      </p:sp>
      <p:sp>
        <p:nvSpPr>
          <p:cNvPr id="7" name="ZoneTexte 6">
            <a:extLst>
              <a:ext uri="{FF2B5EF4-FFF2-40B4-BE49-F238E27FC236}">
                <a16:creationId xmlns:a16="http://schemas.microsoft.com/office/drawing/2014/main" id="{9E969C01-8882-0D33-3467-8CFE1DA49200}"/>
              </a:ext>
            </a:extLst>
          </p:cNvPr>
          <p:cNvSpPr txBox="1"/>
          <p:nvPr/>
        </p:nvSpPr>
        <p:spPr>
          <a:xfrm>
            <a:off x="10139680" y="6488668"/>
            <a:ext cx="6177280" cy="369332"/>
          </a:xfrm>
          <a:prstGeom prst="rect">
            <a:avLst/>
          </a:prstGeom>
          <a:noFill/>
        </p:spPr>
        <p:txBody>
          <a:bodyPr wrap="square">
            <a:spAutoFit/>
          </a:bodyPr>
          <a:lstStyle/>
          <a:p>
            <a:r>
              <a:rPr lang="fr-FR" dirty="0"/>
              <a:t>Mariam M SISSOKO</a:t>
            </a:r>
          </a:p>
        </p:txBody>
      </p:sp>
      <p:pic>
        <p:nvPicPr>
          <p:cNvPr id="2" name="Image 1" descr="Une image contenant symbole, capture d’écran, Graphique, pixel&#10;&#10;AI-generated content may be incorrect.">
            <a:extLst>
              <a:ext uri="{FF2B5EF4-FFF2-40B4-BE49-F238E27FC236}">
                <a16:creationId xmlns:a16="http://schemas.microsoft.com/office/drawing/2014/main" id="{81E120F3-A446-E4D5-9696-5BDD28619B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948" y="0"/>
            <a:ext cx="2009703" cy="1130458"/>
          </a:xfrm>
          <a:prstGeom prst="rect">
            <a:avLst/>
          </a:prstGeom>
        </p:spPr>
      </p:pic>
    </p:spTree>
    <p:extLst>
      <p:ext uri="{BB962C8B-B14F-4D97-AF65-F5344CB8AC3E}">
        <p14:creationId xmlns:p14="http://schemas.microsoft.com/office/powerpoint/2010/main" val="1192827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C9E9F58-8594-B653-F23C-5BBBCCFEEE9A}"/>
              </a:ext>
            </a:extLst>
          </p:cNvPr>
          <p:cNvSpPr>
            <a:spLocks noGrp="1"/>
          </p:cNvSpPr>
          <p:nvPr>
            <p:ph type="title"/>
          </p:nvPr>
        </p:nvSpPr>
        <p:spPr>
          <a:xfrm>
            <a:off x="0" y="0"/>
            <a:ext cx="10515600" cy="1325563"/>
          </a:xfrm>
          <a:solidFill>
            <a:schemeClr val="accent4"/>
          </a:solidFill>
        </p:spPr>
        <p:txBody>
          <a:bodyPr>
            <a:normAutofit/>
          </a:bodyPr>
          <a:lstStyle/>
          <a:p>
            <a:pPr algn="l"/>
            <a:r>
              <a:rPr lang="fr-FR" sz="4000" b="1" i="0" u="none" strike="noStrike" dirty="0">
                <a:effectLst/>
                <a:latin typeface="Inter"/>
              </a:rPr>
              <a:t>Missions</a:t>
            </a:r>
            <a:endParaRPr lang="fr-FR" sz="4000" dirty="0"/>
          </a:p>
        </p:txBody>
      </p:sp>
      <p:sp>
        <p:nvSpPr>
          <p:cNvPr id="8" name="Espace réservé du contenu 7">
            <a:extLst>
              <a:ext uri="{FF2B5EF4-FFF2-40B4-BE49-F238E27FC236}">
                <a16:creationId xmlns:a16="http://schemas.microsoft.com/office/drawing/2014/main" id="{C3C22E9F-BBEB-5ABB-DF20-CF6DC12C3233}"/>
              </a:ext>
            </a:extLst>
          </p:cNvPr>
          <p:cNvSpPr>
            <a:spLocks noGrp="1"/>
          </p:cNvSpPr>
          <p:nvPr>
            <p:ph idx="1"/>
          </p:nvPr>
        </p:nvSpPr>
        <p:spPr/>
        <p:txBody>
          <a:bodyPr>
            <a:normAutofit fontScale="85000" lnSpcReduction="20000"/>
          </a:bodyPr>
          <a:lstStyle/>
          <a:p>
            <a:pPr marL="0" indent="0">
              <a:buNone/>
            </a:pPr>
            <a:br>
              <a:rPr lang="fr-FR" dirty="0"/>
            </a:br>
            <a:r>
              <a:rPr lang="fr-FR" dirty="0"/>
              <a:t>● Effectuer une veille métier et technologique en testant de nouveaux outils, techniques et méthodes d'analyse de données. </a:t>
            </a:r>
          </a:p>
          <a:p>
            <a:pPr marL="0" indent="0">
              <a:buNone/>
            </a:pPr>
            <a:r>
              <a:rPr lang="fr-FR" dirty="0"/>
              <a:t>● Identifier les besoins métier en intégrant les différentes contraintes afin d'identifier les objectifs et les enjeux. </a:t>
            </a:r>
          </a:p>
          <a:p>
            <a:pPr marL="0" indent="0">
              <a:buNone/>
            </a:pPr>
            <a:r>
              <a:rPr lang="fr-FR" dirty="0"/>
              <a:t>● Formaliser un cahier des charges fonctionnel pour cadrer les besoins et les solutions. </a:t>
            </a:r>
          </a:p>
          <a:p>
            <a:pPr marL="0" indent="0">
              <a:buNone/>
            </a:pPr>
            <a:r>
              <a:rPr lang="fr-FR" dirty="0"/>
              <a:t>● Organiser un projet d'analyse data grâce à des outils de gestion de projet.</a:t>
            </a:r>
          </a:p>
          <a:p>
            <a:pPr marL="0" indent="0">
              <a:buNone/>
            </a:pPr>
            <a:r>
              <a:rPr lang="fr-FR" dirty="0"/>
              <a:t> ● Accompagner les équipes sur la prise en main des outils. </a:t>
            </a:r>
          </a:p>
          <a:p>
            <a:pPr marL="0" indent="0">
              <a:buNone/>
            </a:pPr>
            <a:r>
              <a:rPr lang="fr-FR" dirty="0"/>
              <a:t>● Formaliser les procédures de documentation pour assurer une gestion fiable. </a:t>
            </a:r>
          </a:p>
          <a:p>
            <a:pPr marL="0" indent="0">
              <a:buNone/>
            </a:pPr>
            <a:r>
              <a:rPr lang="fr-FR" dirty="0"/>
              <a:t>● Adapter sa posture de professionnel en se positionnant comme consultant afin de challenger les besoins et répondre à la demande. </a:t>
            </a:r>
          </a:p>
        </p:txBody>
      </p:sp>
      <p:sp>
        <p:nvSpPr>
          <p:cNvPr id="7" name="ZoneTexte 6">
            <a:extLst>
              <a:ext uri="{FF2B5EF4-FFF2-40B4-BE49-F238E27FC236}">
                <a16:creationId xmlns:a16="http://schemas.microsoft.com/office/drawing/2014/main" id="{9E969C01-8882-0D33-3467-8CFE1DA49200}"/>
              </a:ext>
            </a:extLst>
          </p:cNvPr>
          <p:cNvSpPr txBox="1"/>
          <p:nvPr/>
        </p:nvSpPr>
        <p:spPr>
          <a:xfrm>
            <a:off x="10139680" y="6488668"/>
            <a:ext cx="6177280" cy="369332"/>
          </a:xfrm>
          <a:prstGeom prst="rect">
            <a:avLst/>
          </a:prstGeom>
          <a:noFill/>
        </p:spPr>
        <p:txBody>
          <a:bodyPr wrap="square">
            <a:spAutoFit/>
          </a:bodyPr>
          <a:lstStyle/>
          <a:p>
            <a:r>
              <a:rPr lang="fr-FR" dirty="0"/>
              <a:t>Mariam M SISSOKO</a:t>
            </a:r>
          </a:p>
        </p:txBody>
      </p:sp>
      <p:pic>
        <p:nvPicPr>
          <p:cNvPr id="2" name="Image 1" descr="Une image contenant symbole, capture d’écran, Graphique, pixel&#10;&#10;AI-generated content may be incorrect.">
            <a:extLst>
              <a:ext uri="{FF2B5EF4-FFF2-40B4-BE49-F238E27FC236}">
                <a16:creationId xmlns:a16="http://schemas.microsoft.com/office/drawing/2014/main" id="{9D9399E4-4420-B6BD-138B-95157BA3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948" y="-25914"/>
            <a:ext cx="2009703" cy="1130458"/>
          </a:xfrm>
          <a:prstGeom prst="rect">
            <a:avLst/>
          </a:prstGeom>
        </p:spPr>
      </p:pic>
    </p:spTree>
    <p:extLst>
      <p:ext uri="{BB962C8B-B14F-4D97-AF65-F5344CB8AC3E}">
        <p14:creationId xmlns:p14="http://schemas.microsoft.com/office/powerpoint/2010/main" val="35627957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A5C7428A-AC65-1445-1A46-CA0198B7FC40}"/>
              </a:ext>
            </a:extLst>
          </p:cNvPr>
          <p:cNvSpPr>
            <a:spLocks noGrp="1"/>
          </p:cNvSpPr>
          <p:nvPr>
            <p:ph type="title"/>
          </p:nvPr>
        </p:nvSpPr>
        <p:spPr>
          <a:xfrm>
            <a:off x="0" y="0"/>
            <a:ext cx="10515600" cy="1325563"/>
          </a:xfrm>
          <a:solidFill>
            <a:schemeClr val="accent4"/>
          </a:solidFill>
        </p:spPr>
        <p:txBody>
          <a:bodyPr>
            <a:normAutofit/>
          </a:bodyPr>
          <a:lstStyle/>
          <a:p>
            <a:pPr algn="l"/>
            <a:r>
              <a:rPr lang="fr-FR" sz="4000" b="1" i="0" u="none" strike="noStrike" dirty="0">
                <a:effectLst/>
                <a:latin typeface="Inter"/>
              </a:rPr>
              <a:t>Présentation de mon profil</a:t>
            </a:r>
            <a:endParaRPr lang="fr-FR" sz="4000" dirty="0"/>
          </a:p>
        </p:txBody>
      </p:sp>
      <p:pic>
        <p:nvPicPr>
          <p:cNvPr id="11" name="Image 10">
            <a:extLst>
              <a:ext uri="{FF2B5EF4-FFF2-40B4-BE49-F238E27FC236}">
                <a16:creationId xmlns:a16="http://schemas.microsoft.com/office/drawing/2014/main" id="{D15BE3CA-EB1E-AA3E-6015-E91CED6569F7}"/>
              </a:ext>
            </a:extLst>
          </p:cNvPr>
          <p:cNvPicPr>
            <a:picLocks noChangeAspect="1"/>
          </p:cNvPicPr>
          <p:nvPr/>
        </p:nvPicPr>
        <p:blipFill>
          <a:blip r:embed="rId2"/>
          <a:stretch>
            <a:fillRect/>
          </a:stretch>
        </p:blipFill>
        <p:spPr>
          <a:xfrm>
            <a:off x="111760" y="1325563"/>
            <a:ext cx="9069906" cy="5181600"/>
          </a:xfrm>
          <a:prstGeom prst="rect">
            <a:avLst/>
          </a:prstGeom>
        </p:spPr>
      </p:pic>
      <p:pic>
        <p:nvPicPr>
          <p:cNvPr id="12" name="Image 11" descr="Une image contenant symbole, capture d’écran, Graphique, pixel&#10;&#10;AI-generated content may be incorrect.">
            <a:extLst>
              <a:ext uri="{FF2B5EF4-FFF2-40B4-BE49-F238E27FC236}">
                <a16:creationId xmlns:a16="http://schemas.microsoft.com/office/drawing/2014/main" id="{1512BE2D-13E1-9FF0-6335-4ACA5B65E4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8628" y="97552"/>
            <a:ext cx="2009703" cy="1130458"/>
          </a:xfrm>
          <a:prstGeom prst="rect">
            <a:avLst/>
          </a:prstGeom>
        </p:spPr>
      </p:pic>
    </p:spTree>
    <p:extLst>
      <p:ext uri="{BB962C8B-B14F-4D97-AF65-F5344CB8AC3E}">
        <p14:creationId xmlns:p14="http://schemas.microsoft.com/office/powerpoint/2010/main" val="26029323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C9E9F58-8594-B653-F23C-5BBBCCFEEE9A}"/>
              </a:ext>
            </a:extLst>
          </p:cNvPr>
          <p:cNvSpPr>
            <a:spLocks noGrp="1"/>
          </p:cNvSpPr>
          <p:nvPr>
            <p:ph type="title"/>
          </p:nvPr>
        </p:nvSpPr>
        <p:spPr>
          <a:xfrm>
            <a:off x="0" y="0"/>
            <a:ext cx="10515600" cy="1325563"/>
          </a:xfrm>
          <a:solidFill>
            <a:schemeClr val="accent4"/>
          </a:solidFill>
        </p:spPr>
        <p:txBody>
          <a:bodyPr>
            <a:normAutofit/>
          </a:bodyPr>
          <a:lstStyle/>
          <a:p>
            <a:pPr algn="l"/>
            <a:r>
              <a:rPr lang="fr-FR" sz="4000" b="1" i="0" u="none" strike="noStrike" dirty="0">
                <a:effectLst/>
                <a:latin typeface="Inter"/>
              </a:rPr>
              <a:t>La méthodologie suivie </a:t>
            </a:r>
          </a:p>
        </p:txBody>
      </p:sp>
      <p:pic>
        <p:nvPicPr>
          <p:cNvPr id="5" name="Espace réservé du contenu 4">
            <a:extLst>
              <a:ext uri="{FF2B5EF4-FFF2-40B4-BE49-F238E27FC236}">
                <a16:creationId xmlns:a16="http://schemas.microsoft.com/office/drawing/2014/main" id="{9B71F631-64EF-9BBE-36EA-E03FBF8D9703}"/>
              </a:ext>
            </a:extLst>
          </p:cNvPr>
          <p:cNvPicPr>
            <a:picLocks noGrp="1" noChangeAspect="1"/>
          </p:cNvPicPr>
          <p:nvPr>
            <p:ph idx="1"/>
          </p:nvPr>
        </p:nvPicPr>
        <p:blipFill>
          <a:blip r:embed="rId2"/>
          <a:stretch>
            <a:fillRect/>
          </a:stretch>
        </p:blipFill>
        <p:spPr>
          <a:xfrm>
            <a:off x="-81280" y="1351476"/>
            <a:ext cx="5733400" cy="2285803"/>
          </a:xfrm>
        </p:spPr>
      </p:pic>
      <p:sp>
        <p:nvSpPr>
          <p:cNvPr id="7" name="ZoneTexte 6">
            <a:extLst>
              <a:ext uri="{FF2B5EF4-FFF2-40B4-BE49-F238E27FC236}">
                <a16:creationId xmlns:a16="http://schemas.microsoft.com/office/drawing/2014/main" id="{9E969C01-8882-0D33-3467-8CFE1DA49200}"/>
              </a:ext>
            </a:extLst>
          </p:cNvPr>
          <p:cNvSpPr txBox="1"/>
          <p:nvPr/>
        </p:nvSpPr>
        <p:spPr>
          <a:xfrm>
            <a:off x="10139680" y="6488668"/>
            <a:ext cx="6177280" cy="369332"/>
          </a:xfrm>
          <a:prstGeom prst="rect">
            <a:avLst/>
          </a:prstGeom>
          <a:noFill/>
        </p:spPr>
        <p:txBody>
          <a:bodyPr wrap="square">
            <a:spAutoFit/>
          </a:bodyPr>
          <a:lstStyle/>
          <a:p>
            <a:r>
              <a:rPr lang="fr-FR" dirty="0"/>
              <a:t>Mariam M SISSOKO</a:t>
            </a:r>
          </a:p>
        </p:txBody>
      </p:sp>
      <p:pic>
        <p:nvPicPr>
          <p:cNvPr id="2" name="Image 1" descr="Une image contenant symbole, capture d’écran, Graphique, pixel&#10;&#10;AI-generated content may be incorrect.">
            <a:extLst>
              <a:ext uri="{FF2B5EF4-FFF2-40B4-BE49-F238E27FC236}">
                <a16:creationId xmlns:a16="http://schemas.microsoft.com/office/drawing/2014/main" id="{9D9399E4-4420-B6BD-138B-95157BA3B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8948" y="-25914"/>
            <a:ext cx="2009703" cy="1130458"/>
          </a:xfrm>
          <a:prstGeom prst="rect">
            <a:avLst/>
          </a:prstGeom>
        </p:spPr>
      </p:pic>
      <p:sp>
        <p:nvSpPr>
          <p:cNvPr id="6" name="Ellipse 5">
            <a:extLst>
              <a:ext uri="{FF2B5EF4-FFF2-40B4-BE49-F238E27FC236}">
                <a16:creationId xmlns:a16="http://schemas.microsoft.com/office/drawing/2014/main" id="{113E9C3E-BC34-77B1-60A4-8FA627F80505}"/>
              </a:ext>
            </a:extLst>
          </p:cNvPr>
          <p:cNvSpPr/>
          <p:nvPr/>
        </p:nvSpPr>
        <p:spPr>
          <a:xfrm>
            <a:off x="6539882" y="1524000"/>
            <a:ext cx="2042160" cy="108712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Collecte des données</a:t>
            </a:r>
          </a:p>
        </p:txBody>
      </p:sp>
      <p:sp>
        <p:nvSpPr>
          <p:cNvPr id="10" name="Flèche : gauche 9">
            <a:extLst>
              <a:ext uri="{FF2B5EF4-FFF2-40B4-BE49-F238E27FC236}">
                <a16:creationId xmlns:a16="http://schemas.microsoft.com/office/drawing/2014/main" id="{109C2639-BCF5-072F-3C8F-6D9E991E9216}"/>
              </a:ext>
            </a:extLst>
          </p:cNvPr>
          <p:cNvSpPr/>
          <p:nvPr/>
        </p:nvSpPr>
        <p:spPr>
          <a:xfrm>
            <a:off x="5730240" y="1859280"/>
            <a:ext cx="809642" cy="416560"/>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pic>
        <p:nvPicPr>
          <p:cNvPr id="12" name="Image 11">
            <a:extLst>
              <a:ext uri="{FF2B5EF4-FFF2-40B4-BE49-F238E27FC236}">
                <a16:creationId xmlns:a16="http://schemas.microsoft.com/office/drawing/2014/main" id="{9106F634-1D44-E5A2-76AD-DBE4B87D6F96}"/>
              </a:ext>
            </a:extLst>
          </p:cNvPr>
          <p:cNvPicPr>
            <a:picLocks noChangeAspect="1"/>
          </p:cNvPicPr>
          <p:nvPr/>
        </p:nvPicPr>
        <p:blipFill>
          <a:blip r:embed="rId4"/>
          <a:stretch>
            <a:fillRect/>
          </a:stretch>
        </p:blipFill>
        <p:spPr>
          <a:xfrm>
            <a:off x="-81280" y="3972559"/>
            <a:ext cx="8111525" cy="1965644"/>
          </a:xfrm>
          <a:prstGeom prst="rect">
            <a:avLst/>
          </a:prstGeom>
        </p:spPr>
      </p:pic>
      <p:sp>
        <p:nvSpPr>
          <p:cNvPr id="13" name="Ellipse 12">
            <a:extLst>
              <a:ext uri="{FF2B5EF4-FFF2-40B4-BE49-F238E27FC236}">
                <a16:creationId xmlns:a16="http://schemas.microsoft.com/office/drawing/2014/main" id="{16EE64C0-A793-C55E-A329-64AEA55032AA}"/>
              </a:ext>
            </a:extLst>
          </p:cNvPr>
          <p:cNvSpPr/>
          <p:nvPr/>
        </p:nvSpPr>
        <p:spPr>
          <a:xfrm>
            <a:off x="8831649" y="4439920"/>
            <a:ext cx="2042160" cy="108712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Chargement des données </a:t>
            </a:r>
          </a:p>
        </p:txBody>
      </p:sp>
      <p:sp>
        <p:nvSpPr>
          <p:cNvPr id="14" name="Flèche : gauche 13">
            <a:extLst>
              <a:ext uri="{FF2B5EF4-FFF2-40B4-BE49-F238E27FC236}">
                <a16:creationId xmlns:a16="http://schemas.microsoft.com/office/drawing/2014/main" id="{621F434A-C2EE-FD69-657F-54244472D014}"/>
              </a:ext>
            </a:extLst>
          </p:cNvPr>
          <p:cNvSpPr/>
          <p:nvPr/>
        </p:nvSpPr>
        <p:spPr>
          <a:xfrm>
            <a:off x="8022007" y="4775200"/>
            <a:ext cx="809642" cy="416560"/>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Tree>
    <p:extLst>
      <p:ext uri="{BB962C8B-B14F-4D97-AF65-F5344CB8AC3E}">
        <p14:creationId xmlns:p14="http://schemas.microsoft.com/office/powerpoint/2010/main" val="28310224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C9E9F58-8594-B653-F23C-5BBBCCFEEE9A}"/>
              </a:ext>
            </a:extLst>
          </p:cNvPr>
          <p:cNvSpPr>
            <a:spLocks noGrp="1"/>
          </p:cNvSpPr>
          <p:nvPr>
            <p:ph type="title"/>
          </p:nvPr>
        </p:nvSpPr>
        <p:spPr>
          <a:xfrm>
            <a:off x="0" y="0"/>
            <a:ext cx="10515600" cy="1325563"/>
          </a:xfrm>
          <a:solidFill>
            <a:schemeClr val="accent4"/>
          </a:solidFill>
        </p:spPr>
        <p:txBody>
          <a:bodyPr>
            <a:normAutofit/>
          </a:bodyPr>
          <a:lstStyle/>
          <a:p>
            <a:pPr algn="l"/>
            <a:r>
              <a:rPr lang="fr-FR" sz="4000" b="1" i="0" u="none" strike="noStrike" dirty="0">
                <a:effectLst/>
                <a:latin typeface="Inter"/>
              </a:rPr>
              <a:t>La méthodologie suivie </a:t>
            </a:r>
          </a:p>
        </p:txBody>
      </p:sp>
      <p:pic>
        <p:nvPicPr>
          <p:cNvPr id="2" name="Image 1" descr="Une image contenant symbole, capture d’écran, Graphique, pixel&#10;&#10;AI-generated content may be incorrect.">
            <a:extLst>
              <a:ext uri="{FF2B5EF4-FFF2-40B4-BE49-F238E27FC236}">
                <a16:creationId xmlns:a16="http://schemas.microsoft.com/office/drawing/2014/main" id="{9D9399E4-4420-B6BD-138B-95157BA3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948" y="-25914"/>
            <a:ext cx="2009703" cy="1130458"/>
          </a:xfrm>
          <a:prstGeom prst="rect">
            <a:avLst/>
          </a:prstGeom>
        </p:spPr>
      </p:pic>
      <p:sp>
        <p:nvSpPr>
          <p:cNvPr id="6" name="Ellipse 5">
            <a:extLst>
              <a:ext uri="{FF2B5EF4-FFF2-40B4-BE49-F238E27FC236}">
                <a16:creationId xmlns:a16="http://schemas.microsoft.com/office/drawing/2014/main" id="{113E9C3E-BC34-77B1-60A4-8FA627F80505}"/>
              </a:ext>
            </a:extLst>
          </p:cNvPr>
          <p:cNvSpPr/>
          <p:nvPr/>
        </p:nvSpPr>
        <p:spPr>
          <a:xfrm>
            <a:off x="1388128" y="5744006"/>
            <a:ext cx="2042160" cy="108712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Elaboration des feuilles </a:t>
            </a:r>
          </a:p>
        </p:txBody>
      </p:sp>
      <p:sp>
        <p:nvSpPr>
          <p:cNvPr id="10" name="Flèche : gauche 9">
            <a:extLst>
              <a:ext uri="{FF2B5EF4-FFF2-40B4-BE49-F238E27FC236}">
                <a16:creationId xmlns:a16="http://schemas.microsoft.com/office/drawing/2014/main" id="{109C2639-BCF5-072F-3C8F-6D9E991E9216}"/>
              </a:ext>
            </a:extLst>
          </p:cNvPr>
          <p:cNvSpPr/>
          <p:nvPr/>
        </p:nvSpPr>
        <p:spPr>
          <a:xfrm rot="5400000">
            <a:off x="2151678" y="5294724"/>
            <a:ext cx="402440" cy="496123"/>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sp>
        <p:nvSpPr>
          <p:cNvPr id="13" name="Ellipse 12">
            <a:extLst>
              <a:ext uri="{FF2B5EF4-FFF2-40B4-BE49-F238E27FC236}">
                <a16:creationId xmlns:a16="http://schemas.microsoft.com/office/drawing/2014/main" id="{16EE64C0-A793-C55E-A329-64AEA55032AA}"/>
              </a:ext>
            </a:extLst>
          </p:cNvPr>
          <p:cNvSpPr/>
          <p:nvPr/>
        </p:nvSpPr>
        <p:spPr>
          <a:xfrm>
            <a:off x="8818022" y="5749591"/>
            <a:ext cx="2042160" cy="1087120"/>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fr-FR" dirty="0"/>
              <a:t>Elaboration du </a:t>
            </a:r>
            <a:r>
              <a:rPr lang="fr-FR" dirty="0" err="1"/>
              <a:t>dashboard</a:t>
            </a:r>
            <a:endParaRPr lang="fr-FR" dirty="0"/>
          </a:p>
        </p:txBody>
      </p:sp>
      <p:sp>
        <p:nvSpPr>
          <p:cNvPr id="14" name="Flèche : gauche 13">
            <a:extLst>
              <a:ext uri="{FF2B5EF4-FFF2-40B4-BE49-F238E27FC236}">
                <a16:creationId xmlns:a16="http://schemas.microsoft.com/office/drawing/2014/main" id="{621F434A-C2EE-FD69-657F-54244472D014}"/>
              </a:ext>
            </a:extLst>
          </p:cNvPr>
          <p:cNvSpPr/>
          <p:nvPr/>
        </p:nvSpPr>
        <p:spPr>
          <a:xfrm rot="5400000">
            <a:off x="9399692" y="5304596"/>
            <a:ext cx="481826" cy="396994"/>
          </a:xfrm>
          <a:prstGeom prst="leftArrow">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fr-FR"/>
          </a:p>
        </p:txBody>
      </p:sp>
      <p:pic>
        <p:nvPicPr>
          <p:cNvPr id="16" name="Image 15">
            <a:extLst>
              <a:ext uri="{FF2B5EF4-FFF2-40B4-BE49-F238E27FC236}">
                <a16:creationId xmlns:a16="http://schemas.microsoft.com/office/drawing/2014/main" id="{4EEB3831-A20A-2AE5-C0A6-0279D4241C8C}"/>
              </a:ext>
            </a:extLst>
          </p:cNvPr>
          <p:cNvPicPr>
            <a:picLocks noChangeAspect="1"/>
          </p:cNvPicPr>
          <p:nvPr/>
        </p:nvPicPr>
        <p:blipFill>
          <a:blip r:embed="rId3"/>
          <a:stretch>
            <a:fillRect/>
          </a:stretch>
        </p:blipFill>
        <p:spPr>
          <a:xfrm>
            <a:off x="69060" y="1351477"/>
            <a:ext cx="5946347" cy="3990088"/>
          </a:xfrm>
          <a:prstGeom prst="rect">
            <a:avLst/>
          </a:prstGeom>
        </p:spPr>
      </p:pic>
      <p:pic>
        <p:nvPicPr>
          <p:cNvPr id="18" name="Image 17">
            <a:extLst>
              <a:ext uri="{FF2B5EF4-FFF2-40B4-BE49-F238E27FC236}">
                <a16:creationId xmlns:a16="http://schemas.microsoft.com/office/drawing/2014/main" id="{27538F55-2040-B719-88B8-109EA92B4130}"/>
              </a:ext>
            </a:extLst>
          </p:cNvPr>
          <p:cNvPicPr>
            <a:picLocks noChangeAspect="1"/>
          </p:cNvPicPr>
          <p:nvPr/>
        </p:nvPicPr>
        <p:blipFill>
          <a:blip r:embed="rId4"/>
          <a:stretch>
            <a:fillRect/>
          </a:stretch>
        </p:blipFill>
        <p:spPr>
          <a:xfrm>
            <a:off x="6136640" y="1308225"/>
            <a:ext cx="5946347" cy="4076592"/>
          </a:xfrm>
          <a:prstGeom prst="rect">
            <a:avLst/>
          </a:prstGeom>
        </p:spPr>
      </p:pic>
    </p:spTree>
    <p:extLst>
      <p:ext uri="{BB962C8B-B14F-4D97-AF65-F5344CB8AC3E}">
        <p14:creationId xmlns:p14="http://schemas.microsoft.com/office/powerpoint/2010/main" val="179331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C9E9F58-8594-B653-F23C-5BBBCCFEEE9A}"/>
              </a:ext>
            </a:extLst>
          </p:cNvPr>
          <p:cNvSpPr>
            <a:spLocks noGrp="1"/>
          </p:cNvSpPr>
          <p:nvPr>
            <p:ph type="title"/>
          </p:nvPr>
        </p:nvSpPr>
        <p:spPr>
          <a:xfrm>
            <a:off x="0" y="0"/>
            <a:ext cx="10515600" cy="1325563"/>
          </a:xfrm>
          <a:solidFill>
            <a:schemeClr val="accent4"/>
          </a:solidFill>
        </p:spPr>
        <p:txBody>
          <a:bodyPr>
            <a:normAutofit/>
          </a:bodyPr>
          <a:lstStyle/>
          <a:p>
            <a:r>
              <a:rPr lang="fr-FR" sz="4000" b="1" dirty="0">
                <a:latin typeface="Inter"/>
              </a:rPr>
              <a:t>Les difficultés rencontrées</a:t>
            </a:r>
            <a:br>
              <a:rPr lang="fr-FR" sz="2400" b="0" i="0" dirty="0">
                <a:solidFill>
                  <a:srgbClr val="271A38"/>
                </a:solidFill>
                <a:effectLst/>
                <a:latin typeface="Inter"/>
              </a:rPr>
            </a:br>
            <a:endParaRPr lang="fr-FR" sz="4000" dirty="0"/>
          </a:p>
        </p:txBody>
      </p:sp>
      <p:sp>
        <p:nvSpPr>
          <p:cNvPr id="8" name="Espace réservé du contenu 7">
            <a:extLst>
              <a:ext uri="{FF2B5EF4-FFF2-40B4-BE49-F238E27FC236}">
                <a16:creationId xmlns:a16="http://schemas.microsoft.com/office/drawing/2014/main" id="{C3C22E9F-BBEB-5ABB-DF20-CF6DC12C3233}"/>
              </a:ext>
            </a:extLst>
          </p:cNvPr>
          <p:cNvSpPr>
            <a:spLocks noGrp="1"/>
          </p:cNvSpPr>
          <p:nvPr>
            <p:ph idx="1"/>
          </p:nvPr>
        </p:nvSpPr>
        <p:spPr/>
        <p:txBody>
          <a:bodyPr>
            <a:normAutofit/>
          </a:bodyPr>
          <a:lstStyle/>
          <a:p>
            <a:pPr marL="0" indent="0">
              <a:buNone/>
            </a:pPr>
            <a:br>
              <a:rPr lang="fr-FR" dirty="0"/>
            </a:br>
            <a:r>
              <a:rPr lang="fr-FR" dirty="0"/>
              <a:t>● Difficulté à </a:t>
            </a:r>
            <a:r>
              <a:rPr lang="fr-FR" b="1" dirty="0"/>
              <a:t>personnaliser l’aspect visuel</a:t>
            </a:r>
            <a:r>
              <a:rPr lang="fr-FR" dirty="0"/>
              <a:t> (alignements, typographies)</a:t>
            </a:r>
          </a:p>
          <a:p>
            <a:pPr marL="0" indent="0">
              <a:buNone/>
            </a:pPr>
            <a:r>
              <a:rPr lang="fr-FR" dirty="0"/>
              <a:t>● Les images ou liens externes parfois </a:t>
            </a:r>
            <a:r>
              <a:rPr lang="fr-FR" b="1" dirty="0"/>
              <a:t>ne fonctionnent pas</a:t>
            </a:r>
            <a:r>
              <a:rPr lang="fr-FR" dirty="0"/>
              <a:t> une fois publié</a:t>
            </a:r>
          </a:p>
          <a:p>
            <a:pPr marL="0" indent="0">
              <a:buNone/>
            </a:pPr>
            <a:r>
              <a:rPr lang="fr-FR" dirty="0"/>
              <a:t>● Tableau peut devenir </a:t>
            </a:r>
            <a:r>
              <a:rPr lang="fr-FR" b="1" dirty="0"/>
              <a:t>lent ou instable s’il existe</a:t>
            </a:r>
            <a:r>
              <a:rPr lang="fr-FR" dirty="0"/>
              <a:t> trop de visualisations </a:t>
            </a:r>
          </a:p>
          <a:p>
            <a:endParaRPr lang="fr-FR" dirty="0"/>
          </a:p>
        </p:txBody>
      </p:sp>
      <p:sp>
        <p:nvSpPr>
          <p:cNvPr id="7" name="ZoneTexte 6">
            <a:extLst>
              <a:ext uri="{FF2B5EF4-FFF2-40B4-BE49-F238E27FC236}">
                <a16:creationId xmlns:a16="http://schemas.microsoft.com/office/drawing/2014/main" id="{9E969C01-8882-0D33-3467-8CFE1DA49200}"/>
              </a:ext>
            </a:extLst>
          </p:cNvPr>
          <p:cNvSpPr txBox="1"/>
          <p:nvPr/>
        </p:nvSpPr>
        <p:spPr>
          <a:xfrm>
            <a:off x="10139680" y="6488668"/>
            <a:ext cx="6177280" cy="369332"/>
          </a:xfrm>
          <a:prstGeom prst="rect">
            <a:avLst/>
          </a:prstGeom>
          <a:noFill/>
        </p:spPr>
        <p:txBody>
          <a:bodyPr wrap="square">
            <a:spAutoFit/>
          </a:bodyPr>
          <a:lstStyle/>
          <a:p>
            <a:r>
              <a:rPr lang="fr-FR" dirty="0"/>
              <a:t>Mariam M SISSOKO</a:t>
            </a:r>
          </a:p>
        </p:txBody>
      </p:sp>
      <p:pic>
        <p:nvPicPr>
          <p:cNvPr id="2" name="Image 1" descr="Une image contenant symbole, capture d’écran, Graphique, pixel&#10;&#10;AI-generated content may be incorrect.">
            <a:extLst>
              <a:ext uri="{FF2B5EF4-FFF2-40B4-BE49-F238E27FC236}">
                <a16:creationId xmlns:a16="http://schemas.microsoft.com/office/drawing/2014/main" id="{9D9399E4-4420-B6BD-138B-95157BA3B2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48948" y="-25914"/>
            <a:ext cx="2009703" cy="1130458"/>
          </a:xfrm>
          <a:prstGeom prst="rect">
            <a:avLst/>
          </a:prstGeom>
        </p:spPr>
      </p:pic>
    </p:spTree>
    <p:extLst>
      <p:ext uri="{BB962C8B-B14F-4D97-AF65-F5344CB8AC3E}">
        <p14:creationId xmlns:p14="http://schemas.microsoft.com/office/powerpoint/2010/main" val="41529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0C9E9F58-8594-B653-F23C-5BBBCCFEEE9A}"/>
              </a:ext>
            </a:extLst>
          </p:cNvPr>
          <p:cNvSpPr>
            <a:spLocks noGrp="1"/>
          </p:cNvSpPr>
          <p:nvPr>
            <p:ph type="title"/>
          </p:nvPr>
        </p:nvSpPr>
        <p:spPr>
          <a:xfrm>
            <a:off x="0" y="0"/>
            <a:ext cx="10515600" cy="1325563"/>
          </a:xfrm>
          <a:solidFill>
            <a:schemeClr val="accent4"/>
          </a:solidFill>
        </p:spPr>
        <p:txBody>
          <a:bodyPr>
            <a:normAutofit fontScale="90000"/>
          </a:bodyPr>
          <a:lstStyle/>
          <a:p>
            <a:r>
              <a:rPr lang="fr-FR" b="1" dirty="0">
                <a:latin typeface="Inter"/>
              </a:rPr>
              <a:t>Présentation du </a:t>
            </a:r>
            <a:r>
              <a:rPr lang="fr-FR" b="1" dirty="0" err="1">
                <a:latin typeface="Inter"/>
              </a:rPr>
              <a:t>dashboard</a:t>
            </a:r>
            <a:br>
              <a:rPr lang="fr-FR" sz="2400" dirty="0">
                <a:solidFill>
                  <a:srgbClr val="271A38"/>
                </a:solidFill>
                <a:latin typeface="Inter"/>
              </a:rPr>
            </a:br>
            <a:br>
              <a:rPr lang="fr-FR" sz="2400" b="0" i="0" dirty="0">
                <a:solidFill>
                  <a:srgbClr val="271A38"/>
                </a:solidFill>
                <a:effectLst/>
                <a:latin typeface="Inter"/>
              </a:rPr>
            </a:br>
            <a:endParaRPr lang="fr-FR" sz="4000" dirty="0"/>
          </a:p>
        </p:txBody>
      </p:sp>
      <p:sp>
        <p:nvSpPr>
          <p:cNvPr id="8" name="Espace réservé du contenu 7">
            <a:extLst>
              <a:ext uri="{FF2B5EF4-FFF2-40B4-BE49-F238E27FC236}">
                <a16:creationId xmlns:a16="http://schemas.microsoft.com/office/drawing/2014/main" id="{C3C22E9F-BBEB-5ABB-DF20-CF6DC12C3233}"/>
              </a:ext>
            </a:extLst>
          </p:cNvPr>
          <p:cNvSpPr>
            <a:spLocks noGrp="1"/>
          </p:cNvSpPr>
          <p:nvPr>
            <p:ph idx="1"/>
          </p:nvPr>
        </p:nvSpPr>
        <p:spPr/>
        <p:txBody>
          <a:bodyPr>
            <a:normAutofit/>
          </a:bodyPr>
          <a:lstStyle/>
          <a:p>
            <a:pPr marL="0" indent="0">
              <a:buNone/>
            </a:pPr>
            <a:r>
              <a:rPr lang="fr-FR" dirty="0"/>
              <a:t>Pour </a:t>
            </a:r>
            <a:r>
              <a:rPr lang="fr-FR" dirty="0" err="1"/>
              <a:t>acceder</a:t>
            </a:r>
            <a:r>
              <a:rPr lang="fr-FR" dirty="0"/>
              <a:t> au </a:t>
            </a:r>
            <a:r>
              <a:rPr lang="fr-FR" dirty="0" err="1"/>
              <a:t>dashboard</a:t>
            </a:r>
            <a:r>
              <a:rPr lang="fr-FR" dirty="0"/>
              <a:t> cliquez sur </a:t>
            </a:r>
          </a:p>
          <a:p>
            <a:pPr marL="0" indent="0">
              <a:buNone/>
            </a:pPr>
            <a:r>
              <a:rPr lang="fr-FR" dirty="0">
                <a:hlinkClick r:id="rId2"/>
              </a:rPr>
              <a:t>https://public.tableau.com/app/profile/mariam.sissoko/viz/tableaucv_final/CV?publish=yes</a:t>
            </a:r>
            <a:endParaRPr lang="fr-FR" dirty="0"/>
          </a:p>
          <a:p>
            <a:pPr marL="0" indent="0">
              <a:buNone/>
            </a:pPr>
            <a:endParaRPr lang="fr-FR" dirty="0"/>
          </a:p>
        </p:txBody>
      </p:sp>
      <p:sp>
        <p:nvSpPr>
          <p:cNvPr id="7" name="ZoneTexte 6">
            <a:extLst>
              <a:ext uri="{FF2B5EF4-FFF2-40B4-BE49-F238E27FC236}">
                <a16:creationId xmlns:a16="http://schemas.microsoft.com/office/drawing/2014/main" id="{9E969C01-8882-0D33-3467-8CFE1DA49200}"/>
              </a:ext>
            </a:extLst>
          </p:cNvPr>
          <p:cNvSpPr txBox="1"/>
          <p:nvPr/>
        </p:nvSpPr>
        <p:spPr>
          <a:xfrm>
            <a:off x="10139680" y="6488668"/>
            <a:ext cx="6177280" cy="369332"/>
          </a:xfrm>
          <a:prstGeom prst="rect">
            <a:avLst/>
          </a:prstGeom>
          <a:noFill/>
        </p:spPr>
        <p:txBody>
          <a:bodyPr wrap="square">
            <a:spAutoFit/>
          </a:bodyPr>
          <a:lstStyle/>
          <a:p>
            <a:r>
              <a:rPr lang="fr-FR" dirty="0"/>
              <a:t>Mariam M SISSOKO</a:t>
            </a:r>
          </a:p>
        </p:txBody>
      </p:sp>
      <p:pic>
        <p:nvPicPr>
          <p:cNvPr id="2" name="Image 1" descr="Une image contenant symbole, capture d’écran, Graphique, pixel&#10;&#10;AI-generated content may be incorrect.">
            <a:extLst>
              <a:ext uri="{FF2B5EF4-FFF2-40B4-BE49-F238E27FC236}">
                <a16:creationId xmlns:a16="http://schemas.microsoft.com/office/drawing/2014/main" id="{9D9399E4-4420-B6BD-138B-95157BA3B2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48948" y="-25914"/>
            <a:ext cx="2009703" cy="1130458"/>
          </a:xfrm>
          <a:prstGeom prst="rect">
            <a:avLst/>
          </a:prstGeom>
        </p:spPr>
      </p:pic>
    </p:spTree>
    <p:extLst>
      <p:ext uri="{BB962C8B-B14F-4D97-AF65-F5344CB8AC3E}">
        <p14:creationId xmlns:p14="http://schemas.microsoft.com/office/powerpoint/2010/main" val="256783656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333</TotalTime>
  <Words>380</Words>
  <Application>Microsoft Office PowerPoint</Application>
  <PresentationFormat>Grand écran</PresentationFormat>
  <Paragraphs>43</Paragraphs>
  <Slides>10</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10</vt:i4>
      </vt:variant>
    </vt:vector>
  </HeadingPairs>
  <TitlesOfParts>
    <vt:vector size="15" baseType="lpstr">
      <vt:lpstr>Aptos</vt:lpstr>
      <vt:lpstr>Aptos Display</vt:lpstr>
      <vt:lpstr>Arial</vt:lpstr>
      <vt:lpstr>Inter</vt:lpstr>
      <vt:lpstr>Thème Office</vt:lpstr>
      <vt:lpstr>Créez votre portfolio de professionnel de la data</vt:lpstr>
      <vt:lpstr>Sommaire</vt:lpstr>
      <vt:lpstr>Contexte du projet</vt:lpstr>
      <vt:lpstr>Missions</vt:lpstr>
      <vt:lpstr>Présentation de mon profil</vt:lpstr>
      <vt:lpstr>La méthodologie suivie </vt:lpstr>
      <vt:lpstr>La méthodologie suivie </vt:lpstr>
      <vt:lpstr>Les difficultés rencontrées </vt:lpstr>
      <vt:lpstr>Présentation du dashboard  </vt:lpstr>
      <vt:lpstr>Conclusion  </vt:lpstr>
    </vt:vector>
  </TitlesOfParts>
  <Company>ORANGE-MALI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Mariam Mamadou SISSOKO [OML ]</dc:creator>
  <cp:lastModifiedBy>Mariam Mamadou SISSOKO [OML ]</cp:lastModifiedBy>
  <cp:revision>3</cp:revision>
  <dcterms:created xsi:type="dcterms:W3CDTF">2025-06-16T19:42:01Z</dcterms:created>
  <dcterms:modified xsi:type="dcterms:W3CDTF">2025-06-17T14:49:26Z</dcterms:modified>
</cp:coreProperties>
</file>