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5" r:id="rId11"/>
    <p:sldId id="276" r:id="rId12"/>
    <p:sldId id="273" r:id="rId13"/>
    <p:sldId id="278" r:id="rId14"/>
    <p:sldId id="274" r:id="rId15"/>
    <p:sldId id="279" r:id="rId16"/>
    <p:sldId id="277" r:id="rId17"/>
    <p:sldId id="280" r:id="rId18"/>
    <p:sldId id="28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2043D-0D0B-B72D-53A4-08095CB9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1346BD-D3EA-0A33-038B-567E31B3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0F64F-1ECF-CDAB-6FCA-7E0082B8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89DB4-0DC1-9FCD-E085-93DCE9A5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EF745-55F2-6B9A-1D68-2134CED2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6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FE417-130A-81A7-0070-4E68E91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D1E33A-10A5-0A0E-D9EE-F9CE0717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67E8B-7D90-FAFB-43CD-1848CBC4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17A45-947F-8D5C-D7F2-2FA92C46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F8075-9F8E-ACFA-224B-CA93A3C4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7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B0D725-4BDA-CB26-51F4-17FC19AAB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B9E6C4-7562-D1CC-C123-3DC422907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27FA6A-5CD4-A952-4A8F-20B653E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550B1-B8AE-72BD-4601-65CB3A4F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48CCC-EBCF-1810-9259-3341D104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0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1A585-CA7D-9F90-2467-50D5EE9D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AB101E-A3D6-9028-F9D4-D5546480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E6A34F-E9E7-DD2C-BE9B-7B2E904A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30EE4-C3F6-A503-7112-EEA660E3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F1D7A-0EAE-4A7C-1A43-34BAAE01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2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5257C-9F53-CF56-93F2-1C146E33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2B52E-0B0A-BC0F-8EE8-F98728FB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CE1BD-287B-1966-478C-8A048F2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56C3A-BA6B-68D9-F27A-2C96305F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C87BB-9F8E-02D3-BB5B-778213B7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4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59199-9DD5-BDFD-3F03-0C7BCAC3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10EB5A-1C33-1F98-4BCC-16D64BB69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214040-CED3-1CCE-6C02-7E1E8B7C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398FB-E5B4-E5DC-B438-2097A8E8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AE70C1-A933-C7D4-1425-F94DF94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475DB2-584A-28B2-544B-74D29D36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6C19A-4867-0AC6-2826-749D2763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70C36-BDC7-81A8-5D0B-F0EA90A3A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93CF74-D069-EBA0-F8B8-770AE847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2A8281-8630-0EF6-7C72-46603F386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425860-964A-3F26-5C18-DD9CA6F0E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916735-8C71-8B0A-72F3-36E1C01E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C29598-9013-A098-C0AA-93D6471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D95FA5-258B-5492-0842-E7FFE83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88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7B0B8-FDDA-75DF-6569-3A6AB9D3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088D4A-A961-91BE-517E-4BB2DC4E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2E0940-85E3-7E0B-0AA2-855E5A0D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E8243F-DBA2-7AD7-4D02-E4FB941F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15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71C5DC-FF7C-FF9C-E764-7CD099B8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8EE529-8C22-68ED-BDAF-CF3E0044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4A40C-F5DF-A477-AE13-D03D79AD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4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A8E1B-4D6A-A446-869F-79560360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21B1E-8198-5AFB-63F9-4AAFB9133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4E13B4-EBD1-F490-1A5A-E0BCFA6EA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224B0A-810E-576C-0C66-969FBE72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A679CD-4702-59BC-EE51-F23C3A9D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66B721-212D-0307-7F2E-C84AAC5C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A42F4-47E8-7D86-01CE-A4FB79FC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BFDAFF-43DA-FA5E-5E6D-4F935A5FE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5D9683-BE72-B257-5018-0A51A389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B196F3-9951-EEB7-F3A4-B96F91A5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573828-C402-EA84-9099-2215047E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A00184-6C96-2B66-C433-34A8BF37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1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C84FF7-BEE2-2BB4-F9E8-9DAEE9A1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AFED51-3036-2547-ED9F-FB2E1D08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00E63-B31B-C272-D1E3-3D6186A6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B5B5B-91F9-445B-A460-21BDF2FAE6E2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66056-3AF7-F3B5-877F-47D4BA486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8011C-9FC1-803D-9E11-5B522FD8A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600C-F55D-44D7-8822-CBD5747DC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3049250" y="2236245"/>
            <a:ext cx="60935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4400" b="1" i="0" dirty="0">
                <a:solidFill>
                  <a:schemeClr val="bg1"/>
                </a:solidFill>
                <a:effectLst/>
              </a:rPr>
              <a:t>Détectez des faux billets avec R ou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A89E1A-B7FA-FEC3-E4B2-9B545553EE79}"/>
              </a:ext>
            </a:extLst>
          </p:cNvPr>
          <p:cNvSpPr txBox="1"/>
          <p:nvPr/>
        </p:nvSpPr>
        <p:spPr>
          <a:xfrm>
            <a:off x="8689299" y="6273225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3200" b="1" i="0" dirty="0">
                <a:solidFill>
                  <a:schemeClr val="bg1"/>
                </a:solidFill>
                <a:effectLst/>
                <a:latin typeface="Inter"/>
              </a:rPr>
              <a:t>Mariam M SISSOKO</a:t>
            </a:r>
          </a:p>
        </p:txBody>
      </p:sp>
    </p:spTree>
    <p:extLst>
      <p:ext uri="{BB962C8B-B14F-4D97-AF65-F5344CB8AC3E}">
        <p14:creationId xmlns:p14="http://schemas.microsoft.com/office/powerpoint/2010/main" val="27893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Application du K-MEANS</a:t>
            </a:r>
            <a:r>
              <a:rPr lang="fr-FR" sz="4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6DDE82-3FD6-8DE6-32C6-0BE768A0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02" y="2908826"/>
            <a:ext cx="5591175" cy="3714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93F606-AEDE-F735-256B-8264CA6D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2" y="2734685"/>
            <a:ext cx="4943475" cy="16287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FC4F9FB-C212-5F79-8173-4DE9F92D1015}"/>
              </a:ext>
            </a:extLst>
          </p:cNvPr>
          <p:cNvSpPr txBox="1"/>
          <p:nvPr/>
        </p:nvSpPr>
        <p:spPr>
          <a:xfrm>
            <a:off x="5411902" y="1749544"/>
            <a:ext cx="6177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Une standardisation des données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19AA56-2BB8-EDDA-F6E6-94DAD1505732}"/>
              </a:ext>
            </a:extLst>
          </p:cNvPr>
          <p:cNvSpPr txBox="1"/>
          <p:nvPr/>
        </p:nvSpPr>
        <p:spPr>
          <a:xfrm>
            <a:off x="5411902" y="2353464"/>
            <a:ext cx="61772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Determination</a:t>
            </a:r>
            <a:r>
              <a:rPr lang="fr-FR" dirty="0"/>
              <a:t> du K optimal par la </a:t>
            </a:r>
            <a:r>
              <a:rPr lang="fr-FR" dirty="0" err="1"/>
              <a:t>methode</a:t>
            </a:r>
            <a:r>
              <a:rPr lang="fr-FR" dirty="0"/>
              <a:t> coude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E992956-0C73-B998-13BE-2952868D8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2" y="1021483"/>
            <a:ext cx="5010554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0" y="0"/>
            <a:ext cx="1174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Matrice de confusion sur le modèle K-MEANS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11AB13-37CA-BA7E-0A2A-F947CC7A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" y="2903855"/>
            <a:ext cx="4343400" cy="37528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4DAC13-D8F0-9FB8-DCE1-2815EE89D90D}"/>
              </a:ext>
            </a:extLst>
          </p:cNvPr>
          <p:cNvSpPr txBox="1"/>
          <p:nvPr/>
        </p:nvSpPr>
        <p:spPr>
          <a:xfrm>
            <a:off x="4715625" y="4761491"/>
            <a:ext cx="61772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Une matrice de confusion a été effectuée afin d’évaluer le modèle de classification du modèle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1BE59F1-6FC8-A274-DC89-416FDF38BE2E}"/>
              </a:ext>
            </a:extLst>
          </p:cNvPr>
          <p:cNvSpPr txBox="1"/>
          <p:nvPr/>
        </p:nvSpPr>
        <p:spPr>
          <a:xfrm>
            <a:off x="26648" y="1157446"/>
            <a:ext cx="6177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Détails des prédictions par classe :</a:t>
            </a:r>
          </a:p>
          <a:p>
            <a:r>
              <a:rPr lang="fr-FR" dirty="0" err="1">
                <a:solidFill>
                  <a:schemeClr val="bg1"/>
                </a:solidFill>
              </a:rPr>
              <a:t>Reel</a:t>
            </a:r>
            <a:r>
              <a:rPr lang="fr-FR" dirty="0">
                <a:solidFill>
                  <a:schemeClr val="bg1"/>
                </a:solidFill>
              </a:rPr>
              <a:t>: 0, </a:t>
            </a:r>
            <a:r>
              <a:rPr lang="fr-FR" dirty="0" err="1">
                <a:solidFill>
                  <a:schemeClr val="bg1"/>
                </a:solidFill>
              </a:rPr>
              <a:t>predit</a:t>
            </a:r>
            <a:r>
              <a:rPr lang="fr-FR" dirty="0">
                <a:solidFill>
                  <a:schemeClr val="bg1"/>
                </a:solidFill>
              </a:rPr>
              <a:t>: 0 -&gt; 13 (2.6%)</a:t>
            </a:r>
          </a:p>
          <a:p>
            <a:r>
              <a:rPr lang="fr-FR" dirty="0" err="1">
                <a:solidFill>
                  <a:schemeClr val="bg1"/>
                </a:solidFill>
              </a:rPr>
              <a:t>Reel</a:t>
            </a:r>
            <a:r>
              <a:rPr lang="fr-FR" dirty="0">
                <a:solidFill>
                  <a:schemeClr val="bg1"/>
                </a:solidFill>
              </a:rPr>
              <a:t>: 0, </a:t>
            </a:r>
            <a:r>
              <a:rPr lang="fr-FR" dirty="0" err="1">
                <a:solidFill>
                  <a:schemeClr val="bg1"/>
                </a:solidFill>
              </a:rPr>
              <a:t>predit</a:t>
            </a:r>
            <a:r>
              <a:rPr lang="fr-FR" dirty="0">
                <a:solidFill>
                  <a:schemeClr val="bg1"/>
                </a:solidFill>
              </a:rPr>
              <a:t>: 1 -&gt; 487 (97.4%)</a:t>
            </a:r>
          </a:p>
          <a:p>
            <a:r>
              <a:rPr lang="fr-FR" dirty="0" err="1">
                <a:solidFill>
                  <a:schemeClr val="bg1"/>
                </a:solidFill>
              </a:rPr>
              <a:t>Reel</a:t>
            </a:r>
            <a:r>
              <a:rPr lang="fr-FR" dirty="0">
                <a:solidFill>
                  <a:schemeClr val="bg1"/>
                </a:solidFill>
              </a:rPr>
              <a:t>: 1, </a:t>
            </a:r>
            <a:r>
              <a:rPr lang="fr-FR" dirty="0" err="1">
                <a:solidFill>
                  <a:schemeClr val="bg1"/>
                </a:solidFill>
              </a:rPr>
              <a:t>predit</a:t>
            </a:r>
            <a:r>
              <a:rPr lang="fr-FR" dirty="0">
                <a:solidFill>
                  <a:schemeClr val="bg1"/>
                </a:solidFill>
              </a:rPr>
              <a:t>: 0 -&gt; 990 (99.0%)</a:t>
            </a:r>
          </a:p>
          <a:p>
            <a:r>
              <a:rPr lang="fr-FR" dirty="0" err="1">
                <a:solidFill>
                  <a:schemeClr val="bg1"/>
                </a:solidFill>
              </a:rPr>
              <a:t>Reel</a:t>
            </a:r>
            <a:r>
              <a:rPr lang="fr-FR" dirty="0">
                <a:solidFill>
                  <a:schemeClr val="bg1"/>
                </a:solidFill>
              </a:rPr>
              <a:t>: 1, </a:t>
            </a:r>
            <a:r>
              <a:rPr lang="fr-FR" dirty="0" err="1">
                <a:solidFill>
                  <a:schemeClr val="bg1"/>
                </a:solidFill>
              </a:rPr>
              <a:t>predit</a:t>
            </a:r>
            <a:r>
              <a:rPr lang="fr-FR" dirty="0">
                <a:solidFill>
                  <a:schemeClr val="bg1"/>
                </a:solidFill>
              </a:rPr>
              <a:t>: 1 -&gt; 10 (1.0%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FB92D3-0C51-F41B-504D-8DF0F79BA561}"/>
              </a:ext>
            </a:extLst>
          </p:cNvPr>
          <p:cNvSpPr txBox="1"/>
          <p:nvPr/>
        </p:nvSpPr>
        <p:spPr>
          <a:xfrm>
            <a:off x="6529185" y="1272198"/>
            <a:ext cx="255016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latin typeface="system-ui"/>
              </a:rPr>
              <a:t>Prédiction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system-ui"/>
              </a:rPr>
              <a:t>Matrice de confusion</a:t>
            </a:r>
          </a:p>
        </p:txBody>
      </p:sp>
    </p:spTree>
    <p:extLst>
      <p:ext uri="{BB962C8B-B14F-4D97-AF65-F5344CB8AC3E}">
        <p14:creationId xmlns:p14="http://schemas.microsoft.com/office/powerpoint/2010/main" val="397011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Test de la régression Logistique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ADEAAE-80F9-53C3-7CEA-416FF9BFC8A8}"/>
              </a:ext>
            </a:extLst>
          </p:cNvPr>
          <p:cNvSpPr txBox="1"/>
          <p:nvPr/>
        </p:nvSpPr>
        <p:spPr>
          <a:xfrm>
            <a:off x="6419272" y="1838098"/>
            <a:ext cx="4581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# Entraînement du modèle </a:t>
            </a:r>
          </a:p>
          <a:p>
            <a:r>
              <a:rPr lang="fr-FR" dirty="0" err="1"/>
              <a:t>Prediction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D10E80-F8AD-B222-BC13-EA377B28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9" y="646331"/>
            <a:ext cx="6090660" cy="441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Test de la régression Logistique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37E317-115D-F406-4218-9009FFB7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90" y="3295650"/>
            <a:ext cx="4229100" cy="35623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A059141-24B6-8634-1691-2D9773A4E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9114"/>
            <a:ext cx="3562350" cy="15906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9ADEAAE-80F9-53C3-7CEA-416FF9BFC8A8}"/>
              </a:ext>
            </a:extLst>
          </p:cNvPr>
          <p:cNvSpPr txBox="1"/>
          <p:nvPr/>
        </p:nvSpPr>
        <p:spPr>
          <a:xfrm>
            <a:off x="5118391" y="1899460"/>
            <a:ext cx="617728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latin typeface="system-ui"/>
              </a:rPr>
              <a:t>Prédiction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system-ui"/>
              </a:rPr>
              <a:t>Matrice de confusion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system-ui"/>
              </a:rPr>
              <a:t>Calcul de l’</a:t>
            </a:r>
            <a:r>
              <a:rPr lang="fr-FR" sz="1800" b="0" i="0" dirty="0" err="1">
                <a:effectLst/>
                <a:latin typeface="system-ui"/>
              </a:rPr>
              <a:t>accuracy</a:t>
            </a:r>
            <a:endParaRPr lang="fr-FR" sz="1800" b="0" i="0" dirty="0">
              <a:effectLst/>
              <a:latin typeface="system-ui"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301BB6-9A43-325B-5C6C-A235D54B3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403" y="4611976"/>
            <a:ext cx="45910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1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Test du KNN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ADEAAE-80F9-53C3-7CEA-416FF9BFC8A8}"/>
              </a:ext>
            </a:extLst>
          </p:cNvPr>
          <p:cNvSpPr txBox="1"/>
          <p:nvPr/>
        </p:nvSpPr>
        <p:spPr>
          <a:xfrm>
            <a:off x="5901044" y="2831257"/>
            <a:ext cx="3702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# Entraînement du modèle KNN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77D61B-BCB6-6850-B0C9-6DC947BD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729673"/>
            <a:ext cx="5475273" cy="39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Test du KNN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ADEAAE-80F9-53C3-7CEA-416FF9BFC8A8}"/>
              </a:ext>
            </a:extLst>
          </p:cNvPr>
          <p:cNvSpPr txBox="1"/>
          <p:nvPr/>
        </p:nvSpPr>
        <p:spPr>
          <a:xfrm>
            <a:off x="5330827" y="2765472"/>
            <a:ext cx="320992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latin typeface="system-ui"/>
              </a:rPr>
              <a:t>Prédiction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system-ui"/>
              </a:rPr>
              <a:t>Matrice de confusion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system-ui"/>
              </a:rPr>
              <a:t>Calcul de l’</a:t>
            </a:r>
            <a:r>
              <a:rPr lang="fr-FR" sz="1800" b="0" i="0" dirty="0" err="1">
                <a:effectLst/>
                <a:latin typeface="system-ui"/>
              </a:rPr>
              <a:t>accuracy</a:t>
            </a:r>
            <a:endParaRPr lang="fr-FR" sz="1800" b="0" i="0" dirty="0">
              <a:effectLst/>
              <a:latin typeface="system-u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71FA36-8639-A45A-9B01-1AF812DE9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" y="3579543"/>
            <a:ext cx="3514725" cy="3219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863B96-6DF0-64C9-7C87-F77A796D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" y="1680841"/>
            <a:ext cx="3209925" cy="14382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130F43F-0E98-2067-9DD7-5A5FAB0A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41" y="4135871"/>
            <a:ext cx="46196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8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Test du Random Forest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AD9834-73B0-0511-8FEF-A18FFC5ABAD5}"/>
              </a:ext>
            </a:extLst>
          </p:cNvPr>
          <p:cNvSpPr txBox="1"/>
          <p:nvPr/>
        </p:nvSpPr>
        <p:spPr>
          <a:xfrm>
            <a:off x="5965699" y="3209696"/>
            <a:ext cx="45637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# Entraînement du modèle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08C1-ABC6-ED30-B951-DA66C40F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3" y="1505526"/>
            <a:ext cx="5644652" cy="37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Test du Random Forest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4A5188-D3ED-B3E1-952A-A16EA34B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714750"/>
            <a:ext cx="3390900" cy="31432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76012F-99EB-D48C-7AD9-AED9C441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400175"/>
            <a:ext cx="3238500" cy="20288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1AD9834-73B0-0511-8FEF-A18FFC5ABAD5}"/>
              </a:ext>
            </a:extLst>
          </p:cNvPr>
          <p:cNvSpPr txBox="1"/>
          <p:nvPr/>
        </p:nvSpPr>
        <p:spPr>
          <a:xfrm>
            <a:off x="4045527" y="2044718"/>
            <a:ext cx="61772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dirty="0">
                <a:latin typeface="system-ui"/>
              </a:rPr>
              <a:t>Prédiction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system-ui"/>
              </a:rPr>
              <a:t>Matrice de confusion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800" b="0" i="0" dirty="0">
                <a:effectLst/>
                <a:latin typeface="system-ui"/>
              </a:rPr>
              <a:t>Calcul de l’</a:t>
            </a:r>
            <a:r>
              <a:rPr lang="fr-FR" sz="1800" b="0" i="0" dirty="0" err="1">
                <a:effectLst/>
                <a:latin typeface="system-ui"/>
              </a:rPr>
              <a:t>accuracy</a:t>
            </a:r>
            <a:endParaRPr lang="fr-FR" sz="1800" b="0" i="0" dirty="0">
              <a:effectLst/>
              <a:latin typeface="system-u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265E2F-C4B0-B997-F110-BB9774624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340" y="4245263"/>
            <a:ext cx="4705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AD9834-73B0-0511-8FEF-A18FFC5ABAD5}"/>
              </a:ext>
            </a:extLst>
          </p:cNvPr>
          <p:cNvSpPr txBox="1"/>
          <p:nvPr/>
        </p:nvSpPr>
        <p:spPr>
          <a:xfrm>
            <a:off x="129309" y="723918"/>
            <a:ext cx="1198879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Ce projet m’a permit d’enrichir mes connaissances sur L’approche de classification supervisée appliquée aux billets ce qui permet d’obtenir des résultats très satisfaisants.</a:t>
            </a:r>
            <a:br>
              <a:rPr lang="fr-FR" dirty="0"/>
            </a:br>
            <a:r>
              <a:rPr lang="fr-FR" dirty="0"/>
              <a:t>En production, un modèle tel que </a:t>
            </a:r>
            <a:r>
              <a:rPr lang="fr-FR" b="1" dirty="0"/>
              <a:t>la </a:t>
            </a:r>
            <a:r>
              <a:rPr lang="fr-FR" b="1" dirty="0" err="1"/>
              <a:t>regression</a:t>
            </a:r>
            <a:r>
              <a:rPr lang="fr-FR" b="1" dirty="0"/>
              <a:t> logistique </a:t>
            </a:r>
            <a:r>
              <a:rPr lang="fr-FR" dirty="0"/>
              <a:t>peut être déployé pour assister ou automatiser la détection de billets suspects, </a:t>
            </a:r>
            <a:r>
              <a:rPr lang="fr-FR" b="1" dirty="0"/>
              <a:t>réduisant ainsi les risques de fraude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9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26020" y="0"/>
            <a:ext cx="60935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4400" b="1" i="0" dirty="0">
                <a:solidFill>
                  <a:schemeClr val="bg1"/>
                </a:solidFill>
                <a:effectLst/>
              </a:rPr>
              <a:t>Sommaire</a:t>
            </a:r>
          </a:p>
          <a:p>
            <a:pPr algn="l"/>
            <a:endParaRPr lang="fr-FR" sz="44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Contexte du projet</a:t>
            </a:r>
          </a:p>
          <a:p>
            <a:r>
              <a:rPr lang="fr-FR" dirty="0">
                <a:solidFill>
                  <a:schemeClr val="bg1"/>
                </a:solidFill>
              </a:rPr>
              <a:t>Analyse exploratoire des données </a:t>
            </a:r>
          </a:p>
          <a:p>
            <a:r>
              <a:rPr lang="fr-FR" dirty="0">
                <a:solidFill>
                  <a:schemeClr val="bg1"/>
                </a:solidFill>
              </a:rPr>
              <a:t>Analyse des variables numériques</a:t>
            </a:r>
          </a:p>
          <a:p>
            <a:r>
              <a:rPr lang="fr-FR" dirty="0">
                <a:solidFill>
                  <a:schemeClr val="bg1"/>
                </a:solidFill>
              </a:rPr>
              <a:t>Traitement des données(régression linéaire des valeurs manquantes )</a:t>
            </a:r>
          </a:p>
          <a:p>
            <a:r>
              <a:rPr lang="fr-FR" dirty="0">
                <a:solidFill>
                  <a:schemeClr val="bg1"/>
                </a:solidFill>
              </a:rPr>
              <a:t> Traitement des données(régression linéaire pour imputation des valeurs manquantes de la variable </a:t>
            </a:r>
            <a:r>
              <a:rPr lang="fr-FR" dirty="0" err="1">
                <a:solidFill>
                  <a:schemeClr val="bg1"/>
                </a:solidFill>
              </a:rPr>
              <a:t>margin_low</a:t>
            </a:r>
            <a:r>
              <a:rPr lang="fr-FR" dirty="0">
                <a:solidFill>
                  <a:schemeClr val="bg1"/>
                </a:solidFill>
              </a:rPr>
              <a:t> )</a:t>
            </a:r>
          </a:p>
          <a:p>
            <a:r>
              <a:rPr lang="fr-FR" dirty="0">
                <a:solidFill>
                  <a:schemeClr val="bg1"/>
                </a:solidFill>
              </a:rPr>
              <a:t>Application du K-MEANS</a:t>
            </a:r>
          </a:p>
          <a:p>
            <a:r>
              <a:rPr lang="fr-FR" dirty="0">
                <a:solidFill>
                  <a:schemeClr val="bg1"/>
                </a:solidFill>
              </a:rPr>
              <a:t>Matrice de confusion sur le modèle K-MEANS</a:t>
            </a:r>
          </a:p>
          <a:p>
            <a:r>
              <a:rPr lang="fr-FR" dirty="0">
                <a:solidFill>
                  <a:schemeClr val="bg1"/>
                </a:solidFill>
              </a:rPr>
              <a:t>Test de la régression Logistique</a:t>
            </a:r>
          </a:p>
          <a:p>
            <a:r>
              <a:rPr lang="fr-FR" dirty="0">
                <a:solidFill>
                  <a:schemeClr val="bg1"/>
                </a:solidFill>
              </a:rPr>
              <a:t>Test du KNN</a:t>
            </a:r>
          </a:p>
          <a:p>
            <a:r>
              <a:rPr lang="fr-FR" dirty="0">
                <a:solidFill>
                  <a:schemeClr val="bg1"/>
                </a:solidFill>
              </a:rPr>
              <a:t>Test du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Forest</a:t>
            </a:r>
          </a:p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5097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26020" y="0"/>
            <a:ext cx="60935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Contexte du projet</a:t>
            </a:r>
          </a:p>
          <a:p>
            <a:pPr algn="l"/>
            <a:endParaRPr lang="fr-FR" sz="4400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4CE2E8-9026-3FF5-D1F9-16AABF113548}"/>
              </a:ext>
            </a:extLst>
          </p:cNvPr>
          <p:cNvSpPr txBox="1"/>
          <p:nvPr/>
        </p:nvSpPr>
        <p:spPr>
          <a:xfrm>
            <a:off x="213360" y="962075"/>
            <a:ext cx="1146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L’organisation nationale de lutte contre le faux-monnayage (ONCFM) veut mettre en place un système de vérification des méthodes d’identification des faux billets en euros pour lutter contre la contrefaçon </a:t>
            </a:r>
          </a:p>
        </p:txBody>
      </p:sp>
    </p:spTree>
    <p:extLst>
      <p:ext uri="{BB962C8B-B14F-4D97-AF65-F5344CB8AC3E}">
        <p14:creationId xmlns:p14="http://schemas.microsoft.com/office/powerpoint/2010/main" val="2809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0" y="-11480"/>
            <a:ext cx="119659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Analyse exploratoire des données 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F2C3CB-CCF2-0F26-B2D6-AC72428D24E8}"/>
              </a:ext>
            </a:extLst>
          </p:cNvPr>
          <p:cNvSpPr txBox="1"/>
          <p:nvPr/>
        </p:nvSpPr>
        <p:spPr>
          <a:xfrm>
            <a:off x="5830590" y="2233106"/>
            <a:ext cx="610616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● </a:t>
            </a:r>
            <a:r>
              <a:rPr lang="fr-FR" dirty="0" err="1">
                <a:solidFill>
                  <a:schemeClr val="bg1"/>
                </a:solidFill>
              </a:rPr>
              <a:t>length</a:t>
            </a:r>
            <a:r>
              <a:rPr lang="fr-FR" dirty="0">
                <a:solidFill>
                  <a:schemeClr val="bg1"/>
                </a:solidFill>
              </a:rPr>
              <a:t> : la longueur du billet (en mm) ;</a:t>
            </a:r>
          </a:p>
          <a:p>
            <a:r>
              <a:rPr lang="fr-FR" dirty="0">
                <a:solidFill>
                  <a:schemeClr val="bg1"/>
                </a:solidFill>
              </a:rPr>
              <a:t>● </a:t>
            </a:r>
            <a:r>
              <a:rPr lang="fr-FR" dirty="0" err="1">
                <a:solidFill>
                  <a:schemeClr val="bg1"/>
                </a:solidFill>
              </a:rPr>
              <a:t>height_left</a:t>
            </a:r>
            <a:r>
              <a:rPr lang="fr-FR" dirty="0">
                <a:solidFill>
                  <a:schemeClr val="bg1"/>
                </a:solidFill>
              </a:rPr>
              <a:t> : la hauteur du billet (mesurée sur le côté gauche, en</a:t>
            </a:r>
          </a:p>
          <a:p>
            <a:r>
              <a:rPr lang="fr-FR" dirty="0">
                <a:solidFill>
                  <a:schemeClr val="bg1"/>
                </a:solidFill>
              </a:rPr>
              <a:t>mm) ;</a:t>
            </a:r>
          </a:p>
          <a:p>
            <a:r>
              <a:rPr lang="fr-FR" dirty="0">
                <a:solidFill>
                  <a:schemeClr val="bg1"/>
                </a:solidFill>
              </a:rPr>
              <a:t>● </a:t>
            </a:r>
            <a:r>
              <a:rPr lang="fr-FR" dirty="0" err="1">
                <a:solidFill>
                  <a:schemeClr val="bg1"/>
                </a:solidFill>
              </a:rPr>
              <a:t>height_right</a:t>
            </a:r>
            <a:r>
              <a:rPr lang="fr-FR" dirty="0">
                <a:solidFill>
                  <a:schemeClr val="bg1"/>
                </a:solidFill>
              </a:rPr>
              <a:t> : la hauteur du billet (mesurée sur le côté droit, en mm) ;</a:t>
            </a:r>
          </a:p>
          <a:p>
            <a:r>
              <a:rPr lang="fr-FR" dirty="0">
                <a:solidFill>
                  <a:schemeClr val="bg1"/>
                </a:solidFill>
              </a:rPr>
              <a:t>● </a:t>
            </a:r>
            <a:r>
              <a:rPr lang="fr-FR" dirty="0" err="1">
                <a:solidFill>
                  <a:schemeClr val="bg1"/>
                </a:solidFill>
              </a:rPr>
              <a:t>margin_up</a:t>
            </a:r>
            <a:r>
              <a:rPr lang="fr-FR" dirty="0">
                <a:solidFill>
                  <a:schemeClr val="bg1"/>
                </a:solidFill>
              </a:rPr>
              <a:t> : la marge entre le bord supérieur du billet et l'image de</a:t>
            </a:r>
          </a:p>
          <a:p>
            <a:r>
              <a:rPr lang="fr-FR" dirty="0">
                <a:solidFill>
                  <a:schemeClr val="bg1"/>
                </a:solidFill>
              </a:rPr>
              <a:t>celui-ci (en mm) ;</a:t>
            </a:r>
          </a:p>
          <a:p>
            <a:r>
              <a:rPr lang="fr-FR" dirty="0">
                <a:solidFill>
                  <a:schemeClr val="bg1"/>
                </a:solidFill>
              </a:rPr>
              <a:t>● </a:t>
            </a:r>
            <a:r>
              <a:rPr lang="fr-FR" dirty="0" err="1">
                <a:solidFill>
                  <a:schemeClr val="bg1"/>
                </a:solidFill>
              </a:rPr>
              <a:t>margin_low</a:t>
            </a:r>
            <a:r>
              <a:rPr lang="fr-FR" dirty="0">
                <a:solidFill>
                  <a:schemeClr val="bg1"/>
                </a:solidFill>
              </a:rPr>
              <a:t> : la marge entre le bord inférieur du billet et l'image de</a:t>
            </a:r>
          </a:p>
          <a:p>
            <a:r>
              <a:rPr lang="fr-FR" dirty="0">
                <a:solidFill>
                  <a:schemeClr val="bg1"/>
                </a:solidFill>
              </a:rPr>
              <a:t>celui-ci (en mm) ;</a:t>
            </a:r>
          </a:p>
          <a:p>
            <a:r>
              <a:rPr lang="fr-FR" dirty="0">
                <a:solidFill>
                  <a:schemeClr val="bg1"/>
                </a:solidFill>
              </a:rPr>
              <a:t>● diagonal : la diagonale du billet (en mm).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6437E1-EFF2-21FB-BD52-FE4AC359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8" y="3694092"/>
            <a:ext cx="4876800" cy="185388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6E44BA4-DC11-3416-873E-35563A2E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9" y="2787071"/>
            <a:ext cx="5516272" cy="4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0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26020" y="0"/>
            <a:ext cx="97612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Analyse exploratoire des données 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809837-29A2-3382-B643-344DF330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0" y="1148080"/>
            <a:ext cx="3381375" cy="2495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BB506B-858C-3C56-C199-19F48F3A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92" y="2287905"/>
            <a:ext cx="1857375" cy="16668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BE7965-1D93-344F-C809-76782C2CCF1C}"/>
              </a:ext>
            </a:extLst>
          </p:cNvPr>
          <p:cNvSpPr txBox="1"/>
          <p:nvPr/>
        </p:nvSpPr>
        <p:spPr>
          <a:xfrm>
            <a:off x="6451600" y="2287905"/>
            <a:ext cx="52175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Au niveau des données ici l’on peut remarquer des valeurs manquantes au niveau de la colonne </a:t>
            </a:r>
            <a:r>
              <a:rPr lang="fr-FR" dirty="0" err="1">
                <a:solidFill>
                  <a:schemeClr val="bg1"/>
                </a:solidFill>
              </a:rPr>
              <a:t>margin_low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7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2165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Analyse des variables numériques et corrélations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E7965-1D93-344F-C809-76782C2CCF1C}"/>
              </a:ext>
            </a:extLst>
          </p:cNvPr>
          <p:cNvSpPr txBox="1"/>
          <p:nvPr/>
        </p:nvSpPr>
        <p:spPr>
          <a:xfrm>
            <a:off x="8249919" y="2691169"/>
            <a:ext cx="367320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variables suivantes semblent particulièrement utiles pour distinguer les vrais et les faux billets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0ED9EB-FA51-5522-E375-4608DA0E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9" y="1209040"/>
            <a:ext cx="7995590" cy="445747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D726CAD-F15F-4885-5689-6648E8FAD986}"/>
              </a:ext>
            </a:extLst>
          </p:cNvPr>
          <p:cNvSpPr txBox="1"/>
          <p:nvPr/>
        </p:nvSpPr>
        <p:spPr>
          <a:xfrm>
            <a:off x="8249918" y="4090479"/>
            <a:ext cx="36732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variables ne suivent pas une distribution normale et observer une grande différence sur le </a:t>
            </a:r>
            <a:r>
              <a:rPr lang="fr-FR" dirty="0" err="1">
                <a:solidFill>
                  <a:schemeClr val="bg1"/>
                </a:solidFill>
              </a:rPr>
              <a:t>length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9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2165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Analyse des variables numériques et corrélations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E7965-1D93-344F-C809-76782C2CCF1C}"/>
              </a:ext>
            </a:extLst>
          </p:cNvPr>
          <p:cNvSpPr txBox="1"/>
          <p:nvPr/>
        </p:nvSpPr>
        <p:spPr>
          <a:xfrm>
            <a:off x="6633051" y="854605"/>
            <a:ext cx="4114801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length</a:t>
            </a:r>
            <a:r>
              <a:rPr lang="fr-FR" dirty="0">
                <a:solidFill>
                  <a:schemeClr val="bg1"/>
                </a:solidFill>
              </a:rPr>
              <a:t> est la meilleure variable prédictive : très forte corrélation avec </a:t>
            </a:r>
            <a:r>
              <a:rPr lang="fr-FR" dirty="0" err="1">
                <a:solidFill>
                  <a:schemeClr val="bg1"/>
                </a:solidFill>
              </a:rPr>
              <a:t>is_genuine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margin_low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margin_up</a:t>
            </a:r>
            <a:r>
              <a:rPr lang="fr-FR" dirty="0">
                <a:solidFill>
                  <a:schemeClr val="bg1"/>
                </a:solidFill>
              </a:rPr>
              <a:t> sont aussi de très bons indicateurs.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diagonal n’est pas corrélée de façon significative à la variable cible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Les </a:t>
            </a:r>
            <a:r>
              <a:rPr lang="fr-FR" dirty="0" err="1">
                <a:solidFill>
                  <a:schemeClr val="bg1"/>
                </a:solidFill>
              </a:rPr>
              <a:t>height</a:t>
            </a:r>
            <a:r>
              <a:rPr lang="fr-FR" dirty="0">
                <a:solidFill>
                  <a:schemeClr val="bg1"/>
                </a:solidFill>
              </a:rPr>
              <a:t>_* ont des corrélations faibles à modérées et devraient être utilisées en complément d’autres variables.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C2920B-AC76-1A87-E189-6EF48BBE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774928"/>
            <a:ext cx="5248275" cy="43338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495DA8F-3497-E87A-398E-5FE66CC0A07F}"/>
              </a:ext>
            </a:extLst>
          </p:cNvPr>
          <p:cNvSpPr txBox="1"/>
          <p:nvPr/>
        </p:nvSpPr>
        <p:spPr>
          <a:xfrm>
            <a:off x="169862" y="5318874"/>
            <a:ext cx="37402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Ici on remarque des </a:t>
            </a:r>
            <a:r>
              <a:rPr lang="fr-FR" dirty="0" err="1">
                <a:solidFill>
                  <a:schemeClr val="bg1"/>
                </a:solidFill>
              </a:rPr>
              <a:t>correlations</a:t>
            </a:r>
            <a:r>
              <a:rPr lang="fr-FR" dirty="0">
                <a:solidFill>
                  <a:schemeClr val="bg1"/>
                </a:solidFill>
              </a:rPr>
              <a:t> positives et </a:t>
            </a:r>
            <a:r>
              <a:rPr lang="fr-FR" dirty="0" err="1">
                <a:solidFill>
                  <a:schemeClr val="bg1"/>
                </a:solidFill>
              </a:rPr>
              <a:t>negatives</a:t>
            </a:r>
            <a:r>
              <a:rPr lang="fr-FR" dirty="0">
                <a:solidFill>
                  <a:schemeClr val="bg1"/>
                </a:solidFill>
              </a:rPr>
              <a:t> entre les variables </a:t>
            </a:r>
            <a:r>
              <a:rPr lang="fr-FR" dirty="0" err="1">
                <a:solidFill>
                  <a:schemeClr val="bg1"/>
                </a:solidFill>
              </a:rPr>
              <a:t>margin_low</a:t>
            </a:r>
            <a:r>
              <a:rPr lang="fr-FR" dirty="0">
                <a:solidFill>
                  <a:schemeClr val="bg1"/>
                </a:solidFill>
              </a:rPr>
              <a:t> , </a:t>
            </a:r>
            <a:r>
              <a:rPr lang="fr-FR" dirty="0" err="1">
                <a:solidFill>
                  <a:schemeClr val="bg1"/>
                </a:solidFill>
              </a:rPr>
              <a:t>margin_up</a:t>
            </a:r>
            <a:r>
              <a:rPr lang="fr-FR" dirty="0">
                <a:solidFill>
                  <a:schemeClr val="bg1"/>
                </a:solidFill>
              </a:rPr>
              <a:t>  et </a:t>
            </a:r>
            <a:r>
              <a:rPr lang="fr-FR" dirty="0" err="1">
                <a:solidFill>
                  <a:schemeClr val="bg1"/>
                </a:solidFill>
              </a:rPr>
              <a:t>lengh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6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7487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800" b="1" dirty="0">
                <a:solidFill>
                  <a:schemeClr val="bg1"/>
                </a:solidFill>
              </a:rPr>
              <a:t>Traitement des données(régression linéaire des valeurs manquantes )</a:t>
            </a:r>
          </a:p>
          <a:p>
            <a:r>
              <a:rPr lang="fr-FR" sz="4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D81E1D-49B6-2533-2F3F-D1E1DD52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7" y="1352253"/>
            <a:ext cx="5581650" cy="3505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A84A944-1DEF-C365-B153-97CEAF11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475" y="1323157"/>
            <a:ext cx="5105400" cy="397192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688DC0A-809F-10A4-90FB-1D1EAACADED2}"/>
              </a:ext>
            </a:extLst>
          </p:cNvPr>
          <p:cNvSpPr txBox="1"/>
          <p:nvPr/>
        </p:nvSpPr>
        <p:spPr>
          <a:xfrm>
            <a:off x="193128" y="4980563"/>
            <a:ext cx="1082711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Le modèle est globalement bon et significatif.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Toutes les variables contribuent significativement à expliquer </a:t>
            </a:r>
            <a:r>
              <a:rPr lang="fr-FR" sz="1400" dirty="0" err="1">
                <a:solidFill>
                  <a:schemeClr val="bg1"/>
                </a:solidFill>
              </a:rPr>
              <a:t>margin_low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Il existe un risque de </a:t>
            </a:r>
            <a:r>
              <a:rPr lang="fr-FR" sz="1400" dirty="0" err="1">
                <a:solidFill>
                  <a:schemeClr val="bg1"/>
                </a:solidFill>
              </a:rPr>
              <a:t>multicolinéarité</a:t>
            </a:r>
            <a:r>
              <a:rPr lang="fr-FR" sz="1400" dirty="0">
                <a:solidFill>
                  <a:schemeClr val="bg1"/>
                </a:solidFill>
              </a:rPr>
              <a:t>, à traiter si on veut une interprétation fine (possible solution : réduction de dimension ou régularisation avec Ridge/Lasso).</a:t>
            </a: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La relation entre </a:t>
            </a:r>
            <a:r>
              <a:rPr lang="fr-FR" sz="1400" dirty="0" err="1">
                <a:solidFill>
                  <a:schemeClr val="bg1"/>
                </a:solidFill>
              </a:rPr>
              <a:t>length</a:t>
            </a:r>
            <a:r>
              <a:rPr lang="fr-FR" sz="1400" dirty="0">
                <a:solidFill>
                  <a:schemeClr val="bg1"/>
                </a:solidFill>
              </a:rPr>
              <a:t> et </a:t>
            </a:r>
            <a:r>
              <a:rPr lang="fr-FR" sz="1400" dirty="0" err="1">
                <a:solidFill>
                  <a:schemeClr val="bg1"/>
                </a:solidFill>
              </a:rPr>
              <a:t>margin_low</a:t>
            </a:r>
            <a:r>
              <a:rPr lang="fr-FR" sz="1400" dirty="0">
                <a:solidFill>
                  <a:schemeClr val="bg1"/>
                </a:solidFill>
              </a:rPr>
              <a:t> est particulièrement forte et négative, ce qui confirme les observations précédentes</a:t>
            </a:r>
            <a:r>
              <a:rPr lang="fr-FR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215860-0172-8A73-FAAB-E4885E57C02D}"/>
              </a:ext>
            </a:extLst>
          </p:cNvPr>
          <p:cNvSpPr txBox="1"/>
          <p:nvPr/>
        </p:nvSpPr>
        <p:spPr>
          <a:xfrm>
            <a:off x="7746432" y="615271"/>
            <a:ext cx="35536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Modèle de régression linéaire multiple pour prédire la variable </a:t>
            </a:r>
          </a:p>
        </p:txBody>
      </p:sp>
    </p:spTree>
    <p:extLst>
      <p:ext uri="{BB962C8B-B14F-4D97-AF65-F5344CB8AC3E}">
        <p14:creationId xmlns:p14="http://schemas.microsoft.com/office/powerpoint/2010/main" val="119690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A87539F-B018-9F34-BE19-7308463E8C25}"/>
              </a:ext>
            </a:extLst>
          </p:cNvPr>
          <p:cNvSpPr txBox="1"/>
          <p:nvPr/>
        </p:nvSpPr>
        <p:spPr>
          <a:xfrm>
            <a:off x="26648" y="0"/>
            <a:ext cx="1114935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Traitement des données(régression linéaire pour imputation des valeurs manquantes de la variable </a:t>
            </a:r>
            <a:r>
              <a:rPr lang="fr-FR" sz="3600" b="1" dirty="0" err="1">
                <a:solidFill>
                  <a:schemeClr val="bg1"/>
                </a:solidFill>
              </a:rPr>
              <a:t>margin_low</a:t>
            </a:r>
            <a:r>
              <a:rPr lang="fr-FR" sz="3600" b="1" dirty="0">
                <a:solidFill>
                  <a:schemeClr val="bg1"/>
                </a:solidFill>
              </a:rPr>
              <a:t> )</a:t>
            </a:r>
          </a:p>
          <a:p>
            <a:r>
              <a:rPr lang="fr-FR" sz="4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4DEE185-74CA-F1FD-F3C8-D970B2B549B2}"/>
              </a:ext>
            </a:extLst>
          </p:cNvPr>
          <p:cNvSpPr txBox="1">
            <a:spLocks/>
          </p:cNvSpPr>
          <p:nvPr/>
        </p:nvSpPr>
        <p:spPr>
          <a:xfrm>
            <a:off x="0" y="774928"/>
            <a:ext cx="7599680" cy="4874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1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85A5DB-FC7F-E783-A336-788AFDEE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" y="3285777"/>
            <a:ext cx="9096375" cy="35909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BBCE54-E9A8-D352-612A-D6F053DB6EC6}"/>
              </a:ext>
            </a:extLst>
          </p:cNvPr>
          <p:cNvSpPr txBox="1"/>
          <p:nvPr/>
        </p:nvSpPr>
        <p:spPr>
          <a:xfrm>
            <a:off x="0" y="1808481"/>
            <a:ext cx="484632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Avant la régression on observe probablement :</a:t>
            </a:r>
          </a:p>
          <a:p>
            <a:r>
              <a:rPr lang="fr-FR" sz="1400" dirty="0">
                <a:solidFill>
                  <a:schemeClr val="bg1"/>
                </a:solidFill>
              </a:rPr>
              <a:t>Des trous ou manques (espacements ou schémas incohérents) dus aux valeurs manquantes.</a:t>
            </a:r>
          </a:p>
          <a:p>
            <a:r>
              <a:rPr lang="fr-FR" sz="1400" dirty="0">
                <a:solidFill>
                  <a:schemeClr val="bg1"/>
                </a:solidFill>
              </a:rPr>
              <a:t>Une dispersion potentiellement désorganisée.</a:t>
            </a:r>
          </a:p>
          <a:p>
            <a:r>
              <a:rPr lang="fr-FR" sz="1400" dirty="0">
                <a:solidFill>
                  <a:schemeClr val="bg1"/>
                </a:solidFill>
              </a:rPr>
              <a:t>ration moins nette entre billets authentiques et faux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4EB7478-D48D-9E91-941B-9B6E1FDB7DF8}"/>
              </a:ext>
            </a:extLst>
          </p:cNvPr>
          <p:cNvSpPr txBox="1"/>
          <p:nvPr/>
        </p:nvSpPr>
        <p:spPr>
          <a:xfrm>
            <a:off x="4968240" y="1808481"/>
            <a:ext cx="440944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Après la régression on observe probablement :</a:t>
            </a:r>
          </a:p>
          <a:p>
            <a:r>
              <a:rPr lang="fr-FR" sz="1400" dirty="0">
                <a:solidFill>
                  <a:schemeClr val="bg1"/>
                </a:solidFill>
              </a:rPr>
              <a:t>Une relation linéaire plus nette entre </a:t>
            </a:r>
            <a:r>
              <a:rPr lang="fr-FR" sz="1400" dirty="0" err="1">
                <a:solidFill>
                  <a:schemeClr val="bg1"/>
                </a:solidFill>
              </a:rPr>
              <a:t>margin_low</a:t>
            </a:r>
            <a:r>
              <a:rPr lang="fr-FR" sz="1400" dirty="0">
                <a:solidFill>
                  <a:schemeClr val="bg1"/>
                </a:solidFill>
              </a:rPr>
              <a:t> et </a:t>
            </a:r>
            <a:r>
              <a:rPr lang="fr-FR" sz="1400" dirty="0" err="1">
                <a:solidFill>
                  <a:schemeClr val="bg1"/>
                </a:solidFill>
              </a:rPr>
              <a:t>length</a:t>
            </a:r>
            <a:r>
              <a:rPr lang="fr-FR" sz="1400" dirty="0">
                <a:solidFill>
                  <a:schemeClr val="bg1"/>
                </a:solidFill>
              </a:rPr>
              <a:t>.</a:t>
            </a:r>
          </a:p>
          <a:p>
            <a:r>
              <a:rPr lang="fr-FR" sz="1400" dirty="0">
                <a:solidFill>
                  <a:schemeClr val="bg1"/>
                </a:solidFill>
              </a:rPr>
              <a:t>Une meilleure structure ou alignement des données.</a:t>
            </a:r>
          </a:p>
          <a:p>
            <a:r>
              <a:rPr lang="fr-FR" sz="1400" dirty="0">
                <a:solidFill>
                  <a:schemeClr val="bg1"/>
                </a:solidFill>
              </a:rPr>
              <a:t>Une distinction plus claire entre les deux classes (</a:t>
            </a:r>
            <a:r>
              <a:rPr lang="fr-FR" sz="1400" dirty="0" err="1">
                <a:solidFill>
                  <a:schemeClr val="bg1"/>
                </a:solidFill>
              </a:rPr>
              <a:t>is_genuine</a:t>
            </a:r>
            <a:r>
              <a:rPr lang="fr-FR" sz="1400" dirty="0">
                <a:solidFill>
                  <a:schemeClr val="bg1"/>
                </a:solidFill>
              </a:rPr>
              <a:t>), grâce à l’imputation.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C193F6-5A75-14FB-CC70-70AE447C437F}"/>
              </a:ext>
            </a:extLst>
          </p:cNvPr>
          <p:cNvSpPr txBox="1"/>
          <p:nvPr/>
        </p:nvSpPr>
        <p:spPr>
          <a:xfrm>
            <a:off x="9276080" y="4886036"/>
            <a:ext cx="165977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Nous ne voyons pas d'impact visible sur les nuages de points avant et après la régression.</a:t>
            </a:r>
          </a:p>
        </p:txBody>
      </p:sp>
    </p:spTree>
    <p:extLst>
      <p:ext uri="{BB962C8B-B14F-4D97-AF65-F5344CB8AC3E}">
        <p14:creationId xmlns:p14="http://schemas.microsoft.com/office/powerpoint/2010/main" val="4090798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9750</TotalTime>
  <Words>789</Words>
  <Application>Microsoft Office PowerPoint</Application>
  <PresentationFormat>Grand écran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Inter</vt:lpstr>
      <vt:lpstr>system-ui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ORANGE-MALI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 Mamadou SISSOKO [OML ]</dc:creator>
  <cp:lastModifiedBy>Mariam Mamadou SISSOKO [OML ]</cp:lastModifiedBy>
  <cp:revision>12</cp:revision>
  <dcterms:created xsi:type="dcterms:W3CDTF">2025-05-21T16:00:11Z</dcterms:created>
  <dcterms:modified xsi:type="dcterms:W3CDTF">2025-05-30T10:50:15Z</dcterms:modified>
</cp:coreProperties>
</file>