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A7B51-7118-4F7F-845F-FBF71B4A23A6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D1BEC-1829-4DE1-8E17-E40C3590F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19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Trebuchet MS"/>
                <a:cs typeface="Trebuchet MS"/>
              </a:rPr>
              <a:t>Cette</a:t>
            </a:r>
            <a:r>
              <a:rPr lang="fr-FR" sz="1200" spc="-35" dirty="0" smtClean="0">
                <a:latin typeface="Trebuchet MS"/>
                <a:cs typeface="Trebuchet MS"/>
              </a:rPr>
              <a:t> </a:t>
            </a:r>
            <a:r>
              <a:rPr lang="fr-FR" sz="1200" dirty="0" smtClean="0">
                <a:latin typeface="Trebuchet MS"/>
                <a:cs typeface="Trebuchet MS"/>
              </a:rPr>
              <a:t>diminution</a:t>
            </a:r>
            <a:r>
              <a:rPr lang="fr-FR" sz="1200" spc="10" dirty="0" smtClean="0">
                <a:latin typeface="Trebuchet MS"/>
                <a:cs typeface="Trebuchet MS"/>
              </a:rPr>
              <a:t> </a:t>
            </a:r>
            <a:r>
              <a:rPr lang="fr-FR" sz="1200" dirty="0" smtClean="0">
                <a:latin typeface="Trebuchet MS"/>
                <a:cs typeface="Trebuchet MS"/>
              </a:rPr>
              <a:t>progressive</a:t>
            </a:r>
            <a:r>
              <a:rPr lang="fr-FR" sz="1200" spc="-25" dirty="0" smtClean="0">
                <a:latin typeface="Trebuchet MS"/>
                <a:cs typeface="Trebuchet MS"/>
              </a:rPr>
              <a:t> </a:t>
            </a:r>
            <a:r>
              <a:rPr lang="fr-FR" sz="1200" dirty="0" smtClean="0">
                <a:latin typeface="Trebuchet MS"/>
                <a:cs typeface="Trebuchet MS"/>
              </a:rPr>
              <a:t>du</a:t>
            </a:r>
            <a:r>
              <a:rPr lang="fr-FR" sz="1200" spc="-35" dirty="0" smtClean="0">
                <a:latin typeface="Trebuchet MS"/>
                <a:cs typeface="Trebuchet MS"/>
              </a:rPr>
              <a:t> </a:t>
            </a:r>
            <a:r>
              <a:rPr lang="fr-FR" sz="1200" dirty="0" smtClean="0">
                <a:latin typeface="Trebuchet MS"/>
                <a:cs typeface="Trebuchet MS"/>
              </a:rPr>
              <a:t>taux</a:t>
            </a:r>
            <a:r>
              <a:rPr lang="fr-FR" sz="1200" spc="-20" dirty="0" smtClean="0">
                <a:latin typeface="Trebuchet MS"/>
                <a:cs typeface="Trebuchet MS"/>
              </a:rPr>
              <a:t> </a:t>
            </a:r>
            <a:r>
              <a:rPr lang="fr-FR" sz="1200" dirty="0" smtClean="0">
                <a:latin typeface="Trebuchet MS"/>
                <a:cs typeface="Trebuchet MS"/>
              </a:rPr>
              <a:t>de</a:t>
            </a:r>
            <a:r>
              <a:rPr lang="fr-FR" sz="1200" spc="-30" dirty="0" smtClean="0">
                <a:latin typeface="Trebuchet MS"/>
                <a:cs typeface="Trebuchet MS"/>
              </a:rPr>
              <a:t> </a:t>
            </a:r>
            <a:r>
              <a:rPr lang="fr-FR" sz="1200" dirty="0" smtClean="0">
                <a:latin typeface="Trebuchet MS"/>
                <a:cs typeface="Trebuchet MS"/>
              </a:rPr>
              <a:t>conversion</a:t>
            </a:r>
            <a:r>
              <a:rPr lang="fr-FR" sz="1200" spc="-10" dirty="0" smtClean="0">
                <a:latin typeface="Trebuchet MS"/>
                <a:cs typeface="Trebuchet MS"/>
              </a:rPr>
              <a:t> </a:t>
            </a:r>
            <a:r>
              <a:rPr lang="fr-FR" sz="1200" dirty="0" smtClean="0">
                <a:latin typeface="Trebuchet MS"/>
                <a:cs typeface="Trebuchet MS"/>
              </a:rPr>
              <a:t>n’est</a:t>
            </a:r>
            <a:r>
              <a:rPr lang="fr-FR" sz="1200" spc="-35" dirty="0" smtClean="0">
                <a:latin typeface="Trebuchet MS"/>
                <a:cs typeface="Trebuchet MS"/>
              </a:rPr>
              <a:t> </a:t>
            </a:r>
            <a:r>
              <a:rPr lang="fr-FR" sz="1200" dirty="0" smtClean="0">
                <a:latin typeface="Trebuchet MS"/>
                <a:cs typeface="Trebuchet MS"/>
              </a:rPr>
              <a:t>pas</a:t>
            </a:r>
            <a:r>
              <a:rPr lang="fr-FR" sz="1200" spc="-20" dirty="0" smtClean="0">
                <a:latin typeface="Trebuchet MS"/>
                <a:cs typeface="Trebuchet MS"/>
              </a:rPr>
              <a:t> </a:t>
            </a:r>
            <a:r>
              <a:rPr lang="fr-FR" sz="1200" spc="-10" dirty="0" smtClean="0">
                <a:latin typeface="Trebuchet MS"/>
                <a:cs typeface="Trebuchet MS"/>
              </a:rPr>
              <a:t>aussi </a:t>
            </a:r>
            <a:r>
              <a:rPr lang="fr-FR" sz="1200" spc="0" dirty="0" smtClean="0">
                <a:latin typeface="Trebuchet MS"/>
                <a:cs typeface="Trebuchet MS"/>
              </a:rPr>
              <a:t>m</a:t>
            </a:r>
            <a:r>
              <a:rPr lang="fr-FR" sz="1200" dirty="0" smtClean="0">
                <a:latin typeface="Trebuchet MS"/>
                <a:cs typeface="Trebuchet MS"/>
              </a:rPr>
              <a:t>auvaise</a:t>
            </a:r>
            <a:r>
              <a:rPr lang="fr-FR" sz="1200" spc="-15" dirty="0" smtClean="0">
                <a:latin typeface="Trebuchet MS"/>
                <a:cs typeface="Trebuchet MS"/>
              </a:rPr>
              <a:t> </a:t>
            </a:r>
            <a:r>
              <a:rPr lang="fr-FR" sz="1200" dirty="0" smtClean="0">
                <a:latin typeface="Trebuchet MS"/>
                <a:cs typeface="Trebuchet MS"/>
              </a:rPr>
              <a:t>comparativement aux</a:t>
            </a:r>
            <a:r>
              <a:rPr lang="fr-FR" sz="1200" spc="-25" dirty="0" smtClean="0">
                <a:latin typeface="Trebuchet MS"/>
                <a:cs typeface="Trebuchet MS"/>
              </a:rPr>
              <a:t> </a:t>
            </a:r>
            <a:r>
              <a:rPr lang="fr-FR" sz="1200" dirty="0" smtClean="0">
                <a:latin typeface="Trebuchet MS"/>
                <a:cs typeface="Trebuchet MS"/>
              </a:rPr>
              <a:t>autres</a:t>
            </a:r>
            <a:r>
              <a:rPr lang="fr-FR" sz="1200" spc="-25" dirty="0" smtClean="0">
                <a:latin typeface="Trebuchet MS"/>
                <a:cs typeface="Trebuchet MS"/>
              </a:rPr>
              <a:t> </a:t>
            </a:r>
            <a:r>
              <a:rPr lang="fr-FR" sz="1200" dirty="0" smtClean="0">
                <a:latin typeface="Trebuchet MS"/>
                <a:cs typeface="Trebuchet MS"/>
              </a:rPr>
              <a:t>sites</a:t>
            </a:r>
            <a:r>
              <a:rPr lang="fr-FR" sz="1200" spc="-10" dirty="0" smtClean="0">
                <a:latin typeface="Trebuchet MS"/>
                <a:cs typeface="Trebuchet MS"/>
              </a:rPr>
              <a:t> E-Commerce.</a:t>
            </a:r>
            <a:endParaRPr lang="fr-FR" sz="1200" dirty="0" smtClean="0">
              <a:latin typeface="Trebuchet MS"/>
              <a:cs typeface="Trebuchet M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D1BEC-1829-4DE1-8E17-E40C3590F7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19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Arial"/>
                <a:cs typeface="Arial"/>
              </a:rPr>
              <a:t>En Février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le</a:t>
            </a:r>
            <a:r>
              <a:rPr lang="fr-FR" sz="1200" spc="-35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chiffre</a:t>
            </a:r>
            <a:r>
              <a:rPr lang="fr-FR" sz="1200" spc="-45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d’affaire</a:t>
            </a:r>
            <a:r>
              <a:rPr lang="fr-FR" sz="1200" spc="-50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à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chuter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pendant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que</a:t>
            </a:r>
            <a:r>
              <a:rPr lang="fr-FR" sz="1200" spc="-25" dirty="0" smtClean="0">
                <a:latin typeface="Arial"/>
                <a:cs typeface="Arial"/>
              </a:rPr>
              <a:t> le </a:t>
            </a:r>
            <a:r>
              <a:rPr lang="fr-FR" sz="1200" dirty="0" smtClean="0">
                <a:latin typeface="Arial"/>
                <a:cs typeface="Arial"/>
              </a:rPr>
              <a:t>nombres</a:t>
            </a:r>
            <a:r>
              <a:rPr lang="fr-FR" sz="1200" spc="-40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de</a:t>
            </a:r>
            <a:r>
              <a:rPr lang="fr-FR" sz="1200" spc="-30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ventes</a:t>
            </a:r>
            <a:r>
              <a:rPr lang="fr-FR" sz="1200" spc="-10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continuait</a:t>
            </a:r>
            <a:r>
              <a:rPr lang="fr-FR" sz="1200" spc="-45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de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spc="-10" dirty="0" smtClean="0">
                <a:latin typeface="Arial"/>
                <a:cs typeface="Arial"/>
              </a:rPr>
              <a:t>progresser.</a:t>
            </a:r>
            <a:endParaRPr lang="fr-FR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D1BEC-1829-4DE1-8E17-E40C3590F7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78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5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1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7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0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8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9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5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783648" y="0"/>
            <a:ext cx="7542962" cy="378890"/>
          </a:xfrm>
        </p:spPr>
        <p:txBody>
          <a:bodyPr>
            <a:noAutofit/>
          </a:bodyPr>
          <a:lstStyle/>
          <a:p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du chiffre d’affaire par catégorie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3"/>
          <p:cNvSpPr txBox="1"/>
          <p:nvPr/>
        </p:nvSpPr>
        <p:spPr>
          <a:xfrm>
            <a:off x="666415" y="651713"/>
            <a:ext cx="7777428" cy="173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 marL="90170" marR="796290">
              <a:lnSpc>
                <a:spcPct val="100000"/>
              </a:lnSpc>
              <a:spcBef>
                <a:spcPts val="325"/>
              </a:spcBef>
            </a:pP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graphique, nous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montre une baisse du chiffre d’affaires en février qui s’explique par le retrait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produits High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qui étaient 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 chers et moins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vendus auprès de nos clients. C’est pour cette raison que le volume des ventes augmente et que le chiffre d’affaires baisse .</a:t>
            </a:r>
          </a:p>
          <a:p>
            <a:pPr marL="90170" marR="796290">
              <a:lnSpc>
                <a:spcPct val="100000"/>
              </a:lnSpc>
              <a:spcBef>
                <a:spcPts val="325"/>
              </a:spcBef>
            </a:pP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voyons également l’évolution exponentielle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revenus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produits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nourriture et une constance des revenus pour les produits biens de conso. </a:t>
            </a:r>
          </a:p>
          <a:p>
            <a:pPr marL="90170" marR="796290">
              <a:lnSpc>
                <a:spcPct val="100000"/>
              </a:lnSpc>
              <a:spcBef>
                <a:spcPts val="325"/>
              </a:spcBef>
            </a:pP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peut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prédire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nouvelle augmentation du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chiffre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d’affaires global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mars 2020 sur la base des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données.</a:t>
            </a:r>
            <a:endParaRPr lang="fr-FR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796290">
              <a:lnSpc>
                <a:spcPct val="100000"/>
              </a:lnSpc>
              <a:spcBef>
                <a:spcPts val="325"/>
              </a:spcBef>
            </a:pP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5" y="2322751"/>
            <a:ext cx="4847281" cy="44527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42" y="4632362"/>
            <a:ext cx="2143125" cy="2143125"/>
          </a:xfrm>
          <a:prstGeom prst="rect">
            <a:avLst/>
          </a:prstGeom>
        </p:spPr>
      </p:pic>
      <p:sp>
        <p:nvSpPr>
          <p:cNvPr id="11" name="Rectangle à coins arrondis 10"/>
          <p:cNvSpPr/>
          <p:nvPr/>
        </p:nvSpPr>
        <p:spPr>
          <a:xfrm>
            <a:off x="6189494" y="3616706"/>
            <a:ext cx="2593075" cy="75062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exponentielle du CA pour les produits Nourriture est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observé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Juillet 2019 à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Février 2020</a:t>
            </a:r>
            <a:endParaRPr lang="fr-FR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104503" y="207964"/>
            <a:ext cx="11926388" cy="484672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fr-FR"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montant</a:t>
            </a:r>
            <a:r>
              <a:rPr lang="fr-FR"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fr-FR"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achats</a:t>
            </a:r>
            <a:r>
              <a:rPr lang="fr-FR" sz="1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fr-FR"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fr-FR" sz="1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(montant</a:t>
            </a:r>
            <a:r>
              <a:rPr lang="fr-FR"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fr-FR" sz="1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panier)</a:t>
            </a: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fr-FR" sz="14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l'évolution</a:t>
            </a:r>
            <a:r>
              <a:rPr lang="fr-FR"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FR" sz="1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fr-FR"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variabilité</a:t>
            </a:r>
            <a:r>
              <a:rPr lang="fr-FR" sz="1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fr-FR"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</a:t>
            </a:r>
            <a:r>
              <a:rPr lang="fr-FR"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passé</a:t>
            </a:r>
            <a:r>
              <a:rPr lang="fr-FR"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fr-FR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FR"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visiteurs</a:t>
            </a:r>
            <a:r>
              <a:rPr lang="fr-FR"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lang="fr-FR"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fr-FR"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fr-FR"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fr-FR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(pour</a:t>
            </a:r>
            <a:r>
              <a:rPr lang="fr-FR"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FR"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r>
              <a:rPr lang="fr-FR"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ayant</a:t>
            </a:r>
            <a:r>
              <a:rPr lang="fr-FR"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abouti</a:t>
            </a:r>
            <a:r>
              <a:rPr lang="fr-FR"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fr-FR"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fr-FR"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achat).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6" y="923445"/>
            <a:ext cx="5562622" cy="39188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8303" y="26982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246416" y="1085745"/>
            <a:ext cx="4428827" cy="11054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existe une corrélation positive entre le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montant du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panier et le temps passé sur le site. </a:t>
            </a:r>
            <a:endParaRPr lang="fr-FR" sz="13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plupart des clients passent entre 4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10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minutes sur le site avec un panier compris entre 30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€ à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€</a:t>
            </a:r>
          </a:p>
          <a:p>
            <a:pPr algn="ctr"/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Tandis que d’autres clients peuvent passer plus de 10   minutes à trouver le produit qu'ils recherchent </a:t>
            </a:r>
            <a:endParaRPr lang="fr-FR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16" y="2470311"/>
            <a:ext cx="2143125" cy="22098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812" y="2470311"/>
            <a:ext cx="20669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1" y="1962235"/>
            <a:ext cx="5169423" cy="4028722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677338" y="788600"/>
            <a:ext cx="5263036" cy="132751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constatons une 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évolution exponentielle du taux de conversion au mois d’Avril 2019 suite </a:t>
            </a: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lancement.</a:t>
            </a:r>
            <a:r>
              <a:rPr lang="fr-FR" sz="1600" b="1" dirty="0" smtClean="0"/>
              <a:t> 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Cela </a:t>
            </a: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s’expliquer par 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bonne campagne publicitaire et les promotions sur le lancement des produits ,les visiteurs n’</a:t>
            </a: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taient pas aussi nombreux avec une diminution progressive du taux de conversion le mois d’après .</a:t>
            </a:r>
            <a:endParaRPr lang="fr-FR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940374" y="2269992"/>
            <a:ext cx="3647418" cy="750627"/>
          </a:xfrm>
          <a:prstGeom prst="wedgeRoundRectCallout">
            <a:avLst>
              <a:gd name="adj1" fmla="val -63810"/>
              <a:gd name="adj2" fmla="val 90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de visiteurs n’est pas très 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par qu’il s’agit d’un nouveau site, </a:t>
            </a: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donc le rapport entre le nombre d’achats et le nombre de visiteurs est élevé.</a:t>
            </a:r>
          </a:p>
        </p:txBody>
      </p:sp>
      <p:sp>
        <p:nvSpPr>
          <p:cNvPr id="22" name="object 11"/>
          <p:cNvSpPr txBox="1">
            <a:spLocks noGrp="1"/>
          </p:cNvSpPr>
          <p:nvPr>
            <p:ph type="ctrTitle"/>
          </p:nvPr>
        </p:nvSpPr>
        <p:spPr>
          <a:xfrm>
            <a:off x="104503" y="240388"/>
            <a:ext cx="1192688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taux de conversion de nos clients au cours du temps</a:t>
            </a:r>
          </a:p>
        </p:txBody>
      </p:sp>
      <p:pic>
        <p:nvPicPr>
          <p:cNvPr id="2050" name="Picture 2" descr="Le Temps, C'est De L'argent, Retour Sur Investissement à Long Terme,  Concept De Fonds De Pension, Revenus D'intérêts Provenant Des  Investissements | Vecteur Prem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204" y="363425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78203" y="145084"/>
            <a:ext cx="11926388" cy="484672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volution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chiffre d’affaires par rapport au ventes sur le temps (Avril 2019 à Février 2020</a:t>
            </a: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199" y="1558879"/>
            <a:ext cx="5209032" cy="4259580"/>
          </a:xfrm>
          <a:prstGeom prst="rect">
            <a:avLst/>
          </a:prstGeom>
        </p:spPr>
      </p:pic>
      <p:sp>
        <p:nvSpPr>
          <p:cNvPr id="12" name="object 43"/>
          <p:cNvSpPr txBox="1"/>
          <p:nvPr/>
        </p:nvSpPr>
        <p:spPr>
          <a:xfrm>
            <a:off x="531200" y="777906"/>
            <a:ext cx="5209032" cy="89575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1275" rIns="0" bIns="0" rtlCol="0">
            <a:spAutoFit/>
          </a:bodyPr>
          <a:lstStyle/>
          <a:p>
            <a:pPr marL="90170" marR="796290">
              <a:lnSpc>
                <a:spcPct val="100000"/>
              </a:lnSpc>
              <a:spcBef>
                <a:spcPts val="325"/>
              </a:spcBef>
            </a:pP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avons une stagnation sur la vente des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produits et une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croissance moyenne du chiffre d’affaire entre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avril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juin 2019 du au lancement des produits sur le site </a:t>
            </a:r>
            <a:endParaRPr lang="fr-FR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796290">
              <a:lnSpc>
                <a:spcPct val="100000"/>
              </a:lnSpc>
              <a:spcBef>
                <a:spcPts val="325"/>
              </a:spcBef>
            </a:pP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43"/>
          <p:cNvSpPr txBox="1"/>
          <p:nvPr/>
        </p:nvSpPr>
        <p:spPr>
          <a:xfrm>
            <a:off x="6067697" y="1853079"/>
            <a:ext cx="5457762" cy="5956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1275" rIns="0" bIns="0" rtlCol="0">
            <a:spAutoFit/>
          </a:bodyPr>
          <a:lstStyle/>
          <a:p>
            <a:pPr marL="90170" marR="796290">
              <a:lnSpc>
                <a:spcPct val="100000"/>
              </a:lnSpc>
              <a:spcBef>
                <a:spcPts val="325"/>
              </a:spcBef>
            </a:pP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voit la croissance </a:t>
            </a: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exponentielle 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volume des ventes et l’évolution du chiffre d’affaire mais qui n’a pas le même niveau de croissance  que les ventes à la même période.</a:t>
            </a:r>
            <a:endParaRPr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397" y="4075384"/>
            <a:ext cx="2619375" cy="1743075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067697" y="3374771"/>
            <a:ext cx="2593075" cy="627796"/>
          </a:xfrm>
          <a:prstGeom prst="wedgeRoundRectCallout">
            <a:avLst>
              <a:gd name="adj1" fmla="val -11920"/>
              <a:gd name="adj2" fmla="val 84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Chiffre d’affaires et les ventes entre Avril et Décembre 2019 </a:t>
            </a:r>
            <a:endParaRPr lang="fr-FR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459" y="4075384"/>
            <a:ext cx="2419350" cy="1743075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8728596" y="3411939"/>
            <a:ext cx="2593075" cy="590627"/>
          </a:xfrm>
          <a:prstGeom prst="wedgeRoundRectCallout">
            <a:avLst>
              <a:gd name="adj1" fmla="val -6495"/>
              <a:gd name="adj2" fmla="val 931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Chiffre d’affaires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février 2020</a:t>
            </a:r>
            <a:endParaRPr lang="fr-FR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9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2046514" y="207964"/>
            <a:ext cx="9144000" cy="378890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Variabilité du temps passé par les visiteurs sur le site web (pour les sessions ayant abouti à un achat).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8" y="2199060"/>
            <a:ext cx="5029806" cy="39120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907" y="3748212"/>
            <a:ext cx="2143125" cy="2143125"/>
          </a:xfrm>
          <a:prstGeom prst="rect">
            <a:avLst/>
          </a:prstGeom>
        </p:spPr>
      </p:pic>
      <p:sp>
        <p:nvSpPr>
          <p:cNvPr id="10" name="object 43"/>
          <p:cNvSpPr txBox="1"/>
          <p:nvPr/>
        </p:nvSpPr>
        <p:spPr>
          <a:xfrm>
            <a:off x="140676" y="1155380"/>
            <a:ext cx="5204407" cy="10387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 marL="90170" marR="796290" algn="just">
              <a:lnSpc>
                <a:spcPct val="100000"/>
              </a:lnSpc>
              <a:spcBef>
                <a:spcPts val="325"/>
              </a:spcBef>
            </a:pP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voyons sur ce graphe que la moitie de nos clients </a:t>
            </a:r>
          </a:p>
          <a:p>
            <a:pPr marL="90170" marR="796290">
              <a:lnSpc>
                <a:spcPct val="100000"/>
              </a:lnSpc>
              <a:spcBef>
                <a:spcPts val="325"/>
              </a:spcBef>
            </a:pP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 effectué leurs </a:t>
            </a: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achats en moins de 7 minutes </a:t>
            </a:r>
            <a:endParaRPr lang="fr-FR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796290">
              <a:lnSpc>
                <a:spcPct val="100000"/>
              </a:lnSpc>
              <a:spcBef>
                <a:spcPts val="325"/>
              </a:spcBef>
            </a:pP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une baisse constante de la médiane au fil des mois, </a:t>
            </a:r>
          </a:p>
          <a:p>
            <a:pPr marL="90170" marR="796290">
              <a:lnSpc>
                <a:spcPct val="100000"/>
              </a:lnSpc>
              <a:spcBef>
                <a:spcPts val="325"/>
              </a:spcBef>
            </a:pPr>
            <a:r>
              <a:rPr lang="fr-FR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y’a une forte variance du temps passé sur le site en se basant sur les deux extrémités du box plot.</a:t>
            </a:r>
            <a:endParaRPr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851232" y="1155380"/>
            <a:ext cx="3525801" cy="259283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tant que pivot stratégique adopté pour inverser cette tendance, nous devons : </a:t>
            </a:r>
            <a:endParaRPr lang="fr-FR" sz="13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 en place un sondage pour déterminer les raisons pour lesquelles les clients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n'achètent pas. </a:t>
            </a:r>
            <a:endParaRPr lang="fr-FR" sz="13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Offrir une expérience client incomparable afin de créer la fidélité et l’attachement à nos marques de produits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</a:t>
            </a:r>
            <a:r>
              <a:rPr lang="fr-FR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suggestions pour d’autres catégories de </a:t>
            </a: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produits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des animations sur le site pour une meilleure visibilité et connaissance de nos produits avec des codes promo à la clé.</a:t>
            </a:r>
          </a:p>
        </p:txBody>
      </p:sp>
    </p:spTree>
    <p:extLst>
      <p:ext uri="{BB962C8B-B14F-4D97-AF65-F5344CB8AC3E}">
        <p14:creationId xmlns:p14="http://schemas.microsoft.com/office/powerpoint/2010/main" val="17128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2250</TotalTime>
  <Words>584</Words>
  <Application>Microsoft Office PowerPoint</Application>
  <PresentationFormat>Grand écran</PresentationFormat>
  <Paragraphs>32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Trebuchet MS</vt:lpstr>
      <vt:lpstr>Rétrospective</vt:lpstr>
      <vt:lpstr>Evolution du chiffre d’affaire par catégorie</vt:lpstr>
      <vt:lpstr>Le montant des achats des clients (montant du panier)  Et l'évolution de la variabilité du temps passé par les visiteurs sur le site web (pour les sessions ayant abouti à un achat).</vt:lpstr>
      <vt:lpstr>Le ratio du taux de conversion de nos clients au cours du temps</vt:lpstr>
      <vt:lpstr>Evolution du chiffre d’affaires par rapport au ventes sur le temps (Avril 2019 à Février 2020)</vt:lpstr>
      <vt:lpstr>Variabilité du temps passé par les visiteurs sur le site web (pour les sessions ayant abouti à un achat).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du chiffre d’affaire par catégorie</dc:title>
  <dc:creator>Mariam SISSOKO [OML ]</dc:creator>
  <cp:lastModifiedBy>Mariam SISSOKO [OML ]</cp:lastModifiedBy>
  <cp:revision>49</cp:revision>
  <dcterms:created xsi:type="dcterms:W3CDTF">2024-02-04T21:07:41Z</dcterms:created>
  <dcterms:modified xsi:type="dcterms:W3CDTF">2024-02-06T12:17:07Z</dcterms:modified>
</cp:coreProperties>
</file>