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70" r:id="rId9"/>
    <p:sldId id="260" r:id="rId10"/>
    <p:sldId id="266" r:id="rId11"/>
    <p:sldId id="271" r:id="rId12"/>
    <p:sldId id="272" r:id="rId13"/>
    <p:sldId id="268" r:id="rId14"/>
    <p:sldId id="267" r:id="rId15"/>
    <p:sldId id="269" r:id="rId16"/>
    <p:sldId id="261" r:id="rId17"/>
    <p:sldId id="262" r:id="rId18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78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96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55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888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19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178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928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109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7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36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35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55000" lnSpcReduction="20000"/>
          </a:bodyPr>
          <a:lstStyle/>
          <a:p>
            <a:pPr lvl="0" algn="ctr">
              <a:buSzPct val="100000"/>
            </a:pPr>
            <a:r>
              <a:rPr lang="fr-FR" sz="5200" dirty="0" smtClean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Optimisez </a:t>
            </a:r>
            <a:r>
              <a:rPr lang="fr-FR" sz="52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la gestion des données d'une boutique avec R ou </a:t>
            </a:r>
            <a:r>
              <a:rPr lang="fr-FR" sz="5200" dirty="0" smtClean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52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Mariam M SISSOKO</a:t>
            </a:r>
            <a:r>
              <a:rPr lang="fr" sz="2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r>
              <a:rPr lang="fr" sz="2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31/08/2024</a:t>
            </a:r>
            <a:r>
              <a:rPr lang="fr" sz="2800" b="0" i="0" u="none" strike="noStrike" cap="none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26" y="1349374"/>
            <a:ext cx="827876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méthodes statistique pour nos analyses complémentaires (</a:t>
            </a:r>
            <a:r>
              <a:rPr lang="fr-FR" sz="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corrélations</a:t>
            </a:r>
            <a:r>
              <a:rPr lang="fr-FR" sz="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114300">
              <a:buClr>
                <a:srgbClr val="999999"/>
              </a:buClr>
              <a:buSzPct val="100000"/>
            </a:pP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Calculer 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le 20 / 80 en 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CA</a:t>
            </a:r>
          </a:p>
          <a:p>
            <a:pPr marL="114300">
              <a:buClr>
                <a:srgbClr val="999999"/>
              </a:buClr>
              <a:buSzPct val="100000"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déterminer le</a:t>
            </a:r>
            <a:r>
              <a:rPr lang="fr-FR" sz="9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20 / 80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 CA, nous avons créer la colonne réalisant la somme cumulative et la colonne précédemment créée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« CA par article".</a:t>
            </a:r>
          </a:p>
          <a:p>
            <a:pPr marL="114300">
              <a:buClr>
                <a:srgbClr val="999999"/>
              </a:buClr>
              <a:buSzPct val="100000"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suite nous avons calculer le nombre d'articles représentant </a:t>
            </a:r>
            <a:r>
              <a:rPr lang="fr-FR" sz="9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80%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du CA qui est de 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588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dont la proportion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représente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71.27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</a:p>
          <a:p>
            <a:pPr marL="114300">
              <a:buClr>
                <a:srgbClr val="999999"/>
              </a:buClr>
              <a:buSzPct val="100000"/>
            </a:pP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Analyse 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des ventes en 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Quantités</a:t>
            </a:r>
          </a:p>
          <a:p>
            <a:pPr marL="114300">
              <a:buClr>
                <a:srgbClr val="999999"/>
              </a:buClr>
              <a:buSzPct val="100000"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l'analyse des ventes en quantités, nous avons fait un tri décroissant de la colonne "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total sales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" sur les 20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premiers</a:t>
            </a:r>
          </a:p>
          <a:p>
            <a:pPr marL="114300">
              <a:buClr>
                <a:srgbClr val="999999"/>
              </a:buClr>
              <a:buSzPct val="100000"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6" y="2739574"/>
            <a:ext cx="6655824" cy="24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26" y="1349374"/>
            <a:ext cx="79837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méthodes statistique pour nos analyses complémentaires (</a:t>
            </a:r>
            <a:r>
              <a:rPr lang="fr-FR" sz="9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corrélations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b="1" dirty="0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CA </a:t>
            </a:r>
            <a:r>
              <a:rPr lang="fr-FR" sz="900" b="1" smtClean="0">
                <a:solidFill>
                  <a:schemeClr val="tx1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en quantité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b="1" dirty="0">
              <a:solidFill>
                <a:schemeClr val="tx1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déterminer le</a:t>
            </a:r>
            <a:r>
              <a:rPr lang="fr-FR" sz="9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20 / 80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quantité,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nous avons crée une colonne calculant la part en quantité de la ligne dans le </a:t>
            </a: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pour avoir la somme totale des ventes "</a:t>
            </a:r>
            <a:r>
              <a:rPr lang="fr-FR" sz="900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somme total sales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" et créer deux autres colonnes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quantité vendue cumul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" et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quantité vendue totale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" réalisant la somme cumulative et le pourcentage de la colonne précédemment créée.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Ces deux colonnes nous ont permis de calculer le nombre d'articles représentant 80% des ventes en quantité et de déterminer la  proportion que représentent ce groupe d'articles dans le catalogue entier du site web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rgbClr val="999999"/>
              </a:buClr>
              <a:buSzPct val="100000"/>
            </a:pPr>
            <a:r>
              <a:rPr lang="fr-FR" sz="900" dirty="0" smtClean="0"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Articles représentant 80% des ventes en quantité est : 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431</a:t>
            </a:r>
          </a:p>
          <a:p>
            <a:pPr>
              <a:buClr>
                <a:srgbClr val="999999"/>
              </a:buClr>
              <a:buSzPct val="100000"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proportion que représentent ce groupe d'articles dans le catalogue entier du site web : 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52.24% 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970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26" y="1349374"/>
            <a:ext cx="79837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méthodes statistique pour nos analyses complémentaires (</a:t>
            </a:r>
            <a:r>
              <a:rPr lang="fr-FR" sz="9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corrélations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10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Valorisation des stocks en euros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colonne valorisation des stocks en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euros est calculé 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 multiplient la quantité de stock par le prix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valorisation des stocks en euros est de : 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532119.10 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euros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10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Analyse du taux de </a:t>
            </a:r>
            <a:r>
              <a:rPr lang="fr-FR" sz="10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marge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1000" b="1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Nous avons créer la colonne "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prix HT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" et calculer le prix hors taxe pour ensuite calculer le taux de marge :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minimum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 : 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634,98%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et un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maximum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 :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47,75%</a:t>
            </a:r>
          </a:p>
          <a:p>
            <a:pPr marL="114300">
              <a:buClr>
                <a:srgbClr val="999999"/>
              </a:buClr>
              <a:buSzPct val="100000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Taux de marge inférieur à 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9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4" y="3457198"/>
            <a:ext cx="8406569" cy="66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2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0" y="1473600"/>
            <a:ext cx="9144000" cy="1069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" sz="40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</a:t>
            </a:r>
            <a:r>
              <a:rPr lang="fr" sz="40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employés: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" sz="1200" b="1" dirty="0" smtClean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3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méthodes statistique pour nos Analyses complémentaires </a:t>
            </a:r>
            <a:r>
              <a:rPr lang="fr-FR" sz="36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(</a:t>
            </a:r>
            <a:r>
              <a:rPr lang="fr-FR" sz="36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corrélations</a:t>
            </a:r>
            <a:r>
              <a:rPr lang="fr-FR" sz="36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)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" sz="1200" b="1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3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prix minimum </a:t>
            </a:r>
            <a:r>
              <a:rPr lang="fr-FR" sz="36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du 'taux marge positif</a:t>
            </a:r>
            <a:r>
              <a:rPr lang="fr-FR" sz="3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‘ </a:t>
            </a:r>
            <a:r>
              <a:rPr lang="fr-FR" sz="36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fr-FR" sz="36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25,30%</a:t>
            </a:r>
            <a:endParaRPr lang="fr-FR" sz="3600" b="1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endParaRPr lang="fr-FR" sz="3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3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prix maximum de la colonne </a:t>
            </a:r>
            <a:r>
              <a:rPr lang="fr-FR" sz="36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'taux marge positif</a:t>
            </a:r>
            <a:r>
              <a:rPr lang="fr-FR" sz="3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’ : </a:t>
            </a:r>
            <a:r>
              <a:rPr lang="fr-FR" sz="36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47,75%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36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36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Taux de marge moyen par type de produit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8" y="2897464"/>
            <a:ext cx="8077200" cy="1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0" y="1473600"/>
            <a:ext cx="8957187" cy="166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" sz="13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None/>
            </a:pPr>
            <a:r>
              <a:rPr lang="fr-FR" sz="11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-FR" sz="11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es </a:t>
            </a:r>
            <a:r>
              <a:rPr lang="fr-FR" sz="11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méthodes </a:t>
            </a:r>
            <a:r>
              <a:rPr lang="fr-FR" sz="11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statistiques utilisées pour </a:t>
            </a:r>
            <a:r>
              <a:rPr lang="fr-FR" sz="11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nos </a:t>
            </a:r>
            <a:r>
              <a:rPr lang="fr-FR" sz="11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analyses </a:t>
            </a:r>
            <a:r>
              <a:rPr lang="fr-FR" sz="11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complémentaires</a:t>
            </a:r>
            <a:r>
              <a:rPr lang="fr-FR" sz="13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fr-FR" sz="9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</a:t>
            </a:r>
            <a:r>
              <a:rPr lang="fr-FR" sz="900" b="1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correlations</a:t>
            </a:r>
            <a:r>
              <a:rPr lang="fr-FR" sz="13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114300" lvl="0" indent="0">
              <a:lnSpc>
                <a:spcPct val="120000"/>
              </a:lnSpc>
              <a:buClr>
                <a:srgbClr val="999999"/>
              </a:buClr>
              <a:buSzPct val="100000"/>
              <a:buFont typeface="Arial"/>
              <a:buNone/>
            </a:pPr>
            <a:r>
              <a:rPr lang="fr-FR" sz="12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Calcul du </a:t>
            </a:r>
            <a:r>
              <a:rPr lang="fr-FR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nombre de mois de stock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calcul du nombre de mois de stock, nous avons créé une colonne "</a:t>
            </a:r>
            <a:r>
              <a:rPr lang="fr-FR" sz="10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rotation stock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«  pour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déterminer la rotation du stock par ligne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ensuite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avec le tri décroissant du nombre de mois de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stock</a:t>
            </a:r>
            <a:r>
              <a:rPr lang="fr-FR" sz="1000" dirty="0" smtClean="0">
                <a:sym typeface="Montserrat"/>
              </a:rPr>
              <a:t>.</a:t>
            </a:r>
            <a:endParaRPr lang="fr-FR" sz="1000" dirty="0">
              <a:sym typeface="Montserrat"/>
            </a:endParaRPr>
          </a:p>
          <a:p>
            <a:pPr marL="114300" lvl="0" indent="0">
              <a:buClr>
                <a:srgbClr val="999999"/>
              </a:buClr>
              <a:buNone/>
            </a:pPr>
            <a:endParaRPr lang="fr-FR" dirty="0">
              <a:sym typeface="Montserrat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9700"/>
            <a:ext cx="8524710" cy="212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528601"/>
            <a:ext cx="3352800" cy="3023292"/>
          </a:xfrm>
          <a:prstGeom prst="rect">
            <a:avLst/>
          </a:prstGeom>
        </p:spPr>
      </p:pic>
      <p:sp>
        <p:nvSpPr>
          <p:cNvPr id="9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233756" y="1528600"/>
            <a:ext cx="5429625" cy="218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indent="-228600">
              <a:buSzPct val="100000"/>
              <a:buFont typeface="Arial" panose="020B0604020202020204" pitchFamily="34" charset="0"/>
              <a:buChar char="•"/>
            </a:pP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Relation price-</a:t>
            </a: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total_sales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-FR" sz="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Une corrélation négative </a:t>
            </a:r>
            <a:r>
              <a:rPr lang="fr-FR" sz="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modérée entre le prix et les ventes totales suggère que les prix influencent significativement les ventes. Une politique de prix compétitive est donc cruciale pour maximiser les ventes.</a:t>
            </a:r>
          </a:p>
          <a:p>
            <a:pPr marL="228600" indent="-228600">
              <a:buSzPct val="100000"/>
              <a:buFont typeface="Arial" panose="020B0604020202020204" pitchFamily="34" charset="0"/>
              <a:buChar char="•"/>
            </a:pP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Relation </a:t>
            </a: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stock_quantity-total_sales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fr-FR" sz="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fr-FR" sz="800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r>
              <a:rPr lang="fr-FR" sz="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positive </a:t>
            </a:r>
            <a:r>
              <a:rPr lang="fr-FR" sz="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modérée entre le stock et les ventes indique que maintenir un stock suffisant peut aider à soutenir les ventes, bien que ce ne soit pas le seul facteur déterminant.</a:t>
            </a:r>
          </a:p>
          <a:p>
            <a:pPr marL="228600" indent="-228600">
              <a:buSzPct val="100000"/>
              <a:buFont typeface="Arial" panose="020B0604020202020204" pitchFamily="34" charset="0"/>
              <a:buChar char="•"/>
            </a:pP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Relation </a:t>
            </a: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stock_quantity-price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lang="fr-FR" sz="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faible corrélation négative entre le stock et le prix montre qu'il n'y a pratiquement pas d'influence directe de la quantité de stock sur la tarification, laissant entendre que d'autres facteurs jouent un rôle plus important dans la détermination des prix.</a:t>
            </a:r>
            <a:endParaRPr sz="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9626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203313" y="1473600"/>
            <a:ext cx="8316000" cy="112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Par la suite des différentes actions à savoir (le nettoyage, le traitement des incohérences) nos trois (03) fichiers, </a:t>
            </a:r>
          </a:p>
          <a:p>
            <a:pPr marL="0" lvl="0" indent="0">
              <a:buNone/>
            </a:pP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Il y’a eu une création d’une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base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unifiée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et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optimale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boutique qui va permettre la prise de décision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basée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sur des données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cohérentes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et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fiables.</a:t>
            </a: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None/>
            </a:pP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Il faudra pérenniser la mise à jour et l’utilisation de cette base comme point de départ désormais dans la gestion de notre boutique,</a:t>
            </a:r>
            <a:endParaRPr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sz="1500" i="1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</a:t>
            </a:r>
            <a:r>
              <a:rPr lang="fr" sz="1500" i="1" dirty="0" smtClean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  <a:p>
            <a:pPr marL="114300" lvl="0" indent="0">
              <a:buClr>
                <a:srgbClr val="999999"/>
              </a:buClr>
              <a:buNone/>
            </a:pPr>
            <a:r>
              <a:rPr lang="fr-FR" sz="14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Ce </a:t>
            </a: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travail </a:t>
            </a:r>
            <a:r>
              <a:rPr lang="fr-FR" sz="14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 nettoyage dans l’ensemble était </a:t>
            </a: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 bon challenge à relever, </a:t>
            </a:r>
            <a:r>
              <a:rPr lang="fr-FR" sz="14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qui demandait à être </a:t>
            </a: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vigilant et logique sur les valeurs dans les différents datasets</a:t>
            </a:r>
            <a:endParaRPr i="1" dirty="0" smtClean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 smtClean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marL="114300" lvl="0" indent="0">
              <a:buClr>
                <a:srgbClr val="999999"/>
              </a:buClr>
              <a:buNone/>
            </a:pPr>
            <a:r>
              <a:rPr lang="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Regrouper et traiter l’ensembles des incoherences dans un seul tableau.</a:t>
            </a:r>
          </a:p>
          <a:p>
            <a:pPr marL="114300" lvl="0" indent="0">
              <a:buClr>
                <a:srgbClr val="999999"/>
              </a:buClr>
              <a:buNone/>
            </a:pPr>
            <a:r>
              <a:rPr lang="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</a:t>
            </a: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ection des valeurs négatives et les </a:t>
            </a:r>
            <a:r>
              <a:rPr lang="fr" sz="14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tirets,l’identification et la gestion des valeurs aberrantes</a:t>
            </a:r>
            <a:endParaRPr lang="fr" sz="14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i="1" dirty="0" smtClean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marL="114300" lvl="0" indent="0">
              <a:buClr>
                <a:srgbClr val="999999"/>
              </a:buClr>
              <a:buNone/>
            </a:pPr>
            <a:r>
              <a:rPr lang="fr-FR" sz="14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Avoir la possibilité d’avoir </a:t>
            </a: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plus </a:t>
            </a:r>
            <a:r>
              <a:rPr lang="fr-FR" sz="14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d’exercices </a:t>
            </a: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 python </a:t>
            </a:r>
            <a:r>
              <a:rPr lang="fr-FR" sz="14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afin de pouvoir </a:t>
            </a:r>
            <a:r>
              <a:rPr lang="fr-FR" sz="1400" i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m’exercer et </a:t>
            </a:r>
            <a:r>
              <a:rPr lang="fr-FR" sz="14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acquérir plus de notions.</a:t>
            </a:r>
            <a:endParaRPr lang="fr-FR" sz="14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6999" y="1473600"/>
            <a:ext cx="349600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b="1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sz="1200" b="1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200" b="1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erp</a:t>
            </a:r>
            <a:endParaRPr lang="fr-FR" sz="1200" b="1" i="1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Caracteristiques</a:t>
            </a:r>
            <a:r>
              <a:rPr lang="fr-FR" sz="12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du </a:t>
            </a:r>
            <a:r>
              <a:rPr lang="fr-FR" sz="1200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lang="fr-FR" sz="1200" i="1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9" y="2195962"/>
            <a:ext cx="3228975" cy="197167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Google Shape;63;p4"/>
          <p:cNvSpPr txBox="1">
            <a:spLocks/>
          </p:cNvSpPr>
          <p:nvPr/>
        </p:nvSpPr>
        <p:spPr>
          <a:xfrm>
            <a:off x="5306406" y="1473600"/>
            <a:ext cx="349600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fr-FR" sz="1000" b="1" i="1" dirty="0" smtClean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Traitements effectués</a:t>
            </a:r>
          </a:p>
          <a:p>
            <a:pPr marL="114300" indent="0">
              <a:buNone/>
            </a:pPr>
            <a:r>
              <a:rPr lang="fr-FR" sz="1000" b="1" i="1" dirty="0" smtClean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Nettoyage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Vérification des doublons au niveau de la colonne </a:t>
            </a:r>
            <a:r>
              <a:rPr lang="fr-FR" sz="900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Correction des incohérences au niveau des colonnes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Correction des produits avec des valeurs négatives en les remplaçant par 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</a:p>
          <a:p>
            <a:pPr marL="0" lvl="0" indent="0">
              <a:buSzPct val="100000"/>
              <a:buNone/>
            </a:pPr>
            <a:r>
              <a:rPr lang="en-US" sz="900" dirty="0">
                <a:solidFill>
                  <a:srgbClr val="FF6600"/>
                </a:solidFill>
                <a:sym typeface="Montserrat"/>
              </a:rPr>
              <a:t>449   -10</a:t>
            </a:r>
          </a:p>
          <a:p>
            <a:pPr marL="0" lvl="0" indent="0">
              <a:buSzPct val="100000"/>
              <a:buNone/>
            </a:pPr>
            <a:r>
              <a:rPr lang="en-US" sz="900" dirty="0">
                <a:solidFill>
                  <a:srgbClr val="FF6600"/>
                </a:solidFill>
                <a:sym typeface="Montserrat"/>
              </a:rPr>
              <a:t>573    -1</a:t>
            </a: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Suppression de la colonne " stock status2" car elle est redondante avec la colonne "stock </a:t>
            </a:r>
            <a:r>
              <a:rPr lang="fr-FR" sz="9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status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endParaRPr lang="fr-FR" sz="9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ct val="100000"/>
              <a:buFont typeface="Arial" panose="020B0604020202020204" pitchFamily="34" charset="0"/>
              <a:buChar char="•"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Correction des valeurs négatives dans la colonne price </a:t>
            </a:r>
            <a:endParaRPr lang="fr-FR" sz="9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buSzPct val="100000"/>
              <a:buNone/>
            </a:pPr>
            <a:r>
              <a:rPr lang="fr-FR" sz="900" dirty="0" smtClean="0">
                <a:solidFill>
                  <a:srgbClr val="FF6600"/>
                </a:solidFill>
                <a:sym typeface="Montserrat"/>
              </a:rPr>
              <a:t>151   </a:t>
            </a:r>
            <a:r>
              <a:rPr lang="fr-FR" sz="900" dirty="0">
                <a:solidFill>
                  <a:srgbClr val="FF6600"/>
                </a:solidFill>
                <a:sym typeface="Montserrat"/>
              </a:rPr>
              <a:t>-20.0</a:t>
            </a:r>
          </a:p>
          <a:p>
            <a:pPr marL="0" indent="0">
              <a:buSzPct val="100000"/>
              <a:buNone/>
            </a:pPr>
            <a:r>
              <a:rPr lang="fr-FR" sz="900" dirty="0">
                <a:solidFill>
                  <a:srgbClr val="FF6600"/>
                </a:solidFill>
                <a:sym typeface="Montserrat"/>
              </a:rPr>
              <a:t>469    -8.0</a:t>
            </a:r>
          </a:p>
          <a:p>
            <a:pPr marL="0" indent="0">
              <a:buSzPct val="100000"/>
              <a:buNone/>
            </a:pPr>
            <a:r>
              <a:rPr lang="fr-FR" sz="900" dirty="0">
                <a:solidFill>
                  <a:srgbClr val="FF6600"/>
                </a:solidFill>
                <a:sym typeface="Montserrat"/>
              </a:rPr>
              <a:t>739    -9.1</a:t>
            </a: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>
              <a:buSzPct val="100000"/>
              <a:buFont typeface="Arial" panose="020B0604020202020204" pitchFamily="34" charset="0"/>
              <a:buChar char="•"/>
            </a:pPr>
            <a:endParaRPr lang="fr-FR" sz="9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buSzPct val="100000"/>
              <a:buNone/>
            </a:pPr>
            <a:endParaRPr lang="fr-FR" sz="1000" b="1" i="1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sz="1200" i="1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6999" y="1473599"/>
            <a:ext cx="3496008" cy="398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b="1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sz="1200" b="1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web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Caracteristiques</a:t>
            </a:r>
            <a:r>
              <a:rPr lang="fr-FR" sz="12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du </a:t>
            </a:r>
            <a:r>
              <a:rPr lang="fr-FR" sz="1200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lang="fr-FR" sz="1200" i="1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3;p4"/>
          <p:cNvSpPr txBox="1">
            <a:spLocks/>
          </p:cNvSpPr>
          <p:nvPr/>
        </p:nvSpPr>
        <p:spPr>
          <a:xfrm>
            <a:off x="5306406" y="1473600"/>
            <a:ext cx="3496008" cy="2141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0">
              <a:buNone/>
            </a:pPr>
            <a:r>
              <a:rPr lang="fr-FR" sz="1600" b="1" i="1" dirty="0" smtClean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Traitements effectués</a:t>
            </a:r>
          </a:p>
          <a:p>
            <a:pPr marL="114300" indent="0">
              <a:buNone/>
            </a:pPr>
            <a:r>
              <a:rPr lang="fr-FR" sz="1600" b="1" i="1" dirty="0" smtClean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Nettoyage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Correction des lignes vides sans code article au niveau de la colonne «</a:t>
            </a:r>
            <a:r>
              <a:rPr lang="fr-FR" sz="13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fr-FR" sz="1300" b="1" dirty="0" err="1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sz="13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 </a:t>
            </a:r>
            <a:r>
              <a:rPr lang="fr-FR" sz="13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» </a:t>
            </a:r>
            <a:r>
              <a:rPr lang="fr-FR" sz="1300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fr-FR" sz="13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85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3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Nettoyage des doublons et correction des incohérences dans les colonnes " </a:t>
            </a:r>
            <a:r>
              <a:rPr lang="fr-FR" sz="13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sz="13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" &amp; " </a:t>
            </a:r>
            <a:r>
              <a:rPr lang="fr-FR" sz="13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total sales </a:t>
            </a:r>
            <a:r>
              <a:rPr lang="fr-FR" sz="13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" </a:t>
            </a:r>
            <a:endParaRPr lang="fr-FR" sz="13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r>
              <a:rPr lang="fr-FR" sz="13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Ci-dessous les données de la colonne </a:t>
            </a:r>
            <a:r>
              <a:rPr lang="fr-FR" sz="1300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r>
              <a:rPr lang="fr-FR" sz="13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fr-FR" sz="13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sz="1000" dirty="0" smtClean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pPr marL="114300" lvl="0" defTabSz="685800">
              <a:buSzPct val="100000"/>
            </a:pPr>
            <a:r>
              <a:rPr lang="fr-FR" sz="1000" dirty="0" smtClean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0       </a:t>
            </a: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11862</a:t>
            </a: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1       16057</a:t>
            </a: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...  </a:t>
            </a: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1511    14827</a:t>
            </a: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1512    16004</a:t>
            </a: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Name: </a:t>
            </a:r>
            <a:r>
              <a:rPr lang="fr-FR" sz="1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sku</a:t>
            </a: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, </a:t>
            </a:r>
            <a:r>
              <a:rPr lang="fr-FR" sz="1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Length</a:t>
            </a: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: 1513, </a:t>
            </a:r>
            <a:r>
              <a:rPr lang="fr-FR" sz="1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dtype</a:t>
            </a: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: </a:t>
            </a:r>
            <a:r>
              <a:rPr lang="fr-FR" sz="1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object</a:t>
            </a:r>
            <a:endParaRPr lang="fr-FR" sz="1000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count      1428</a:t>
            </a: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unique      714</a:t>
            </a: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top       11862</a:t>
            </a:r>
          </a:p>
          <a:p>
            <a:pPr marL="114300" lvl="0" defTabSz="685800">
              <a:buSzPct val="100000"/>
            </a:pPr>
            <a:r>
              <a:rPr lang="fr-FR" sz="1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freq</a:t>
            </a: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          2</a:t>
            </a:r>
          </a:p>
          <a:p>
            <a:pPr marL="114300" lvl="0" defTabSz="685800">
              <a:buSzPct val="100000"/>
            </a:pP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Name: </a:t>
            </a:r>
            <a:r>
              <a:rPr lang="fr-FR" sz="1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sku</a:t>
            </a: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, </a:t>
            </a:r>
            <a:r>
              <a:rPr lang="fr-FR" sz="1000" dirty="0" err="1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dtype</a:t>
            </a:r>
            <a:r>
              <a:rPr lang="fr-FR" sz="1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  <a:sym typeface="Montserrat"/>
              </a:rPr>
              <a:t>: int64</a:t>
            </a:r>
          </a:p>
          <a:p>
            <a:pPr marL="114300" indent="0"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sz="1000" b="1" i="1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sz="1200" i="1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5" y="2073373"/>
            <a:ext cx="2552360" cy="353898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454" y="3768762"/>
            <a:ext cx="4244859" cy="116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6999" y="1473599"/>
            <a:ext cx="3496008" cy="3981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b="1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sz="1200" b="1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liaison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Caracteristiques</a:t>
            </a:r>
            <a:r>
              <a:rPr lang="fr-FR" sz="1200" i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du </a:t>
            </a:r>
            <a:r>
              <a:rPr lang="fr-FR" sz="1200" i="1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lang="fr-FR" sz="1200" i="1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3;p4"/>
          <p:cNvSpPr txBox="1">
            <a:spLocks/>
          </p:cNvSpPr>
          <p:nvPr/>
        </p:nvSpPr>
        <p:spPr>
          <a:xfrm>
            <a:off x="5306406" y="1473600"/>
            <a:ext cx="3496008" cy="935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lvl="0" indent="0">
              <a:buNone/>
            </a:pPr>
            <a:r>
              <a:rPr lang="fr-FR" sz="1000" b="1" i="1" dirty="0" smtClean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Traitements effectués</a:t>
            </a:r>
          </a:p>
          <a:p>
            <a:pPr marL="114300" indent="0">
              <a:buNone/>
            </a:pPr>
            <a:r>
              <a:rPr lang="fr-FR" sz="1000" b="1" i="1" dirty="0" smtClean="0">
                <a:solidFill>
                  <a:srgbClr val="C00000"/>
                </a:solidFill>
                <a:latin typeface="Montserrat"/>
                <a:ea typeface="Montserrat"/>
                <a:cs typeface="Montserrat"/>
                <a:sym typeface="Montserrat"/>
              </a:rPr>
              <a:t>Nettoyage des données</a:t>
            </a:r>
          </a:p>
          <a:p>
            <a:pPr marL="114300" indent="0">
              <a:buNone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Correction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 91 valeurs dans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 web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sans correspondance de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produit web</a:t>
            </a:r>
            <a:endParaRPr lang="fr-FR" sz="9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None/>
            </a:pPr>
            <a:endParaRPr lang="fr-FR" sz="1000" b="1" i="1" dirty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None/>
            </a:pPr>
            <a:endParaRPr lang="fr-FR" sz="1000" dirty="0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sz="1200" i="1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sz="1200" i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9" y="2006908"/>
            <a:ext cx="2828925" cy="14573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81" y="2302130"/>
            <a:ext cx="1971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4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body" idx="1"/>
          </p:nvPr>
        </p:nvSpPr>
        <p:spPr>
          <a:xfrm>
            <a:off x="1656" y="1434393"/>
            <a:ext cx="4906675" cy="117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La jointure entre </a:t>
            </a:r>
            <a:r>
              <a:rPr lang="fr-FR" sz="1100" b="1" dirty="0" err="1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erp</a:t>
            </a:r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et liaiso</a:t>
            </a:r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 lang="fr-FR" sz="1100" b="1" dirty="0" smtClean="0">
              <a:solidFill>
                <a:schemeClr val="accent4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1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Attributs: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attributs ont été choisis en tenant en compte des  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colonnes qui existent en doublons</a:t>
            </a:r>
          </a:p>
          <a:p>
            <a:pPr marL="114300" indent="0">
              <a:buClr>
                <a:srgbClr val="434343"/>
              </a:buClr>
              <a:buNone/>
            </a:pPr>
            <a:r>
              <a:rPr lang="fr-FR" sz="10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Clés utilisées:</a:t>
            </a:r>
            <a:endParaRPr lang="fr-FR" sz="1000" b="1" dirty="0">
              <a:solidFill>
                <a:srgbClr val="00B05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defTabSz="457200">
              <a:buClr>
                <a:srgbClr val="999999"/>
              </a:buClr>
              <a:buNone/>
            </a:pPr>
            <a:r>
              <a:rPr lang="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Deux (02) clés ont été utilisées pour les jointures à savoir </a:t>
            </a:r>
            <a:r>
              <a:rPr lang="fr-FR" sz="1000" b="1" dirty="0" err="1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r>
              <a:rPr lang="fr-FR" sz="10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id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et le </a:t>
            </a:r>
            <a:r>
              <a:rPr lang="fr-FR" sz="10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sku</a:t>
            </a:r>
            <a:endParaRPr lang="fr-FR" sz="1000" b="1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2380"/>
            <a:ext cx="4053873" cy="108726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99641"/>
            <a:ext cx="6995455" cy="1443859"/>
          </a:xfrm>
          <a:prstGeom prst="rect">
            <a:avLst/>
          </a:prstGeom>
        </p:spPr>
      </p:pic>
      <p:sp>
        <p:nvSpPr>
          <p:cNvPr id="9" name="Google Shape;71;p5"/>
          <p:cNvSpPr txBox="1">
            <a:spLocks/>
          </p:cNvSpPr>
          <p:nvPr/>
        </p:nvSpPr>
        <p:spPr>
          <a:xfrm>
            <a:off x="5040000" y="1390200"/>
            <a:ext cx="4104000" cy="18127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spAutoFit/>
          </a:bodyPr>
          <a:lstStyle>
            <a:lvl1pPr marL="457200" lvl="0" indent="-3429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 pitchFamily="34" charset="0"/>
              <a:buChar char="●"/>
              <a:defRPr sz="16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Clr>
                <a:srgbClr val="999999"/>
              </a:buClr>
              <a:buSzPct val="100000"/>
              <a:buFont typeface="Corbel" pitchFamily="34" charset="0"/>
              <a:buNone/>
            </a:pPr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Vigilances particulières au cours du traitements</a:t>
            </a:r>
          </a:p>
          <a:p>
            <a:pPr marL="0" indent="0" defTabSz="457200">
              <a:buClr>
                <a:srgbClr val="999999"/>
              </a:buClr>
              <a:buNone/>
            </a:pP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vigilance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 été de mise pour trouver les 91 valeurs de la colonne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 web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sans correspondance de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produit web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du dataset</a:t>
            </a:r>
          </a:p>
          <a:p>
            <a:pPr marL="0" indent="0" defTabSz="457200">
              <a:buClr>
                <a:srgbClr val="999999"/>
              </a:buClr>
              <a:buNone/>
            </a:pPr>
            <a:r>
              <a:rPr lang="fr-FR" sz="1100" b="1" dirty="0" smtClean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Difficultés </a:t>
            </a:r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ou pièges rencontrés</a:t>
            </a:r>
          </a:p>
          <a:p>
            <a:pPr marL="0" indent="0" defTabSz="457200">
              <a:buClr>
                <a:srgbClr val="999999"/>
              </a:buClr>
              <a:buNone/>
            </a:pP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Comme difficulté il fallait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analyser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datasets attentivement pour mieux les 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nettoyer </a:t>
            </a: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(les valeurs en double, les Nan, les valeurs négatives) et prendre les attributs nécessaires pour la suite.</a:t>
            </a:r>
          </a:p>
        </p:txBody>
      </p:sp>
    </p:spTree>
    <p:extLst>
      <p:ext uri="{BB962C8B-B14F-4D97-AF65-F5344CB8AC3E}">
        <p14:creationId xmlns:p14="http://schemas.microsoft.com/office/powerpoint/2010/main" val="34943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143856" y="357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SzPts val="2500"/>
            </a:pPr>
            <a:r>
              <a:rPr lang="fr-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;p6"/>
          <p:cNvSpPr txBox="1">
            <a:spLocks noGrp="1"/>
          </p:cNvSpPr>
          <p:nvPr>
            <p:ph type="body" idx="1"/>
          </p:nvPr>
        </p:nvSpPr>
        <p:spPr>
          <a:xfrm>
            <a:off x="0" y="1390200"/>
            <a:ext cx="8520600" cy="18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" sz="1000" b="1" dirty="0">
                <a:solidFill>
                  <a:schemeClr val="accent4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Ci-dessous les méthodes statistique pour nos analyses univariées du prix :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9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moyenne du prix a été déterminée par la formule ci-dessous pour avoir les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32.28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fr-FR" sz="9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prix_moyen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= data["price"].</a:t>
            </a: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mean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900" b="1" dirty="0" smtClean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L'écart-type </a:t>
            </a: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du prix a été calculé par la formule ci-dessous pour avoir les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:26.60 </a:t>
            </a:r>
            <a:endParaRPr lang="fr-FR" sz="9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ecart_type_prix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= data["price"].</a:t>
            </a: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9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 Z-score avec calculé par la formule ci-dessous pour mesurer l’écart type de la moyenne du </a:t>
            </a:r>
            <a:r>
              <a:rPr lang="fr-FR" sz="9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prix</a:t>
            </a:r>
            <a:r>
              <a:rPr lang="fr-FR" sz="9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: 1..21</a:t>
            </a:r>
            <a:endParaRPr lang="fr" sz="900" b="1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z_score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= (</a:t>
            </a: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prix_moyen</a:t>
            </a:r>
            <a:r>
              <a:rPr lang="fr-FR" sz="9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) / </a:t>
            </a:r>
            <a:r>
              <a:rPr lang="fr-FR" sz="9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ecart_type_prix</a:t>
            </a:r>
            <a:endParaRPr lang="fr" sz="900" b="1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8" y="3268717"/>
            <a:ext cx="7091198" cy="1478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73803" y="1563891"/>
            <a:ext cx="3983190" cy="328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sz="15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par l'</a:t>
            </a:r>
            <a:r>
              <a:rPr lang="fr-FR" sz="1500" b="1" dirty="0" err="1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interval</a:t>
            </a:r>
            <a:r>
              <a:rPr lang="fr-FR" sz="15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interquartile</a:t>
            </a:r>
            <a:r>
              <a:rPr lang="fr-FR" sz="15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114300" indent="0">
              <a:buClr>
                <a:srgbClr val="999999"/>
              </a:buClr>
              <a:buNone/>
            </a:pPr>
            <a:endParaRPr lang="fr-FR" sz="14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La fonction describe de Pandas a été utilisé pour l‘étude des mesures de dispersion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14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count</a:t>
            </a:r>
            <a:r>
              <a:rPr lang="en-US" sz="1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825.000000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mean </a:t>
            </a:r>
            <a:r>
              <a:rPr lang="en-US" sz="1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lang="en-US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32.277636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400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std</a:t>
            </a:r>
            <a:r>
              <a:rPr lang="en-US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26.603196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min  </a:t>
            </a:r>
            <a:r>
              <a:rPr lang="en-US" sz="1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5.200000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25%       </a:t>
            </a:r>
            <a:r>
              <a:rPr lang="en-US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14.500000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50%       </a:t>
            </a:r>
            <a:r>
              <a:rPr lang="en-US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24.300000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75%       </a:t>
            </a:r>
            <a:r>
              <a:rPr lang="en-US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42.000000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max</a:t>
            </a:r>
            <a:r>
              <a:rPr lang="en-US" sz="1400" b="1" dirty="0" smtClean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225.00000</a:t>
            </a:r>
          </a:p>
          <a:p>
            <a:pPr marL="114300" lvl="0" indent="0">
              <a:buClr>
                <a:srgbClr val="999999"/>
              </a:buClr>
              <a:buNone/>
            </a:pPr>
            <a:endParaRPr lang="fr-FR" sz="14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Nous avons calculer les quartiles et l'IQR pour définir les seuils des </a:t>
            </a:r>
            <a:r>
              <a:rPr lang="fr-FR" sz="1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lang="fr-FR" sz="14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14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Seuil inférieur pour les </a:t>
            </a:r>
            <a:r>
              <a:rPr lang="fr-FR" sz="1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est de : </a:t>
            </a:r>
            <a:r>
              <a:rPr lang="fr-FR" sz="14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fr-FR" sz="14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26.75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14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Seuil </a:t>
            </a: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supérieur pour les </a:t>
            </a:r>
            <a:r>
              <a:rPr lang="fr-FR" sz="14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sz="14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est de : </a:t>
            </a:r>
            <a:r>
              <a:rPr lang="fr-FR" sz="14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83.25</a:t>
            </a: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9;p6"/>
          <p:cNvSpPr txBox="1">
            <a:spLocks/>
          </p:cNvSpPr>
          <p:nvPr/>
        </p:nvSpPr>
        <p:spPr>
          <a:xfrm>
            <a:off x="3931486" y="1563891"/>
            <a:ext cx="3110446" cy="3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rgbClr val="999999"/>
              </a:buClr>
              <a:buNone/>
            </a:pP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Nous avons </a:t>
            </a:r>
            <a:r>
              <a:rPr lang="fr-F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identifié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valeurs de prix qui sont des </a:t>
            </a:r>
            <a:r>
              <a:rPr lang="fr-FR" sz="1200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elles </a:t>
            </a:r>
            <a:r>
              <a:rPr lang="fr-F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sont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au nombre de</a:t>
            </a:r>
            <a:r>
              <a:rPr lang="fr-FR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sz="12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36 </a:t>
            </a:r>
            <a:r>
              <a:rPr lang="fr-F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avec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une proportion de </a:t>
            </a:r>
            <a:r>
              <a:rPr lang="fr-FR" sz="12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4..36% </a:t>
            </a:r>
            <a:r>
              <a:rPr lang="fr-FR" sz="12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lang="fr-FR" sz="12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l'ensemble du catalogue </a:t>
            </a:r>
            <a:r>
              <a:rPr lang="fr-FR" sz="1200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outliers</a:t>
            </a:r>
            <a:endParaRPr lang="fr-FR" sz="12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endParaRPr lang="fr-FR" sz="10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30     144.0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291    225.0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310    176.0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313    157.0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478    137.0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525    217.5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615    124.8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657    175.0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692    191.3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708    122.0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709    114.0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752    135.0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758    116.4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763    115.0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764    121.0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766    115.0</a:t>
            </a:r>
          </a:p>
          <a:p>
            <a:pPr marL="114300" indent="0">
              <a:buClr>
                <a:srgbClr val="999999"/>
              </a:buClr>
              <a:buNone/>
            </a:pPr>
            <a:r>
              <a:rPr lang="en-US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767    121.0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;p6"/>
          <p:cNvSpPr txBox="1">
            <a:spLocks noGrp="1"/>
          </p:cNvSpPr>
          <p:nvPr>
            <p:ph type="body" idx="1"/>
          </p:nvPr>
        </p:nvSpPr>
        <p:spPr>
          <a:xfrm>
            <a:off x="0" y="1435312"/>
            <a:ext cx="5665075" cy="67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lnSpc>
                <a:spcPct val="105000"/>
              </a:lnSpc>
              <a:buClr>
                <a:srgbClr val="999999"/>
              </a:buClr>
              <a:buNone/>
            </a:pPr>
            <a:r>
              <a:rPr lang="fr-FR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Graphique avec commentaire des résultats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1000" b="1" dirty="0" smtClean="0">
              <a:solidFill>
                <a:srgbClr val="FF0000"/>
              </a:solidFill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r>
              <a:rPr lang="fr-FR" sz="9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Ci-dessous le graphe du boite à moustache sur la répartition des prix</a:t>
            </a: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pPr marL="114300" indent="0">
              <a:buClr>
                <a:srgbClr val="999999"/>
              </a:buClr>
              <a:buSzPct val="100000"/>
              <a:buNone/>
            </a:pPr>
            <a:endParaRPr lang="fr-FR" sz="7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655"/>
            <a:ext cx="8669901" cy="1811471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 rot="21008260">
            <a:off x="140230" y="2384711"/>
            <a:ext cx="200047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Q1 (</a:t>
            </a:r>
            <a:r>
              <a:rPr lang="fr-FR" sz="800" dirty="0" smtClean="0">
                <a:solidFill>
                  <a:srgbClr val="FF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14.025</a:t>
            </a:r>
            <a:r>
              <a:rPr lang="fr-FR" sz="8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) 25 </a:t>
            </a:r>
            <a:r>
              <a:rPr lang="fr-FR" sz="8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%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des données ont une valeur inférieure à ce point</a:t>
            </a:r>
          </a:p>
        </p:txBody>
      </p:sp>
      <p:sp>
        <p:nvSpPr>
          <p:cNvPr id="14" name="Flèche droite 13"/>
          <p:cNvSpPr/>
          <p:nvPr/>
        </p:nvSpPr>
        <p:spPr>
          <a:xfrm rot="2929789">
            <a:off x="484558" y="2996410"/>
            <a:ext cx="663103" cy="58969"/>
          </a:xfrm>
          <a:prstGeom prst="rightArrow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75655" y="4322157"/>
            <a:ext cx="21042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60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defRPr>
            </a:lvl1pPr>
          </a:lstStyle>
          <a:p>
            <a:r>
              <a:rPr lang="fr-FR" sz="800" dirty="0">
                <a:solidFill>
                  <a:schemeClr val="tx1"/>
                </a:solidFill>
              </a:rPr>
              <a:t>La majorité des prix se trouvent entre </a:t>
            </a:r>
            <a:r>
              <a:rPr lang="fr-FR" sz="800" dirty="0">
                <a:solidFill>
                  <a:srgbClr val="FF0000"/>
                </a:solidFill>
              </a:rPr>
              <a:t>5.2 </a:t>
            </a:r>
            <a:r>
              <a:rPr lang="fr-FR" sz="800" dirty="0">
                <a:solidFill>
                  <a:schemeClr val="tx1"/>
                </a:solidFill>
              </a:rPr>
              <a:t>et</a:t>
            </a:r>
            <a:r>
              <a:rPr lang="fr-FR" sz="800" dirty="0">
                <a:solidFill>
                  <a:srgbClr val="FF0000"/>
                </a:solidFill>
              </a:rPr>
              <a:t> 83.7</a:t>
            </a:r>
          </a:p>
        </p:txBody>
      </p:sp>
      <p:sp>
        <p:nvSpPr>
          <p:cNvPr id="16" name="Flèche droite 15"/>
          <p:cNvSpPr/>
          <p:nvPr/>
        </p:nvSpPr>
        <p:spPr>
          <a:xfrm rot="12975833">
            <a:off x="713741" y="3923704"/>
            <a:ext cx="1196599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 rot="19273610">
            <a:off x="2234237" y="3905165"/>
            <a:ext cx="1196599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06575" y="4514968"/>
            <a:ext cx="39051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Nous avons les prix 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outliers dépassant le s</a:t>
            </a:r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euil </a:t>
            </a:r>
            <a:r>
              <a:rPr lang="fr-FR" sz="80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supérieur </a:t>
            </a:r>
            <a:r>
              <a:rPr lang="fr-FR" sz="800" smtClean="0">
                <a:solidFill>
                  <a:srgbClr val="FF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83.25</a:t>
            </a:r>
            <a:r>
              <a:rPr lang="fr-FR" sz="80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, </a:t>
            </a:r>
            <a:endParaRPr lang="fr-FR" sz="800" dirty="0" smtClean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  <a:p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montrant aussi des </a:t>
            </a:r>
            <a:r>
              <a:rPr lang="fr-FR" sz="8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prix considérés comme anormalement élevés par rapport à la majorité des autres valeurs</a:t>
            </a:r>
            <a:r>
              <a:rPr lang="fr-FR" sz="6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Rectangle à coins arrondis 19"/>
          <p:cNvSpPr/>
          <p:nvPr/>
        </p:nvSpPr>
        <p:spPr>
          <a:xfrm>
            <a:off x="3355009" y="3498871"/>
            <a:ext cx="4620127" cy="226881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 rot="17047272" flipV="1">
            <a:off x="4362658" y="4128935"/>
            <a:ext cx="792253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 rot="21008260">
            <a:off x="1096384" y="2613035"/>
            <a:ext cx="10627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La médiane</a:t>
            </a:r>
            <a:endParaRPr lang="fr-FR" sz="80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</a:endParaRPr>
          </a:p>
        </p:txBody>
      </p:sp>
      <p:sp>
        <p:nvSpPr>
          <p:cNvPr id="23" name="Flèche droite 22"/>
          <p:cNvSpPr/>
          <p:nvPr/>
        </p:nvSpPr>
        <p:spPr>
          <a:xfrm rot="5575635" flipV="1">
            <a:off x="1171480" y="3038989"/>
            <a:ext cx="413962" cy="58311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169776" y="2818036"/>
            <a:ext cx="17295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Q3 (</a:t>
            </a:r>
            <a:r>
              <a:rPr lang="fr-FR" sz="900" dirty="0" smtClean="0">
                <a:solidFill>
                  <a:srgbClr val="FF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42.65</a:t>
            </a:r>
            <a:r>
              <a:rPr lang="fr-FR" sz="900" dirty="0" smtClean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) 75 </a:t>
            </a:r>
            <a:r>
              <a:rPr lang="fr-FR" sz="900" dirty="0">
                <a:solidFill>
                  <a:srgbClr val="00B05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% </a:t>
            </a:r>
            <a:r>
              <a:rPr lang="fr-FR" sz="900" dirty="0" smtClean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des </a:t>
            </a:r>
            <a:r>
              <a:rPr lang="fr-FR" sz="90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</a:rPr>
              <a:t>données ont une valeur inférieure à ce point</a:t>
            </a:r>
          </a:p>
        </p:txBody>
      </p:sp>
      <p:sp>
        <p:nvSpPr>
          <p:cNvPr id="25" name="Flèche droite 24"/>
          <p:cNvSpPr/>
          <p:nvPr/>
        </p:nvSpPr>
        <p:spPr>
          <a:xfrm rot="8330359" flipV="1">
            <a:off x="1934468" y="3106094"/>
            <a:ext cx="279026" cy="97248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9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0" y="1473600"/>
            <a:ext cx="8849710" cy="1290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" sz="1200" b="1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Méthodes statistiques employés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1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Les méthodes statistique pour nos analyses complémentaires (</a:t>
            </a:r>
            <a:r>
              <a:rPr lang="fr-FR" sz="10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corrélations</a:t>
            </a:r>
            <a:r>
              <a:rPr lang="fr-FR" sz="10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1000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Calculer </a:t>
            </a:r>
            <a:r>
              <a:rPr lang="fr-FR" sz="1000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le CA </a:t>
            </a:r>
            <a:r>
              <a:rPr lang="fr-FR" sz="1000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sur </a:t>
            </a:r>
            <a:r>
              <a:rPr lang="fr-FR" sz="1000" dirty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site </a:t>
            </a:r>
            <a:r>
              <a:rPr lang="fr-FR" sz="1000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web</a:t>
            </a:r>
            <a:endParaRPr lang="fr-FR" sz="1000" dirty="0">
              <a:solidFill>
                <a:srgbClr val="FF66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11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Nous avons créer une colonne CA par article pour déterminer le CA global qui est de </a:t>
            </a:r>
            <a:r>
              <a:rPr lang="fr-FR" sz="1100" b="1" dirty="0" smtClean="0">
                <a:solidFill>
                  <a:srgbClr val="FF6600"/>
                </a:solidFill>
                <a:latin typeface="Montserrat"/>
                <a:ea typeface="Montserrat"/>
                <a:cs typeface="Montserrat"/>
                <a:sym typeface="Montserrat"/>
              </a:rPr>
              <a:t>143285.9</a:t>
            </a:r>
            <a:endParaRPr lang="fr-FR" sz="1100" dirty="0" smtClean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14300" lvl="0" indent="0">
              <a:buClr>
                <a:srgbClr val="999999"/>
              </a:buClr>
              <a:buSzPct val="100000"/>
              <a:buNone/>
            </a:pPr>
            <a:r>
              <a:rPr lang="fr-FR" sz="11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Pour TOP 20 des CA par articles, nous avons effectuer un tri décroissant sur la colonne « CA par article" dans le </a:t>
            </a:r>
            <a:r>
              <a:rPr lang="fr-FR" sz="1100" dirty="0" err="1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r>
              <a:rPr lang="fr-FR" sz="11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fr-FR" sz="11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5" y="2764221"/>
            <a:ext cx="8593525" cy="19768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25893</TotalTime>
  <Words>1646</Words>
  <Application>Microsoft Office PowerPoint</Application>
  <PresentationFormat>Affichage à l'écran (16:9)</PresentationFormat>
  <Paragraphs>215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Corbel</vt:lpstr>
      <vt:lpstr>Montserrat</vt:lpstr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Mariam Mamadou SISSOKO [OML ]</dc:creator>
  <cp:lastModifiedBy>Mariam SISSOKO [OML ]</cp:lastModifiedBy>
  <cp:revision>90</cp:revision>
  <dcterms:modified xsi:type="dcterms:W3CDTF">2024-09-06T08:58:26Z</dcterms:modified>
</cp:coreProperties>
</file>