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67C84-DDA7-C99D-B639-8C980C85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6A9E0-C741-4648-DE70-C36F96FBB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2AE59-674D-33DA-BB82-388F6A64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A1323-106F-37AE-DA87-E1E3CD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B6F51-0C99-8445-5BA1-55A285EA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9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06ECC-6DA7-3606-CECF-1190E3B8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E0DFAB-72BE-2952-13C6-8829108C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CBCE6-175D-D71B-3DC0-E8D686DC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62AAA-B541-CCDD-E3E1-87A19251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89E43-DBFE-1F46-4CD7-79C80499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91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620754-0FBD-BA70-DE96-DCBB6E4CE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B908DF-65CC-5D8D-AA32-AF9A20C04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50525-D13A-92D0-78E5-0DC6694E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BED7D-1222-1880-207B-1437E60F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104D1-EF38-4E7D-BCE4-F110330B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8787C-E6DB-0ABB-7F0B-E3A2D347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F90C4-04DC-5792-4481-A22F32D3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4C9A9-220C-A850-FFCD-1AA3F8A0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424C0-149A-DF47-E75D-0BBB525B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40E9B-0786-F998-EB69-666C8B2F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13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DBE35-8204-C045-271A-4E91D24E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743612-7B3B-B989-809E-84D85472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81F2A-E69B-D0DA-A6AD-CF952A42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A19E54-0480-4DB2-E151-ACA2A9E2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6720C-2F06-07C8-9DC6-CF1C0A28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38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00B8A-6E67-D1C5-17B3-B4A1C6CB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A419D-762E-8F4C-BB03-F92BA1514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DA2178-B0FE-AC7E-5B88-8BC58038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A6C6CE-86BB-9ACC-655C-10E721D9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DEAFEF-70A0-06E8-64E1-5A09E8E7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FF0E64-F77B-AE12-214C-0994B52C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4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CACEE-BDC0-DF83-DAE4-AB2BD25E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8E2D4-D974-EABF-1501-8F94A340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132E4B-B730-E856-5145-00923D56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9DD9CA-87F1-20C8-5FCD-72D0EAA01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F69778-B9D7-1FFE-8C0B-6219DDAC1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10DFB5-AA88-6EBF-EB19-A80ABCC2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1742CC-0498-5034-3E8D-85869F80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4C1EB7-C591-F28E-423E-60473B39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49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291B4-A349-57D9-8761-F23AFAC1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96523A-3C2D-37C2-D2EF-8E1AC9CC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24E534-AAEF-3DFE-9E6B-B1974E55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8122D9-EBF3-1D1B-2C6D-9AC9ABA7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9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4DC467-15C4-5343-9C06-2AFD5F53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D339F0-F7C9-86E1-4249-4AE1220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8AB425-600B-9166-893A-8AB1F75C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1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74FF2-C321-20E8-D004-BCA8C1E9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6650C-1FA6-DFA0-4A0A-233B4F7D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9E78F9-FD39-4A48-C3C9-31F1A5265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4432BE-ADDD-9E06-79AA-5F3CE03E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202562-4193-6EC8-D84D-8B024C41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29EBAD-F1A8-1D5A-8DEB-AC369F5C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13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052A8-4322-3D10-87A5-390A8598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4EACF1-DE5E-3F98-641F-7E486E465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044C4A-4569-003E-F62E-149EC9A8F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0D8B20-FF7F-FF21-2C20-5DEF14F6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A5F8AE-E3DB-7366-E04B-B2A30C80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19657-0169-4B59-0A96-E823D26D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2DD938-5587-9E52-0E44-87A142C3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AA7364-E4F6-1B02-1590-66AB81E3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952C58-C2A1-17D5-32D6-41E05AAF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B86AC-5928-4A20-ABEA-A3F144F2E14C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C62F4-5A87-BAE2-B1AC-6D5B99658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B538E-69AE-17CD-78A7-A29A46980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B066E-46E5-4587-A589-E17270E0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4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6CE916B-3BB4-3EAD-F889-028CAA84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Produisez une étude de marché avec R ou Python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A53AA2-E8F4-9A25-2D09-36A9C65B8B7B}"/>
              </a:ext>
            </a:extLst>
          </p:cNvPr>
          <p:cNvSpPr txBox="1"/>
          <p:nvPr/>
        </p:nvSpPr>
        <p:spPr>
          <a:xfrm>
            <a:off x="8608019" y="6421120"/>
            <a:ext cx="3502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200" b="1" i="0" dirty="0">
                <a:solidFill>
                  <a:schemeClr val="bg1"/>
                </a:solidFill>
                <a:effectLst/>
                <a:latin typeface="Inter"/>
              </a:rPr>
              <a:t>Mariam M SISSOKO</a:t>
            </a:r>
          </a:p>
        </p:txBody>
      </p:sp>
    </p:spTree>
    <p:extLst>
      <p:ext uri="{BB962C8B-B14F-4D97-AF65-F5344CB8AC3E}">
        <p14:creationId xmlns:p14="http://schemas.microsoft.com/office/powerpoint/2010/main" val="159030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Normalisation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7AF175-381C-7054-D577-DB32E043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79855"/>
            <a:ext cx="8572500" cy="16383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A487D86-450F-77BD-32D1-3EE1B9D22765}"/>
              </a:ext>
            </a:extLst>
          </p:cNvPr>
          <p:cNvSpPr txBox="1"/>
          <p:nvPr/>
        </p:nvSpPr>
        <p:spPr>
          <a:xfrm>
            <a:off x="647700" y="844133"/>
            <a:ext cx="78155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Standardisation du </a:t>
            </a:r>
            <a:r>
              <a:rPr lang="fr-FR" dirty="0" err="1"/>
              <a:t>DataFrame</a:t>
            </a:r>
            <a:r>
              <a:rPr lang="fr-FR" dirty="0"/>
              <a:t> </a:t>
            </a:r>
            <a:r>
              <a:rPr lang="fr-FR" dirty="0" err="1"/>
              <a:t>df_fichierfinal</a:t>
            </a:r>
            <a:r>
              <a:rPr lang="fr-FR" dirty="0"/>
              <a:t> avec les colonnes numériques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AFCA35F-D5F2-25E2-10FA-AD58D5923A61}"/>
              </a:ext>
            </a:extLst>
          </p:cNvPr>
          <p:cNvSpPr txBox="1"/>
          <p:nvPr/>
        </p:nvSpPr>
        <p:spPr>
          <a:xfrm>
            <a:off x="647700" y="3117890"/>
            <a:ext cx="85725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Identification des pays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5FAD885-59CF-ECD9-50C6-8B592782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3628569"/>
            <a:ext cx="10572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Normalisation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AF9CAF-6ACB-BB33-60B2-13C8F0FD1E15}"/>
              </a:ext>
            </a:extLst>
          </p:cNvPr>
          <p:cNvSpPr txBox="1"/>
          <p:nvPr/>
        </p:nvSpPr>
        <p:spPr>
          <a:xfrm>
            <a:off x="647700" y="769441"/>
            <a:ext cx="85725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Retrait des pays </a:t>
            </a:r>
            <a:r>
              <a:rPr lang="fr-FR" dirty="0" err="1"/>
              <a:t>outliers</a:t>
            </a:r>
            <a:r>
              <a:rPr lang="fr-FR" dirty="0"/>
              <a:t> ainsi que le Yémen en raison du fait qu'il n'a pas de PIB, avec une exportation nulle et une faible variation de la population.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A89F99-1738-9627-FF4E-5F58852F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19479"/>
            <a:ext cx="10563225" cy="466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34CF7A3-BA42-D039-1B3B-A90271762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3944391"/>
            <a:ext cx="10887075" cy="23241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77513E8-6AA6-5786-FB5D-1929F4184645}"/>
              </a:ext>
            </a:extLst>
          </p:cNvPr>
          <p:cNvSpPr txBox="1"/>
          <p:nvPr/>
        </p:nvSpPr>
        <p:spPr>
          <a:xfrm>
            <a:off x="1026160" y="2947905"/>
            <a:ext cx="78155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Standardisation du </a:t>
            </a:r>
            <a:r>
              <a:rPr lang="fr-FR" dirty="0" err="1"/>
              <a:t>DataFrame</a:t>
            </a:r>
            <a:r>
              <a:rPr lang="fr-FR" dirty="0"/>
              <a:t> </a:t>
            </a:r>
            <a:r>
              <a:rPr lang="fr-FR" dirty="0" err="1"/>
              <a:t>df_fichierfinal</a:t>
            </a:r>
            <a:r>
              <a:rPr lang="fr-FR" dirty="0"/>
              <a:t> avec les colonnes numériques sans les </a:t>
            </a:r>
            <a:r>
              <a:rPr lang="fr-FR" dirty="0" err="1"/>
              <a:t>quatres</a:t>
            </a:r>
            <a:r>
              <a:rPr lang="fr-FR" dirty="0"/>
              <a:t> pays ci-dessus</a:t>
            </a:r>
          </a:p>
        </p:txBody>
      </p:sp>
    </p:spTree>
    <p:extLst>
      <p:ext uri="{BB962C8B-B14F-4D97-AF65-F5344CB8AC3E}">
        <p14:creationId xmlns:p14="http://schemas.microsoft.com/office/powerpoint/2010/main" val="394986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Méthodes de clustering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5C8AD2-360B-2601-24B5-607CADAE1BBA}"/>
              </a:ext>
            </a:extLst>
          </p:cNvPr>
          <p:cNvSpPr txBox="1"/>
          <p:nvPr/>
        </p:nvSpPr>
        <p:spPr>
          <a:xfrm>
            <a:off x="241300" y="769441"/>
            <a:ext cx="85725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Identification du nombre optimal par la méthode coude et la méthode silhouette</a:t>
            </a:r>
          </a:p>
          <a:p>
            <a:r>
              <a:rPr lang="fr-FR" dirty="0"/>
              <a:t>Le nombre de cluster avec </a:t>
            </a:r>
            <a:r>
              <a:rPr lang="fr-FR" dirty="0" err="1"/>
              <a:t>KMeans</a:t>
            </a:r>
            <a:r>
              <a:rPr lang="fr-FR" dirty="0"/>
              <a:t> est de deux (02) :</a:t>
            </a:r>
          </a:p>
          <a:p>
            <a:pPr marL="285750" lvl="1"/>
            <a:r>
              <a:rPr lang="nl-NL" dirty="0" err="1">
                <a:solidFill>
                  <a:schemeClr val="bg1"/>
                </a:solidFill>
              </a:rPr>
              <a:t>Cluster_KM</a:t>
            </a:r>
            <a:endParaRPr lang="nl-NL" dirty="0">
              <a:solidFill>
                <a:schemeClr val="bg1"/>
              </a:solidFill>
            </a:endParaRPr>
          </a:p>
          <a:p>
            <a:pPr marL="285750" lvl="1"/>
            <a:r>
              <a:rPr lang="nl-NL" dirty="0">
                <a:solidFill>
                  <a:schemeClr val="bg1"/>
                </a:solidFill>
              </a:rPr>
              <a:t>1    201</a:t>
            </a:r>
          </a:p>
          <a:p>
            <a:pPr marL="285750" lvl="1"/>
            <a:r>
              <a:rPr lang="nl-NL" dirty="0">
                <a:solidFill>
                  <a:schemeClr val="bg1"/>
                </a:solidFill>
              </a:rPr>
              <a:t>0     31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670EEF1-9635-DBE4-514D-27661272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5" y="2875280"/>
            <a:ext cx="5503333" cy="3657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60B9F11-35FF-6B46-AEE2-9F99AEED0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89" y="2875280"/>
            <a:ext cx="5361140" cy="3657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0E71D37-D2E5-7D42-222F-8B972772A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100" y="817542"/>
            <a:ext cx="2971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1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Caractérisation des clusters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5C8AD2-360B-2601-24B5-607CADAE1BBA}"/>
              </a:ext>
            </a:extLst>
          </p:cNvPr>
          <p:cNvSpPr txBox="1"/>
          <p:nvPr/>
        </p:nvSpPr>
        <p:spPr>
          <a:xfrm>
            <a:off x="241300" y="769441"/>
            <a:ext cx="85725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Caractérisation des clusters avec une analyse bivariée entre les variables et les clusters</a:t>
            </a:r>
          </a:p>
          <a:p>
            <a:r>
              <a:rPr lang="fr-FR" dirty="0"/>
              <a:t>Analyses des </a:t>
            </a:r>
            <a:r>
              <a:rPr lang="fr-FR" dirty="0" err="1"/>
              <a:t>boxplots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E61D2A-89F8-E590-1D57-0CB471AF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807519"/>
            <a:ext cx="9272905" cy="44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9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Évaluations des clusters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512E0D-896D-AED4-DEDA-D14566F8D1EA}"/>
              </a:ext>
            </a:extLst>
          </p:cNvPr>
          <p:cNvSpPr txBox="1"/>
          <p:nvPr/>
        </p:nvSpPr>
        <p:spPr>
          <a:xfrm>
            <a:off x="342900" y="678001"/>
            <a:ext cx="621284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Classification Ascendante Hiérarchique avec le Dendrogramme</a:t>
            </a:r>
          </a:p>
          <a:p>
            <a:r>
              <a:rPr lang="fr-FR" dirty="0"/>
              <a:t>Application de la CAH et Attribution des Clusters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6F66E5-67BA-8D1F-200C-090AB908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09420"/>
            <a:ext cx="6696075" cy="4800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0F67D0-BC6A-3DEB-BA5B-E62D574C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00" y="2026818"/>
            <a:ext cx="4999600" cy="16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3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Analyse de l’ACP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512E0D-896D-AED4-DEDA-D14566F8D1EA}"/>
              </a:ext>
            </a:extLst>
          </p:cNvPr>
          <p:cNvSpPr txBox="1"/>
          <p:nvPr/>
        </p:nvSpPr>
        <p:spPr>
          <a:xfrm>
            <a:off x="342900" y="678001"/>
            <a:ext cx="62128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Identification des composantes principales</a:t>
            </a:r>
          </a:p>
          <a:p>
            <a:r>
              <a:rPr lang="fr-FR" dirty="0"/>
              <a:t>Analyse de la variance par les composantes principales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761561-339F-9AC2-673D-7FB2ECC1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890162"/>
            <a:ext cx="4181475" cy="1828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AD39412-C018-53F9-E33C-6BC6FD8E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602283"/>
            <a:ext cx="7496175" cy="8001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B922424-3464-A89B-69B7-018F23756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15" y="2630247"/>
            <a:ext cx="5193665" cy="40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Analyse de l’ACP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512E0D-896D-AED4-DEDA-D14566F8D1EA}"/>
              </a:ext>
            </a:extLst>
          </p:cNvPr>
          <p:cNvSpPr txBox="1"/>
          <p:nvPr/>
        </p:nvSpPr>
        <p:spPr>
          <a:xfrm>
            <a:off x="210820" y="1053512"/>
            <a:ext cx="621284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Analyse des corrélations entre les composantes principales par rapport aux variables.</a:t>
            </a:r>
          </a:p>
          <a:p>
            <a:r>
              <a:rPr lang="fr-FR" dirty="0"/>
              <a:t>Analyse de la variance par le cercle des corrélations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480B88-413E-FD64-6569-95690BA1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2260913"/>
            <a:ext cx="9296400" cy="381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056755B-450F-4D82-A80D-61F32BA1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2750012"/>
            <a:ext cx="5678776" cy="39519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B89656-8630-2AA1-00E0-7CF8BE104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581" y="2750012"/>
            <a:ext cx="4027055" cy="39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Analyse de l’ACP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86CD29-2012-B7D4-F74B-A57EC8491776}"/>
              </a:ext>
            </a:extLst>
          </p:cNvPr>
          <p:cNvSpPr txBox="1"/>
          <p:nvPr/>
        </p:nvSpPr>
        <p:spPr>
          <a:xfrm>
            <a:off x="491836" y="807925"/>
            <a:ext cx="621145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Projection des individus (ACP) avec les clusters CAH</a:t>
            </a:r>
          </a:p>
          <a:p>
            <a:r>
              <a:rPr lang="fr-FR" dirty="0"/>
              <a:t>Analyse de la variance par le cercle des corrélations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FA26B9-647C-63A9-524F-DBEC720B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" y="1709593"/>
            <a:ext cx="8839200" cy="1314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B4B12B9-0BF1-E04D-F0ED-F537690B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" y="3180888"/>
            <a:ext cx="4449619" cy="35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Identification des pays à fort potentiel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86CD29-2012-B7D4-F74B-A57EC8491776}"/>
              </a:ext>
            </a:extLst>
          </p:cNvPr>
          <p:cNvSpPr txBox="1"/>
          <p:nvPr/>
        </p:nvSpPr>
        <p:spPr>
          <a:xfrm>
            <a:off x="491836" y="807925"/>
            <a:ext cx="621145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Identification du cluster à fort potentiel</a:t>
            </a:r>
          </a:p>
          <a:p>
            <a:r>
              <a:rPr lang="fr-FR" dirty="0"/>
              <a:t>Listes des pays à fort potentiel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05746B-C822-9FDF-9390-4D2E7342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" y="1701800"/>
            <a:ext cx="9191625" cy="609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F8A511-3960-F677-162B-4711A1C1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" y="2514600"/>
            <a:ext cx="8734425" cy="1828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C6D8466-88D9-B018-DB2D-395B87D0D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6" y="4546600"/>
            <a:ext cx="75628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Identification des pays à fort potentiel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86CD29-2012-B7D4-F74B-A57EC8491776}"/>
              </a:ext>
            </a:extLst>
          </p:cNvPr>
          <p:cNvSpPr txBox="1"/>
          <p:nvPr/>
        </p:nvSpPr>
        <p:spPr>
          <a:xfrm>
            <a:off x="491836" y="807925"/>
            <a:ext cx="62114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Listes des pays à fort potentiel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A4045F-D70F-FF3B-0EF4-2340AC84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" y="1333500"/>
            <a:ext cx="83915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4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37668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4400" b="1" i="0" dirty="0">
                <a:solidFill>
                  <a:schemeClr val="bg1"/>
                </a:solidFill>
                <a:effectLst/>
              </a:rPr>
              <a:t>Sommaire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977DDDA-160D-28A6-A667-B26363F962F6}"/>
              </a:ext>
            </a:extLst>
          </p:cNvPr>
          <p:cNvSpPr txBox="1">
            <a:spLocks/>
          </p:cNvSpPr>
          <p:nvPr/>
        </p:nvSpPr>
        <p:spPr>
          <a:xfrm>
            <a:off x="171421" y="1106880"/>
            <a:ext cx="4949743" cy="3791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Contexte du projet</a:t>
            </a:r>
          </a:p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Collecte des données</a:t>
            </a:r>
          </a:p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Traitement des données</a:t>
            </a:r>
          </a:p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Analyse exploratoire des données</a:t>
            </a:r>
          </a:p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Normalisation des données</a:t>
            </a:r>
          </a:p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Méthodes de clustering</a:t>
            </a:r>
          </a:p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Caractérisation des clusters</a:t>
            </a:r>
          </a:p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Évaluations des clusters</a:t>
            </a:r>
          </a:p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Analyse de l’ACP</a:t>
            </a:r>
          </a:p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1800" dirty="0">
                <a:solidFill>
                  <a:schemeClr val="bg1"/>
                </a:solidFill>
              </a:rPr>
              <a:t>Identification des pays à forte potentialité</a:t>
            </a:r>
          </a:p>
        </p:txBody>
      </p:sp>
    </p:spTree>
    <p:extLst>
      <p:ext uri="{BB962C8B-B14F-4D97-AF65-F5344CB8AC3E}">
        <p14:creationId xmlns:p14="http://schemas.microsoft.com/office/powerpoint/2010/main" val="259360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86CD29-2012-B7D4-F74B-A57EC8491776}"/>
              </a:ext>
            </a:extLst>
          </p:cNvPr>
          <p:cNvSpPr txBox="1"/>
          <p:nvPr/>
        </p:nvSpPr>
        <p:spPr>
          <a:xfrm>
            <a:off x="491836" y="807925"/>
            <a:ext cx="117001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Ce projet m’a permit d’enrichir mes connaissances en terme d’analyse des données en Data </a:t>
            </a:r>
            <a:r>
              <a:rPr lang="fr-FR" dirty="0" err="1"/>
              <a:t>Analyst</a:t>
            </a:r>
            <a:r>
              <a:rPr lang="fr-FR" dirty="0"/>
              <a:t> sur le domaine des </a:t>
            </a:r>
            <a:r>
              <a:rPr lang="fr-FR" dirty="0" err="1"/>
              <a:t>clusters,ACP</a:t>
            </a:r>
            <a:r>
              <a:rPr lang="fr-FR" dirty="0"/>
              <a:t> ,CAH et </a:t>
            </a:r>
          </a:p>
        </p:txBody>
      </p:sp>
    </p:spTree>
    <p:extLst>
      <p:ext uri="{BB962C8B-B14F-4D97-AF65-F5344CB8AC3E}">
        <p14:creationId xmlns:p14="http://schemas.microsoft.com/office/powerpoint/2010/main" val="67473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7233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Contexte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A1724F-57F6-D35F-D7DF-FD13AD0FABFF}"/>
              </a:ext>
            </a:extLst>
          </p:cNvPr>
          <p:cNvSpPr txBox="1"/>
          <p:nvPr/>
        </p:nvSpPr>
        <p:spPr>
          <a:xfrm>
            <a:off x="210820" y="1013281"/>
            <a:ext cx="107213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L’entreprise Poulet Agriculture Biologique </a:t>
            </a:r>
            <a:r>
              <a:rPr lang="fr-FR" b="1" dirty="0"/>
              <a:t> </a:t>
            </a:r>
            <a:r>
              <a:rPr lang="fr-FR" dirty="0">
                <a:solidFill>
                  <a:schemeClr val="bg1"/>
                </a:solidFill>
              </a:rPr>
              <a:t>souhaite évaluer la possibilité de se développer à l'international.</a:t>
            </a:r>
          </a:p>
          <a:p>
            <a:r>
              <a:rPr lang="fr-FR" dirty="0">
                <a:solidFill>
                  <a:schemeClr val="bg1"/>
                </a:solidFill>
              </a:rPr>
              <a:t>En tant que Data </a:t>
            </a:r>
            <a:r>
              <a:rPr lang="fr-FR" dirty="0" err="1">
                <a:solidFill>
                  <a:schemeClr val="bg1"/>
                </a:solidFill>
              </a:rPr>
              <a:t>Analyst</a:t>
            </a:r>
            <a:r>
              <a:rPr lang="fr-FR" dirty="0">
                <a:solidFill>
                  <a:schemeClr val="bg1"/>
                </a:solidFill>
              </a:rPr>
              <a:t> je souhaite proposer une analyse des groupements de pays que l’on peut cibler pour exporter nos poulets. Nous approfondirons ensuite l'étude de marché</a:t>
            </a:r>
          </a:p>
        </p:txBody>
      </p:sp>
    </p:spTree>
    <p:extLst>
      <p:ext uri="{BB962C8B-B14F-4D97-AF65-F5344CB8AC3E}">
        <p14:creationId xmlns:p14="http://schemas.microsoft.com/office/powerpoint/2010/main" val="92560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7233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Collecte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A1724F-57F6-D35F-D7DF-FD13AD0FABFF}"/>
              </a:ext>
            </a:extLst>
          </p:cNvPr>
          <p:cNvSpPr txBox="1"/>
          <p:nvPr/>
        </p:nvSpPr>
        <p:spPr>
          <a:xfrm>
            <a:off x="678180" y="1127761"/>
            <a:ext cx="327406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/>
              <a:t>Les sources de données :</a:t>
            </a:r>
          </a:p>
          <a:p>
            <a:r>
              <a:rPr lang="fr-FR" dirty="0"/>
              <a:t>Disponibilités alimentaires</a:t>
            </a:r>
          </a:p>
          <a:p>
            <a:r>
              <a:rPr lang="fr-FR" dirty="0"/>
              <a:t>Populations</a:t>
            </a:r>
          </a:p>
          <a:p>
            <a:r>
              <a:rPr lang="fr-FR" dirty="0"/>
              <a:t>Aides alimentaires</a:t>
            </a:r>
          </a:p>
          <a:p>
            <a:r>
              <a:rPr lang="fr-FR" dirty="0"/>
              <a:t>PIB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FB1999-4A83-2CEB-6AFC-E044FC63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4124325"/>
            <a:ext cx="7848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7233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Traitement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DEAA22-96AD-D427-568C-E3FEDA6D0B0C}"/>
              </a:ext>
            </a:extLst>
          </p:cNvPr>
          <p:cNvSpPr txBox="1"/>
          <p:nvPr/>
        </p:nvSpPr>
        <p:spPr>
          <a:xfrm>
            <a:off x="627380" y="769441"/>
            <a:ext cx="45440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Filtrage des données sur l’année 2016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Renommée la colonne ‘Pays bénéficiaire’ en Zone</a:t>
            </a:r>
          </a:p>
        </p:txBody>
      </p:sp>
      <p:pic>
        <p:nvPicPr>
          <p:cNvPr id="8" name="Espace réservé du contenu 17">
            <a:extLst>
              <a:ext uri="{FF2B5EF4-FFF2-40B4-BE49-F238E27FC236}">
                <a16:creationId xmlns:a16="http://schemas.microsoft.com/office/drawing/2014/main" id="{00F9AC28-8281-D976-0F93-6F5FEDD1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" y="2019708"/>
            <a:ext cx="8096250" cy="6381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52D2A47-5405-B1CE-86AC-E87DF3893D6F}"/>
              </a:ext>
            </a:extLst>
          </p:cNvPr>
          <p:cNvSpPr txBox="1"/>
          <p:nvPr/>
        </p:nvSpPr>
        <p:spPr>
          <a:xfrm>
            <a:off x="627380" y="2855190"/>
            <a:ext cx="7226300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sz="1700" dirty="0"/>
              <a:t>Filtrage des produits sur la ‘viande de volailles’</a:t>
            </a:r>
          </a:p>
          <a:p>
            <a:r>
              <a:rPr lang="fr-FR" sz="1700" dirty="0"/>
              <a:t>Tableau croisé dynamique</a:t>
            </a:r>
          </a:p>
          <a:p>
            <a:r>
              <a:rPr lang="fr-FR" sz="1700" dirty="0"/>
              <a:t>Conversion des données numérique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4EA225D-622E-4934-A0FE-713A43C1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" y="3862780"/>
            <a:ext cx="7073266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7233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Traitement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DEAA22-96AD-D427-568C-E3FEDA6D0B0C}"/>
              </a:ext>
            </a:extLst>
          </p:cNvPr>
          <p:cNvSpPr txBox="1"/>
          <p:nvPr/>
        </p:nvSpPr>
        <p:spPr>
          <a:xfrm>
            <a:off x="627380" y="769441"/>
            <a:ext cx="454406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Filtrage des données sur l’année 2017 et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Tableau croisé dynamique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Calcul de la variation de la population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098368-D3CD-F79F-8AF3-F8BD1B2C2BFD}"/>
              </a:ext>
            </a:extLst>
          </p:cNvPr>
          <p:cNvSpPr txBox="1"/>
          <p:nvPr/>
        </p:nvSpPr>
        <p:spPr>
          <a:xfrm>
            <a:off x="510540" y="4103466"/>
            <a:ext cx="621284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Filtrage des données sur l’année 2017</a:t>
            </a:r>
          </a:p>
          <a:p>
            <a:r>
              <a:rPr lang="fr-FR" dirty="0"/>
              <a:t>Filtrage des colonnes</a:t>
            </a:r>
          </a:p>
          <a:p>
            <a:r>
              <a:rPr lang="fr-FR" dirty="0"/>
              <a:t>Renommer le champ valeur  en PIB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ADA075C-EAA4-8569-E01D-C66C6A2D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2050780"/>
            <a:ext cx="7219950" cy="19716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F6426DB-15E4-3863-58A7-57754A24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" y="5344343"/>
            <a:ext cx="6591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5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72339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Traitement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DEAA22-96AD-D427-568C-E3FEDA6D0B0C}"/>
              </a:ext>
            </a:extLst>
          </p:cNvPr>
          <p:cNvSpPr txBox="1"/>
          <p:nvPr/>
        </p:nvSpPr>
        <p:spPr>
          <a:xfrm>
            <a:off x="433070" y="684982"/>
            <a:ext cx="45440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Jointures des </a:t>
            </a:r>
            <a:r>
              <a:rPr lang="fr-FR" sz="1800" dirty="0" err="1"/>
              <a:t>DataFrame</a:t>
            </a:r>
            <a:r>
              <a:rPr lang="fr-FR" sz="1800" dirty="0"/>
              <a:t> (Aide alimentaire, Population, Disponibilité alimentaire, PIB)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5D4E7C-5F91-F772-6DD4-D02F627F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1831331"/>
            <a:ext cx="8201025" cy="9239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6E243A3-4DE5-C1AE-1CED-6F8BD8797C15}"/>
              </a:ext>
            </a:extLst>
          </p:cNvPr>
          <p:cNvSpPr txBox="1"/>
          <p:nvPr/>
        </p:nvSpPr>
        <p:spPr>
          <a:xfrm>
            <a:off x="433070" y="2953327"/>
            <a:ext cx="6288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171450" indent="-1714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dirty="0"/>
              <a:t>Affichage des informations sur le DataFrame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1F4312-D648-31D6-CE20-5B908208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9" y="3622387"/>
            <a:ext cx="102584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7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Analyse exploratoire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A1724F-57F6-D35F-D7DF-FD13AD0FABFF}"/>
              </a:ext>
            </a:extLst>
          </p:cNvPr>
          <p:cNvSpPr txBox="1"/>
          <p:nvPr/>
        </p:nvSpPr>
        <p:spPr>
          <a:xfrm>
            <a:off x="678180" y="924561"/>
            <a:ext cx="59969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Affichage des statistiques récapitulatives de toutes les colonnes numériques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2A793F-7FA2-1A97-8963-45938960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1818739"/>
            <a:ext cx="9906000" cy="25336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997E48B-1B28-C916-3B3B-999A1423E02D}"/>
              </a:ext>
            </a:extLst>
          </p:cNvPr>
          <p:cNvSpPr txBox="1"/>
          <p:nvPr/>
        </p:nvSpPr>
        <p:spPr>
          <a:xfrm>
            <a:off x="570230" y="4600236"/>
            <a:ext cx="6212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Indexation de la colonne Zone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AE1CB27-762B-F6C5-A704-91760CE2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" y="5115937"/>
            <a:ext cx="8229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E5A529B-3261-EA30-88B7-5217900E970B}"/>
              </a:ext>
            </a:extLst>
          </p:cNvPr>
          <p:cNvSpPr txBox="1"/>
          <p:nvPr/>
        </p:nvSpPr>
        <p:spPr>
          <a:xfrm>
            <a:off x="0" y="0"/>
            <a:ext cx="10424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>
              <a:buClr>
                <a:schemeClr val="accent1"/>
              </a:buClr>
              <a:buFont typeface="Wingdings 3" charset="2"/>
              <a:buChar char=""/>
            </a:pPr>
            <a:r>
              <a:rPr lang="fr-FR" sz="4400" b="1" dirty="0">
                <a:solidFill>
                  <a:schemeClr val="bg1"/>
                </a:solidFill>
              </a:rPr>
              <a:t>Analyse exploratoire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A1724F-57F6-D35F-D7DF-FD13AD0FABFF}"/>
              </a:ext>
            </a:extLst>
          </p:cNvPr>
          <p:cNvSpPr txBox="1"/>
          <p:nvPr/>
        </p:nvSpPr>
        <p:spPr>
          <a:xfrm>
            <a:off x="0" y="883921"/>
            <a:ext cx="59969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/>
              <a:t>Affichage des statistiques récapitulatives de toutes les colonnes numériques du fichier final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D74986-6986-1F02-7556-DB193052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284"/>
            <a:ext cx="5420677" cy="50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235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488</Words>
  <Application>Microsoft Office PowerPoint</Application>
  <PresentationFormat>Grand écran</PresentationFormat>
  <Paragraphs>77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Inter</vt:lpstr>
      <vt:lpstr>Wingdings 3</vt:lpstr>
      <vt:lpstr>Thème Office</vt:lpstr>
      <vt:lpstr>Produisez une étude de marché avec R ou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ORANGE-MALI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 Mamadou SISSOKO [OML ]</dc:creator>
  <cp:lastModifiedBy>Mariam Mamadou SISSOKO [OML ]</cp:lastModifiedBy>
  <cp:revision>5</cp:revision>
  <dcterms:created xsi:type="dcterms:W3CDTF">2025-05-27T12:35:30Z</dcterms:created>
  <dcterms:modified xsi:type="dcterms:W3CDTF">2025-06-05T09:08:42Z</dcterms:modified>
</cp:coreProperties>
</file>