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3" d="100"/>
          <a:sy n="63" d="100"/>
        </p:scale>
        <p:origin x="5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2DD5-712D-3997-FDB7-C425EE092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D842361-EF98-637C-DA25-D8E74A3CE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946D366-92EA-61D0-05CF-5BC58CFF9BAC}"/>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5" name="Footer Placeholder 4">
            <a:extLst>
              <a:ext uri="{FF2B5EF4-FFF2-40B4-BE49-F238E27FC236}">
                <a16:creationId xmlns:a16="http://schemas.microsoft.com/office/drawing/2014/main" id="{761BB68C-FE79-547C-8E37-BB89498F3B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FCC980-19EF-ACF6-6195-A188E0C6427F}"/>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343561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45F5-CF2E-1F93-B00E-EFB024AF1D1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CCF17DB-F405-1FD0-E016-618DA217B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AD7030-B32B-702A-3F48-33B69AD27955}"/>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5" name="Footer Placeholder 4">
            <a:extLst>
              <a:ext uri="{FF2B5EF4-FFF2-40B4-BE49-F238E27FC236}">
                <a16:creationId xmlns:a16="http://schemas.microsoft.com/office/drawing/2014/main" id="{4D922C64-ADCE-A60E-63B8-AF2586EB06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353201-A898-5FE7-CCCD-6C6A12A2E601}"/>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191005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38C05-C7C0-7D0F-A8CE-C0195AE3A3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824C18-93C1-E275-47FE-D38E529F9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4F2E12-8A6E-C537-2779-9ABE209242B2}"/>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5" name="Footer Placeholder 4">
            <a:extLst>
              <a:ext uri="{FF2B5EF4-FFF2-40B4-BE49-F238E27FC236}">
                <a16:creationId xmlns:a16="http://schemas.microsoft.com/office/drawing/2014/main" id="{BA464635-39BF-A6AB-B0CC-DB4DCE1FBF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FA0D70-F419-95A3-7F1C-BD68E061E0DF}"/>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37381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7C52-1DC4-098C-C316-2F0A3A1579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8CC3F96-7861-3EE6-40FE-95DDC63FC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1D6B2EF-3B24-B66B-92B5-F10EAC316146}"/>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5" name="Footer Placeholder 4">
            <a:extLst>
              <a:ext uri="{FF2B5EF4-FFF2-40B4-BE49-F238E27FC236}">
                <a16:creationId xmlns:a16="http://schemas.microsoft.com/office/drawing/2014/main" id="{14BDF014-1E40-0D6D-18A9-80E49C0E8E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286E01-5C29-D34A-F4FB-373DA22975B3}"/>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184247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4837-C672-5A11-34BB-1B534B193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5A90B58-698A-3179-AAC5-9C4E8E46D9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52EC0-1FC7-3E0A-6770-F0F2A55420A1}"/>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5" name="Footer Placeholder 4">
            <a:extLst>
              <a:ext uri="{FF2B5EF4-FFF2-40B4-BE49-F238E27FC236}">
                <a16:creationId xmlns:a16="http://schemas.microsoft.com/office/drawing/2014/main" id="{B4089C7C-A9C8-AC5C-9CF4-746007CFFF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4F3148-408A-DE4E-1644-847114E1DD8E}"/>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22390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2C13-9552-6F16-794B-0C093742E4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9A684CB-4130-B47D-6D79-BAED404426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68E31E3-1651-C35C-6B2A-9B7EA977C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C655AF2-3376-DEF9-786D-923785FF3A42}"/>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6" name="Footer Placeholder 5">
            <a:extLst>
              <a:ext uri="{FF2B5EF4-FFF2-40B4-BE49-F238E27FC236}">
                <a16:creationId xmlns:a16="http://schemas.microsoft.com/office/drawing/2014/main" id="{CB614B9E-3256-7E1C-D6C1-6BECA9F840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7E02D4-82BC-B825-4330-4DD02226FE2F}"/>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388293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C23E-4A3B-F543-E52E-12DB804E9DB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7CBC393-85C3-7F26-E623-D3AAE65AD1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3F494-F6CB-62CD-B656-C47F2045D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3EF64C9-CC4B-77A4-58C3-0AC61EABF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02ABED-115E-C044-1133-BE47972D2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5F6655B-E43A-A4E0-BF2F-E6DB0C6FC880}"/>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8" name="Footer Placeholder 7">
            <a:extLst>
              <a:ext uri="{FF2B5EF4-FFF2-40B4-BE49-F238E27FC236}">
                <a16:creationId xmlns:a16="http://schemas.microsoft.com/office/drawing/2014/main" id="{AB447BD3-D354-FF81-CBD9-95FDB620A8C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E76C82-8142-7150-ADD0-8D8072C45C21}"/>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406057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BB0F-E5E7-3DE3-23B3-9B022FCE9FC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EAA61BE-35E7-93CD-3A42-60130E17B01D}"/>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4" name="Footer Placeholder 3">
            <a:extLst>
              <a:ext uri="{FF2B5EF4-FFF2-40B4-BE49-F238E27FC236}">
                <a16:creationId xmlns:a16="http://schemas.microsoft.com/office/drawing/2014/main" id="{0EF2EF60-1626-8FDA-3114-2464CF98AF0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6122DD8-AF2D-6023-F320-46A308AFB82A}"/>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131850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5F7783-76D7-25C4-C4C9-F9264B78E3BB}"/>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3" name="Footer Placeholder 2">
            <a:extLst>
              <a:ext uri="{FF2B5EF4-FFF2-40B4-BE49-F238E27FC236}">
                <a16:creationId xmlns:a16="http://schemas.microsoft.com/office/drawing/2014/main" id="{805AFF2B-6349-9BA2-E718-A6EDB9BFFFF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76731DD-933B-C4F3-7281-1565F5085DA1}"/>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182218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E2C4-A188-8823-77C4-564B41803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A219AD3-0D2E-52F7-4327-E6E9C04C3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EA404BC-07FF-C9D0-AA2E-C6BB11FEE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1CF38-EC82-6A08-38C5-3BC88A2BD44D}"/>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6" name="Footer Placeholder 5">
            <a:extLst>
              <a:ext uri="{FF2B5EF4-FFF2-40B4-BE49-F238E27FC236}">
                <a16:creationId xmlns:a16="http://schemas.microsoft.com/office/drawing/2014/main" id="{0A202301-1985-2976-136D-A5CA60A71F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CD92BD4-DD63-9051-C538-79D7F65AA2ED}"/>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250373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EF7C-BFFB-A4B5-8A4E-97E59A21D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23CF0E7-C6D2-FDCC-D6C4-8AD9D8D1B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675199C-F9EE-8848-A27D-F6B45ED46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16515-F803-1E1E-290A-025C72E45391}"/>
              </a:ext>
            </a:extLst>
          </p:cNvPr>
          <p:cNvSpPr>
            <a:spLocks noGrp="1"/>
          </p:cNvSpPr>
          <p:nvPr>
            <p:ph type="dt" sz="half" idx="10"/>
          </p:nvPr>
        </p:nvSpPr>
        <p:spPr/>
        <p:txBody>
          <a:bodyPr/>
          <a:lstStyle/>
          <a:p>
            <a:fld id="{5F7E5256-B47C-47C6-9A9F-388A462ABA7B}" type="datetimeFigureOut">
              <a:rPr lang="en-CA" smtClean="0"/>
              <a:t>2024-04-24</a:t>
            </a:fld>
            <a:endParaRPr lang="en-CA"/>
          </a:p>
        </p:txBody>
      </p:sp>
      <p:sp>
        <p:nvSpPr>
          <p:cNvPr id="6" name="Footer Placeholder 5">
            <a:extLst>
              <a:ext uri="{FF2B5EF4-FFF2-40B4-BE49-F238E27FC236}">
                <a16:creationId xmlns:a16="http://schemas.microsoft.com/office/drawing/2014/main" id="{7E82A5C9-9423-0107-904C-732CE76126E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2A296ED-0CE5-C92D-29F4-07FAA962E285}"/>
              </a:ext>
            </a:extLst>
          </p:cNvPr>
          <p:cNvSpPr>
            <a:spLocks noGrp="1"/>
          </p:cNvSpPr>
          <p:nvPr>
            <p:ph type="sldNum" sz="quarter" idx="12"/>
          </p:nvPr>
        </p:nvSpPr>
        <p:spPr/>
        <p:txBody>
          <a:bodyPr/>
          <a:lstStyle/>
          <a:p>
            <a:fld id="{5F726E0F-7693-4D4F-A153-834AC1A1BF37}" type="slidenum">
              <a:rPr lang="en-CA" smtClean="0"/>
              <a:t>‹#›</a:t>
            </a:fld>
            <a:endParaRPr lang="en-CA"/>
          </a:p>
        </p:txBody>
      </p:sp>
    </p:spTree>
    <p:extLst>
      <p:ext uri="{BB962C8B-B14F-4D97-AF65-F5344CB8AC3E}">
        <p14:creationId xmlns:p14="http://schemas.microsoft.com/office/powerpoint/2010/main" val="427306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EDE5F-A979-D7A9-3540-827A568E1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4104A5-F40F-D9C9-BF51-9F886205F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B58CFD-ACA6-66D6-2CB8-7AB52F47E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7E5256-B47C-47C6-9A9F-388A462ABA7B}" type="datetimeFigureOut">
              <a:rPr lang="en-CA" smtClean="0"/>
              <a:t>2024-04-24</a:t>
            </a:fld>
            <a:endParaRPr lang="en-CA"/>
          </a:p>
        </p:txBody>
      </p:sp>
      <p:sp>
        <p:nvSpPr>
          <p:cNvPr id="5" name="Footer Placeholder 4">
            <a:extLst>
              <a:ext uri="{FF2B5EF4-FFF2-40B4-BE49-F238E27FC236}">
                <a16:creationId xmlns:a16="http://schemas.microsoft.com/office/drawing/2014/main" id="{92803C9B-B58E-21E6-311B-8B8DA50AF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96CF859-4991-42E4-2CA2-2D3961F45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726E0F-7693-4D4F-A153-834AC1A1BF37}" type="slidenum">
              <a:rPr lang="en-CA" smtClean="0"/>
              <a:t>‹#›</a:t>
            </a:fld>
            <a:endParaRPr lang="en-CA"/>
          </a:p>
        </p:txBody>
      </p:sp>
    </p:spTree>
    <p:extLst>
      <p:ext uri="{BB962C8B-B14F-4D97-AF65-F5344CB8AC3E}">
        <p14:creationId xmlns:p14="http://schemas.microsoft.com/office/powerpoint/2010/main" val="96715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Rectangle 15">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1139966-5B82-692D-622B-9FACE9ECE086}"/>
              </a:ext>
            </a:extLst>
          </p:cNvPr>
          <p:cNvSpPr>
            <a:spLocks noGrp="1"/>
          </p:cNvSpPr>
          <p:nvPr>
            <p:ph type="ctrTitle"/>
          </p:nvPr>
        </p:nvSpPr>
        <p:spPr>
          <a:xfrm>
            <a:off x="3882788" y="1397000"/>
            <a:ext cx="4502041" cy="3008397"/>
          </a:xfrm>
        </p:spPr>
        <p:txBody>
          <a:bodyPr>
            <a:normAutofit/>
          </a:bodyPr>
          <a:lstStyle/>
          <a:p>
            <a:r>
              <a:rPr lang="en-CA" sz="5400">
                <a:solidFill>
                  <a:schemeClr val="bg1"/>
                </a:solidFill>
              </a:rPr>
              <a:t>Xpress Tech Delivery</a:t>
            </a:r>
          </a:p>
        </p:txBody>
      </p:sp>
      <p:sp>
        <p:nvSpPr>
          <p:cNvPr id="5" name="Subtitle 4">
            <a:extLst>
              <a:ext uri="{FF2B5EF4-FFF2-40B4-BE49-F238E27FC236}">
                <a16:creationId xmlns:a16="http://schemas.microsoft.com/office/drawing/2014/main" id="{C4A9EA93-54D5-3649-CBC0-D5DD274EDFC9}"/>
              </a:ext>
            </a:extLst>
          </p:cNvPr>
          <p:cNvSpPr>
            <a:spLocks noGrp="1"/>
          </p:cNvSpPr>
          <p:nvPr>
            <p:ph type="subTitle" idx="1"/>
          </p:nvPr>
        </p:nvSpPr>
        <p:spPr>
          <a:xfrm>
            <a:off x="4264211" y="4497473"/>
            <a:ext cx="3624471" cy="811604"/>
          </a:xfrm>
        </p:spPr>
        <p:txBody>
          <a:bodyPr>
            <a:normAutofit/>
          </a:bodyPr>
          <a:lstStyle/>
          <a:p>
            <a:r>
              <a:rPr lang="en-CA" sz="2000">
                <a:solidFill>
                  <a:schemeClr val="bg1"/>
                </a:solidFill>
              </a:rPr>
              <a:t>Supply Chain Analysis</a:t>
            </a:r>
          </a:p>
        </p:txBody>
      </p:sp>
      <p:sp>
        <p:nvSpPr>
          <p:cNvPr id="22"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31" name="Freeform: Shape 30">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3020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C0D9A359-1F4A-51E5-EFA8-58449F6D0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5595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68E7625-297E-CECB-40B3-214284C6A61D}"/>
              </a:ext>
            </a:extLst>
          </p:cNvPr>
          <p:cNvSpPr>
            <a:spLocks noGrp="1"/>
          </p:cNvSpPr>
          <p:nvPr>
            <p:ph sz="half" idx="1"/>
          </p:nvPr>
        </p:nvSpPr>
        <p:spPr>
          <a:xfrm>
            <a:off x="4380855" y="1412489"/>
            <a:ext cx="3427283" cy="4363844"/>
          </a:xfrm>
        </p:spPr>
        <p:txBody>
          <a:bodyPr>
            <a:normAutofit/>
          </a:bodyPr>
          <a:lstStyle/>
          <a:p>
            <a:pPr marL="0" indent="0">
              <a:buNone/>
            </a:pPr>
            <a:r>
              <a:rPr lang="en-US" sz="800" b="1">
                <a:latin typeface="Georgia" panose="02040502050405020303" pitchFamily="18" charset="0"/>
              </a:rPr>
              <a:t>Insights</a:t>
            </a:r>
          </a:p>
          <a:p>
            <a:r>
              <a:rPr lang="en-US" sz="800">
                <a:latin typeface="Georgia" panose="02040502050405020303" pitchFamily="18" charset="0"/>
              </a:rPr>
              <a:t>The total number of respondents that answered the survey is 388;</a:t>
            </a:r>
          </a:p>
          <a:p>
            <a:r>
              <a:rPr lang="en-US" sz="800">
                <a:latin typeface="Georgia" panose="02040502050405020303" pitchFamily="18" charset="0"/>
              </a:rPr>
              <a:t>The average family size of the respondents is 3;</a:t>
            </a:r>
          </a:p>
          <a:p>
            <a:r>
              <a:rPr lang="en-US" sz="800">
                <a:latin typeface="Georgia" panose="02040502050405020303" pitchFamily="18" charset="0"/>
              </a:rPr>
              <a:t>The majority of the survey respondents are male with a total number of 222;</a:t>
            </a:r>
          </a:p>
          <a:p>
            <a:r>
              <a:rPr lang="en-US" sz="800">
                <a:latin typeface="Georgia" panose="02040502050405020303" pitchFamily="18" charset="0"/>
              </a:rPr>
              <a:t>The uneducated group makes up the least number of customers patronizing the company with a total number of two customers whereas those with higher qualifications make up the highest proportion;</a:t>
            </a:r>
          </a:p>
          <a:p>
            <a:r>
              <a:rPr lang="en-US" sz="800">
                <a:latin typeface="Georgia" panose="02040502050405020303" pitchFamily="18" charset="0"/>
              </a:rPr>
              <a:t>Customers in the age group 20-25 make up 68% of the entire respondents followed by customers in the age group 26-30;</a:t>
            </a:r>
          </a:p>
          <a:p>
            <a:r>
              <a:rPr lang="en-US" sz="800">
                <a:latin typeface="Georgia" panose="02040502050405020303" pitchFamily="18" charset="0"/>
              </a:rPr>
              <a:t>The male customers surpass the female customers in every category except the housewife and the marital status of Married and "prefer not to say" in the age group 20-25;</a:t>
            </a:r>
          </a:p>
          <a:p>
            <a:r>
              <a:rPr lang="en-US" sz="800">
                <a:latin typeface="Georgia" panose="02040502050405020303" pitchFamily="18" charset="0"/>
              </a:rPr>
              <a:t>The single customers make up the highest proportion of the customers;</a:t>
            </a:r>
          </a:p>
          <a:p>
            <a:r>
              <a:rPr lang="en-US" sz="800">
                <a:latin typeface="Georgia" panose="02040502050405020303" pitchFamily="18" charset="0"/>
              </a:rPr>
              <a:t>More than 85% of the single customers belong to the 20-25 age group;</a:t>
            </a:r>
          </a:p>
          <a:p>
            <a:r>
              <a:rPr lang="en-US" sz="800">
                <a:latin typeface="Georgia" panose="02040502050405020303" pitchFamily="18" charset="0"/>
              </a:rPr>
              <a:t>The single students are the highest patronizers of the company;</a:t>
            </a:r>
          </a:p>
          <a:p>
            <a:r>
              <a:rPr lang="en-US" sz="800">
                <a:latin typeface="Georgia" panose="02040502050405020303" pitchFamily="18" charset="0"/>
              </a:rPr>
              <a:t>Out of the 108 married people who patronize the company, the majority of people in this category are employees of various organizations and they make up 60% of the total figure of that marital group.</a:t>
            </a:r>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2265E0C-3CDD-CBA3-529A-CAF3DBC17C63}"/>
              </a:ext>
            </a:extLst>
          </p:cNvPr>
          <p:cNvSpPr>
            <a:spLocks noGrp="1"/>
          </p:cNvSpPr>
          <p:nvPr>
            <p:ph sz="half" idx="2"/>
          </p:nvPr>
        </p:nvSpPr>
        <p:spPr>
          <a:xfrm>
            <a:off x="8451604" y="1412489"/>
            <a:ext cx="3197701" cy="4363844"/>
          </a:xfrm>
        </p:spPr>
        <p:txBody>
          <a:bodyPr>
            <a:normAutofit/>
          </a:bodyPr>
          <a:lstStyle/>
          <a:p>
            <a:pPr marL="0" indent="0">
              <a:buNone/>
            </a:pPr>
            <a:r>
              <a:rPr lang="en-US" sz="1100" b="1">
                <a:latin typeface="Georgia" panose="02040502050405020303" pitchFamily="18" charset="0"/>
              </a:rPr>
              <a:t>Recommendations</a:t>
            </a:r>
          </a:p>
          <a:p>
            <a:r>
              <a:rPr lang="en-US" sz="1100">
                <a:latin typeface="Georgia" panose="02040502050405020303" pitchFamily="18" charset="0"/>
              </a:rPr>
              <a:t>From the insights generated, it is obvious that the younger, single customers between the ages of 20-30 make up the highest number of customers. As such, aggressive marketing campaigns should be directed toward these groups of people;</a:t>
            </a:r>
          </a:p>
          <a:p>
            <a:r>
              <a:rPr lang="en-US" sz="1100">
                <a:latin typeface="Georgia" panose="02040502050405020303" pitchFamily="18" charset="0"/>
              </a:rPr>
              <a:t>The male customers have been seen to be more inclined to purchase food compared to the female customers regardless of their marital status or occupation type so more promotional campaigns should also be directed towards them;</a:t>
            </a:r>
          </a:p>
          <a:p>
            <a:r>
              <a:rPr lang="en-US" sz="1100">
                <a:latin typeface="Georgia" panose="02040502050405020303" pitchFamily="18" charset="0"/>
              </a:rPr>
              <a:t>Promotional discounts should be given to students with valid student IDs to encourage more patronage;</a:t>
            </a:r>
          </a:p>
          <a:p>
            <a:r>
              <a:rPr lang="en-US" sz="1100">
                <a:latin typeface="Georgia" panose="02040502050405020303" pitchFamily="18" charset="0"/>
              </a:rPr>
              <a:t>More marketing campaigns should be directed toward married and working-class women to encourage them to patronize more and save them from the time and stress associated with cooking.</a:t>
            </a:r>
          </a:p>
          <a:p>
            <a:endParaRPr lang="en-CA" sz="1100">
              <a:latin typeface="Georgia" panose="02040502050405020303" pitchFamily="18" charset="0"/>
            </a:endParaRPr>
          </a:p>
        </p:txBody>
      </p:sp>
    </p:spTree>
    <p:extLst>
      <p:ext uri="{BB962C8B-B14F-4D97-AF65-F5344CB8AC3E}">
        <p14:creationId xmlns:p14="http://schemas.microsoft.com/office/powerpoint/2010/main" val="362090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hart&#10;&#10;Description automatically generated">
            <a:extLst>
              <a:ext uri="{FF2B5EF4-FFF2-40B4-BE49-F238E27FC236}">
                <a16:creationId xmlns:a16="http://schemas.microsoft.com/office/drawing/2014/main" id="{099E31FB-0187-7730-7142-D43287AAF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4557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28703D-9D0B-AD6C-E4D6-DA38216B72D8}"/>
              </a:ext>
            </a:extLst>
          </p:cNvPr>
          <p:cNvSpPr>
            <a:spLocks noGrp="1"/>
          </p:cNvSpPr>
          <p:nvPr>
            <p:ph type="title"/>
          </p:nvPr>
        </p:nvSpPr>
        <p:spPr>
          <a:xfrm>
            <a:off x="838200" y="1412488"/>
            <a:ext cx="2899189" cy="4363844"/>
          </a:xfrm>
        </p:spPr>
        <p:txBody>
          <a:bodyPr anchor="t">
            <a:normAutofit/>
          </a:bodyPr>
          <a:lstStyle/>
          <a:p>
            <a:r>
              <a:rPr lang="en-CA" sz="2500" dirty="0">
                <a:solidFill>
                  <a:srgbClr val="FFFFFF"/>
                </a:solidFill>
              </a:rPr>
              <a:t>Insights And Recommendations </a:t>
            </a:r>
          </a:p>
        </p:txBody>
      </p:sp>
      <p:sp>
        <p:nvSpPr>
          <p:cNvPr id="3" name="Content Placeholder 2">
            <a:extLst>
              <a:ext uri="{FF2B5EF4-FFF2-40B4-BE49-F238E27FC236}">
                <a16:creationId xmlns:a16="http://schemas.microsoft.com/office/drawing/2014/main" id="{49CCB26D-BA3D-4ED9-EB4C-83A7AE4E4C46}"/>
              </a:ext>
            </a:extLst>
          </p:cNvPr>
          <p:cNvSpPr>
            <a:spLocks noGrp="1"/>
          </p:cNvSpPr>
          <p:nvPr>
            <p:ph sz="half" idx="1"/>
          </p:nvPr>
        </p:nvSpPr>
        <p:spPr>
          <a:xfrm>
            <a:off x="4380855" y="1412489"/>
            <a:ext cx="3427283" cy="4363844"/>
          </a:xfrm>
        </p:spPr>
        <p:txBody>
          <a:bodyPr>
            <a:normAutofit/>
          </a:bodyPr>
          <a:lstStyle/>
          <a:p>
            <a:pPr marL="0" indent="0">
              <a:buNone/>
            </a:pPr>
            <a:r>
              <a:rPr lang="en-US" sz="1300" b="1" dirty="0">
                <a:latin typeface="Georgia" panose="02040502050405020303" pitchFamily="18" charset="0"/>
              </a:rPr>
              <a:t>Insights</a:t>
            </a:r>
            <a:r>
              <a:rPr lang="en-US" sz="1300" dirty="0">
                <a:latin typeface="Georgia" panose="02040502050405020303" pitchFamily="18" charset="0"/>
              </a:rPr>
              <a:t>:</a:t>
            </a:r>
          </a:p>
          <a:p>
            <a:r>
              <a:rPr lang="en-US" sz="1300" dirty="0">
                <a:latin typeface="Georgia" panose="02040502050405020303" pitchFamily="18" charset="0"/>
              </a:rPr>
              <a:t>The majority of the customers prefer to order via the food delivery app followed by the direct call method and then the walk-in method;</a:t>
            </a:r>
          </a:p>
          <a:p>
            <a:r>
              <a:rPr lang="en-US" sz="1300" dirty="0">
                <a:latin typeface="Georgia" panose="02040502050405020303" pitchFamily="18" charset="0"/>
              </a:rPr>
              <a:t>A total of 284 </a:t>
            </a:r>
            <a:r>
              <a:rPr lang="en-US" sz="1300" dirty="0" err="1">
                <a:latin typeface="Georgia" panose="02040502050405020303" pitchFamily="18" charset="0"/>
              </a:rPr>
              <a:t>i.e</a:t>
            </a:r>
            <a:r>
              <a:rPr lang="en-US" sz="1300" dirty="0">
                <a:latin typeface="Georgia" panose="02040502050405020303" pitchFamily="18" charset="0"/>
              </a:rPr>
              <a:t> 73% of the customers, including those in the neutral category agree that it takes a while for the delivery persons to get assigned to their orders and to pick up the orders;</a:t>
            </a:r>
          </a:p>
          <a:p>
            <a:r>
              <a:rPr lang="en-US" sz="1300" dirty="0">
                <a:latin typeface="Georgia" panose="02040502050405020303" pitchFamily="18" charset="0"/>
              </a:rPr>
              <a:t>A total of 249 </a:t>
            </a:r>
            <a:r>
              <a:rPr lang="en-US" sz="1300" dirty="0" err="1">
                <a:latin typeface="Georgia" panose="02040502050405020303" pitchFamily="18" charset="0"/>
              </a:rPr>
              <a:t>i.e</a:t>
            </a:r>
            <a:r>
              <a:rPr lang="en-US" sz="1300" dirty="0">
                <a:latin typeface="Georgia" panose="02040502050405020303" pitchFamily="18" charset="0"/>
              </a:rPr>
              <a:t> 64% of the customers, including those in the neutral category agree that the delivery takes too long due to delay of a delivery person getting assigned;</a:t>
            </a:r>
          </a:p>
          <a:p>
            <a:r>
              <a:rPr lang="en-US" sz="1300" dirty="0">
                <a:latin typeface="Georgia" panose="02040502050405020303" pitchFamily="18" charset="0"/>
              </a:rPr>
              <a:t>A total of 251 </a:t>
            </a:r>
            <a:r>
              <a:rPr lang="en-US" sz="1300" dirty="0" err="1">
                <a:latin typeface="Georgia" panose="02040502050405020303" pitchFamily="18" charset="0"/>
              </a:rPr>
              <a:t>i.e</a:t>
            </a:r>
            <a:r>
              <a:rPr lang="en-US" sz="1300" dirty="0">
                <a:latin typeface="Georgia" panose="02040502050405020303" pitchFamily="18" charset="0"/>
              </a:rPr>
              <a:t> 64% of the customers, including those in the neutral category agree that the delivery takes too long due to delay of a delivery person picking up the food;</a:t>
            </a:r>
            <a:endParaRPr lang="en-CA" sz="1300" dirty="0">
              <a:latin typeface="Georgia" panose="02040502050405020303" pitchFamily="18" charset="0"/>
            </a:endParaRP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C29A68C-3976-E251-6457-84AAB9BC5BA4}"/>
              </a:ext>
            </a:extLst>
          </p:cNvPr>
          <p:cNvSpPr>
            <a:spLocks noGrp="1"/>
          </p:cNvSpPr>
          <p:nvPr>
            <p:ph sz="half" idx="2"/>
          </p:nvPr>
        </p:nvSpPr>
        <p:spPr>
          <a:xfrm>
            <a:off x="8451604" y="1412489"/>
            <a:ext cx="3197701" cy="4363844"/>
          </a:xfrm>
        </p:spPr>
        <p:txBody>
          <a:bodyPr>
            <a:normAutofit/>
          </a:bodyPr>
          <a:lstStyle/>
          <a:p>
            <a:pPr marL="0" indent="0">
              <a:buNone/>
            </a:pPr>
            <a:r>
              <a:rPr lang="en-US" sz="2000" b="1">
                <a:latin typeface="Georgia" panose="02040502050405020303" pitchFamily="18" charset="0"/>
              </a:rPr>
              <a:t>Recommendation</a:t>
            </a:r>
            <a:r>
              <a:rPr lang="en-US" sz="2000">
                <a:latin typeface="Georgia" panose="02040502050405020303" pitchFamily="18" charset="0"/>
              </a:rPr>
              <a:t>:</a:t>
            </a:r>
          </a:p>
          <a:p>
            <a:r>
              <a:rPr lang="en-US" sz="2000">
                <a:latin typeface="Georgia" panose="02040502050405020303" pitchFamily="18" charset="0"/>
              </a:rPr>
              <a:t>More delivery persons should be employed and more training should be given to the delivery persons to help reduce the delivery time and improve customer satisfaction.</a:t>
            </a:r>
            <a:endParaRPr lang="en-CA" sz="2000">
              <a:latin typeface="Georgia" panose="02040502050405020303" pitchFamily="18" charset="0"/>
            </a:endParaRPr>
          </a:p>
        </p:txBody>
      </p:sp>
    </p:spTree>
    <p:extLst>
      <p:ext uri="{BB962C8B-B14F-4D97-AF65-F5344CB8AC3E}">
        <p14:creationId xmlns:p14="http://schemas.microsoft.com/office/powerpoint/2010/main" val="234713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graph&#10;&#10;Description automatically generated">
            <a:extLst>
              <a:ext uri="{FF2B5EF4-FFF2-40B4-BE49-F238E27FC236}">
                <a16:creationId xmlns:a16="http://schemas.microsoft.com/office/drawing/2014/main" id="{C4134F5F-56DA-3CB7-993D-F9F38BCB9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687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352A9B-017E-4915-CD61-F5A9E1D8EA0F}"/>
              </a:ext>
            </a:extLst>
          </p:cNvPr>
          <p:cNvSpPr>
            <a:spLocks noGrp="1"/>
          </p:cNvSpPr>
          <p:nvPr>
            <p:ph type="title"/>
          </p:nvPr>
        </p:nvSpPr>
        <p:spPr>
          <a:xfrm>
            <a:off x="838200" y="1412488"/>
            <a:ext cx="2899189" cy="4363844"/>
          </a:xfrm>
        </p:spPr>
        <p:txBody>
          <a:bodyPr anchor="t">
            <a:normAutofit/>
          </a:bodyPr>
          <a:lstStyle/>
          <a:p>
            <a:r>
              <a:rPr lang="en-CA" sz="2500">
                <a:solidFill>
                  <a:srgbClr val="FFFFFF"/>
                </a:solidFill>
              </a:rPr>
              <a:t>Insights And Recommendations</a:t>
            </a:r>
          </a:p>
        </p:txBody>
      </p:sp>
      <p:sp>
        <p:nvSpPr>
          <p:cNvPr id="3" name="Content Placeholder 2">
            <a:extLst>
              <a:ext uri="{FF2B5EF4-FFF2-40B4-BE49-F238E27FC236}">
                <a16:creationId xmlns:a16="http://schemas.microsoft.com/office/drawing/2014/main" id="{F5D61E3A-55F6-9F14-34B4-A6E61FB4EFCC}"/>
              </a:ext>
            </a:extLst>
          </p:cNvPr>
          <p:cNvSpPr>
            <a:spLocks noGrp="1"/>
          </p:cNvSpPr>
          <p:nvPr>
            <p:ph sz="half" idx="1"/>
          </p:nvPr>
        </p:nvSpPr>
        <p:spPr>
          <a:xfrm>
            <a:off x="4380855" y="1412489"/>
            <a:ext cx="3427283" cy="4363844"/>
          </a:xfrm>
        </p:spPr>
        <p:txBody>
          <a:bodyPr>
            <a:normAutofit/>
          </a:bodyPr>
          <a:lstStyle/>
          <a:p>
            <a:pPr marL="0" indent="0">
              <a:buNone/>
            </a:pPr>
            <a:r>
              <a:rPr lang="en-US" sz="1300" b="1">
                <a:latin typeface="Georgia" panose="02040502050405020303" pitchFamily="18" charset="0"/>
              </a:rPr>
              <a:t>Insights:</a:t>
            </a:r>
          </a:p>
          <a:p>
            <a:r>
              <a:rPr lang="en-US" sz="1300">
                <a:latin typeface="Georgia" panose="02040502050405020303" pitchFamily="18" charset="0"/>
              </a:rPr>
              <a:t>297 i.e. 76% of the customers, including those in the neutral category agree that the order service is easy, convenient, and time-saving;</a:t>
            </a:r>
          </a:p>
          <a:p>
            <a:r>
              <a:rPr lang="en-US" sz="1300">
                <a:latin typeface="Georgia" panose="02040502050405020303" pitchFamily="18" charset="0"/>
              </a:rPr>
              <a:t>82% of the customers agree that the company provides good food quality;</a:t>
            </a:r>
          </a:p>
          <a:p>
            <a:r>
              <a:rPr lang="en-US" sz="1300">
                <a:latin typeface="Georgia" panose="02040502050405020303" pitchFamily="18" charset="0"/>
              </a:rPr>
              <a:t>The majority of the customers agree that the company has a good tracking system and easy payment options;</a:t>
            </a:r>
          </a:p>
          <a:p>
            <a:r>
              <a:rPr lang="en-US" sz="1300">
                <a:latin typeface="Georgia" panose="02040502050405020303" pitchFamily="18" charset="0"/>
              </a:rPr>
              <a:t>Majority of the customers are influenced to purchase from the company through the rating;</a:t>
            </a:r>
          </a:p>
          <a:p>
            <a:r>
              <a:rPr lang="en-US" sz="1300">
                <a:latin typeface="Georgia" panose="02040502050405020303" pitchFamily="18" charset="0"/>
              </a:rPr>
              <a:t>234 customers consider the freshness and temperature of the food to be important;</a:t>
            </a:r>
          </a:p>
          <a:p>
            <a:r>
              <a:rPr lang="en-US" sz="1300">
                <a:latin typeface="Georgia" panose="02040502050405020303" pitchFamily="18" charset="0"/>
              </a:rPr>
              <a:t>310 customers consider it important for the food to have good taste and good quantity.</a:t>
            </a:r>
            <a:endParaRPr lang="en-CA" sz="1300">
              <a:latin typeface="Georgia" panose="02040502050405020303" pitchFamily="18" charset="0"/>
            </a:endParaRP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1DE66CA-FEC0-FB8D-250D-212CB3FCD304}"/>
              </a:ext>
            </a:extLst>
          </p:cNvPr>
          <p:cNvSpPr>
            <a:spLocks noGrp="1"/>
          </p:cNvSpPr>
          <p:nvPr>
            <p:ph sz="half" idx="2"/>
          </p:nvPr>
        </p:nvSpPr>
        <p:spPr>
          <a:xfrm>
            <a:off x="8451604" y="1412489"/>
            <a:ext cx="3197701" cy="4363844"/>
          </a:xfrm>
        </p:spPr>
        <p:txBody>
          <a:bodyPr>
            <a:normAutofit/>
          </a:bodyPr>
          <a:lstStyle/>
          <a:p>
            <a:pPr marL="0" indent="0">
              <a:buNone/>
            </a:pPr>
            <a:r>
              <a:rPr lang="en-US" sz="2000" b="1">
                <a:latin typeface="Georgia" panose="02040502050405020303" pitchFamily="18" charset="0"/>
              </a:rPr>
              <a:t>Recommendation:</a:t>
            </a:r>
          </a:p>
          <a:p>
            <a:r>
              <a:rPr lang="en-US" sz="2000">
                <a:latin typeface="Georgia" panose="02040502050405020303" pitchFamily="18" charset="0"/>
              </a:rPr>
              <a:t>It is important to take note of these strengths and opportunities and build on them to improve customer satisfaction and possibly increase the number of patronages. </a:t>
            </a:r>
            <a:endParaRPr lang="en-CA" sz="2000">
              <a:latin typeface="Georgia" panose="02040502050405020303" pitchFamily="18" charset="0"/>
            </a:endParaRPr>
          </a:p>
        </p:txBody>
      </p:sp>
    </p:spTree>
    <p:extLst>
      <p:ext uri="{BB962C8B-B14F-4D97-AF65-F5344CB8AC3E}">
        <p14:creationId xmlns:p14="http://schemas.microsoft.com/office/powerpoint/2010/main" val="37523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166</TotalTime>
  <Words>648</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Georgia</vt:lpstr>
      <vt:lpstr>Office Theme</vt:lpstr>
      <vt:lpstr>Xpress Tech Delivery</vt:lpstr>
      <vt:lpstr>PowerPoint Presentation</vt:lpstr>
      <vt:lpstr>PowerPoint Presentation</vt:lpstr>
      <vt:lpstr>PowerPoint Presentation</vt:lpstr>
      <vt:lpstr>Insights And Recommendations </vt:lpstr>
      <vt:lpstr>PowerPoint Presentation</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Xpress Tech Delivery</dc:title>
  <dc:creator>mariam badmus</dc:creator>
  <cp:lastModifiedBy>mariam badmus</cp:lastModifiedBy>
  <cp:revision>2</cp:revision>
  <dcterms:created xsi:type="dcterms:W3CDTF">2024-04-24T18:45:25Z</dcterms:created>
  <dcterms:modified xsi:type="dcterms:W3CDTF">2024-04-24T21:34:33Z</dcterms:modified>
</cp:coreProperties>
</file>