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3" d="100"/>
          <a:sy n="63" d="100"/>
        </p:scale>
        <p:origin x="52"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7FEF-D659-6ED2-1E32-FCB5868016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7DC63A1-430D-76B0-E186-1418C18E8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0B71A9C-545C-FF14-848F-4D16004FC211}"/>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5" name="Footer Placeholder 4">
            <a:extLst>
              <a:ext uri="{FF2B5EF4-FFF2-40B4-BE49-F238E27FC236}">
                <a16:creationId xmlns:a16="http://schemas.microsoft.com/office/drawing/2014/main" id="{3DAE3F89-6930-98D0-9F49-268EB55DB2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A5C4FC-92CF-10D1-E9C9-C60590752580}"/>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164881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E0C0-C959-4267-38B3-39CDB5542AF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1800A6-00BD-C8D6-428F-299D80FB2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E71DF61-F7E3-DBD6-3441-C272AB3AAE13}"/>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5" name="Footer Placeholder 4">
            <a:extLst>
              <a:ext uri="{FF2B5EF4-FFF2-40B4-BE49-F238E27FC236}">
                <a16:creationId xmlns:a16="http://schemas.microsoft.com/office/drawing/2014/main" id="{5586719D-C31F-26FF-1004-769B735783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464A6E-C595-F599-094F-563928B89DC9}"/>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407599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EFB0C-2D19-C901-49DE-C8D12B8682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DC8B53-85E7-849A-D5E0-4042577B1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072740-1542-1B72-23BE-307940875A38}"/>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5" name="Footer Placeholder 4">
            <a:extLst>
              <a:ext uri="{FF2B5EF4-FFF2-40B4-BE49-F238E27FC236}">
                <a16:creationId xmlns:a16="http://schemas.microsoft.com/office/drawing/2014/main" id="{442BEFB6-22EE-514C-3B4B-8E1F92C1D86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6459C1-941D-2C9E-E9F5-B40EB1C6A698}"/>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114772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DCA2-7FB3-598B-ABAF-FAF9530845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859414-572D-DAB0-1CEC-40B1DF23BB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1FAD8C-08A1-0512-0655-20DDBF499EA1}"/>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5" name="Footer Placeholder 4">
            <a:extLst>
              <a:ext uri="{FF2B5EF4-FFF2-40B4-BE49-F238E27FC236}">
                <a16:creationId xmlns:a16="http://schemas.microsoft.com/office/drawing/2014/main" id="{8B9BF0F9-76D3-8567-8ECE-F36818E735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8EBD48-37DA-135D-9B41-6ED68A42B596}"/>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224243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1B2B-440C-8965-0763-4EA68F90A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1257541-55C1-7109-8D0C-FABEFA87A6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28C696-49B0-7F17-5561-5DFADCF2586E}"/>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5" name="Footer Placeholder 4">
            <a:extLst>
              <a:ext uri="{FF2B5EF4-FFF2-40B4-BE49-F238E27FC236}">
                <a16:creationId xmlns:a16="http://schemas.microsoft.com/office/drawing/2014/main" id="{6AA11D95-7B20-65CA-A42D-25984BC057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18EDE4-D59C-314A-E4D1-08EF11A3F9FA}"/>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335360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2981-459D-282F-D8F6-C2360DD5B0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3ADC9B5-7E88-16D3-B64A-E183BE195F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18E537A-8CBD-3346-41A1-BDDD2DB5F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412B3D7-12B2-7096-E1FE-F8D9B6E4A9CE}"/>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6" name="Footer Placeholder 5">
            <a:extLst>
              <a:ext uri="{FF2B5EF4-FFF2-40B4-BE49-F238E27FC236}">
                <a16:creationId xmlns:a16="http://schemas.microsoft.com/office/drawing/2014/main" id="{59E47667-F291-B790-5FC3-2ED5B5486A5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0B29BC-589E-12E4-EF96-7C8F4FC63BF5}"/>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139698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5C0D-E040-C8E2-F281-729F6F65291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F8BF0B-4389-706E-55ED-E3CF177CC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4AAFED-FCB2-0F6A-FDA5-CA47488462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E463A0F-5253-25F1-1EC0-F94CEEDAB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41AA2-41DC-AB7E-CDEB-249178279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39DEAD3-5E8E-7DE8-F379-64E51BB3DBAD}"/>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8" name="Footer Placeholder 7">
            <a:extLst>
              <a:ext uri="{FF2B5EF4-FFF2-40B4-BE49-F238E27FC236}">
                <a16:creationId xmlns:a16="http://schemas.microsoft.com/office/drawing/2014/main" id="{C343D18C-5CCB-381A-3DB5-07BC474D542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B0DAE8D-ED3C-D6DD-8DFC-96164B2A6ED6}"/>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80340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4A97-25C4-CAE6-DE18-90DEA3DE78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05B83D5-19BB-0601-ADCF-2392417EA353}"/>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4" name="Footer Placeholder 3">
            <a:extLst>
              <a:ext uri="{FF2B5EF4-FFF2-40B4-BE49-F238E27FC236}">
                <a16:creationId xmlns:a16="http://schemas.microsoft.com/office/drawing/2014/main" id="{28C9762E-763D-71AC-EB83-ED7CC3EE9CB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08770F2-3B26-FD42-7961-31B36DCD813E}"/>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345211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C009B-A8D5-4800-DF21-256371900038}"/>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3" name="Footer Placeholder 2">
            <a:extLst>
              <a:ext uri="{FF2B5EF4-FFF2-40B4-BE49-F238E27FC236}">
                <a16:creationId xmlns:a16="http://schemas.microsoft.com/office/drawing/2014/main" id="{6B3EF01B-8AC8-9D00-11BB-372F2835ABF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73C437B-63AF-CCD9-2F2A-0D45C19B32A3}"/>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397278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FD86-5B32-380C-B031-7A47A8A49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6AACC76-0D0B-8F5C-85B2-42707180E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9D79423-3F5C-186C-7FA2-39FDA2E5E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12F35-1BBB-BE79-2816-AADD8463389C}"/>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6" name="Footer Placeholder 5">
            <a:extLst>
              <a:ext uri="{FF2B5EF4-FFF2-40B4-BE49-F238E27FC236}">
                <a16:creationId xmlns:a16="http://schemas.microsoft.com/office/drawing/2014/main" id="{53F6CB5A-3FCF-C164-96C7-F2AC5448FF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B2E5EC-68CF-B845-CE45-6284EE099297}"/>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1132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69AF-BC2A-7D22-759A-55C31D488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BA5E92D-8AE9-AE39-8542-4751436B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CFD0D2F-E3A1-25D7-83DE-AA70BA9FA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20D8E-9906-07C1-2062-786DDD061DDB}"/>
              </a:ext>
            </a:extLst>
          </p:cNvPr>
          <p:cNvSpPr>
            <a:spLocks noGrp="1"/>
          </p:cNvSpPr>
          <p:nvPr>
            <p:ph type="dt" sz="half" idx="10"/>
          </p:nvPr>
        </p:nvSpPr>
        <p:spPr/>
        <p:txBody>
          <a:bodyPr/>
          <a:lstStyle/>
          <a:p>
            <a:fld id="{922171B9-64D4-463F-8903-79B98D9B1733}" type="datetimeFigureOut">
              <a:rPr lang="en-CA" smtClean="0"/>
              <a:t>2024-04-14</a:t>
            </a:fld>
            <a:endParaRPr lang="en-CA"/>
          </a:p>
        </p:txBody>
      </p:sp>
      <p:sp>
        <p:nvSpPr>
          <p:cNvPr id="6" name="Footer Placeholder 5">
            <a:extLst>
              <a:ext uri="{FF2B5EF4-FFF2-40B4-BE49-F238E27FC236}">
                <a16:creationId xmlns:a16="http://schemas.microsoft.com/office/drawing/2014/main" id="{A1707BD6-7FEC-1DCF-A87E-9B564F8AA2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CBCB96-6189-EFA0-C7BC-6363E84DCE19}"/>
              </a:ext>
            </a:extLst>
          </p:cNvPr>
          <p:cNvSpPr>
            <a:spLocks noGrp="1"/>
          </p:cNvSpPr>
          <p:nvPr>
            <p:ph type="sldNum" sz="quarter" idx="12"/>
          </p:nvPr>
        </p:nvSpPr>
        <p:spPr/>
        <p:txBody>
          <a:bodyPr/>
          <a:lstStyle/>
          <a:p>
            <a:fld id="{563E0C87-CD91-414A-9C4D-E1468625E45E}" type="slidenum">
              <a:rPr lang="en-CA" smtClean="0"/>
              <a:t>‹#›</a:t>
            </a:fld>
            <a:endParaRPr lang="en-CA"/>
          </a:p>
        </p:txBody>
      </p:sp>
    </p:spTree>
    <p:extLst>
      <p:ext uri="{BB962C8B-B14F-4D97-AF65-F5344CB8AC3E}">
        <p14:creationId xmlns:p14="http://schemas.microsoft.com/office/powerpoint/2010/main" val="279876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76773-5514-D269-7208-BBCED4171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2F0275A-D911-CE17-CE40-8E36F07EB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4169102-1337-9E49-B559-1DD775E43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2171B9-64D4-463F-8903-79B98D9B1733}" type="datetimeFigureOut">
              <a:rPr lang="en-CA" smtClean="0"/>
              <a:t>2024-04-14</a:t>
            </a:fld>
            <a:endParaRPr lang="en-CA"/>
          </a:p>
        </p:txBody>
      </p:sp>
      <p:sp>
        <p:nvSpPr>
          <p:cNvPr id="5" name="Footer Placeholder 4">
            <a:extLst>
              <a:ext uri="{FF2B5EF4-FFF2-40B4-BE49-F238E27FC236}">
                <a16:creationId xmlns:a16="http://schemas.microsoft.com/office/drawing/2014/main" id="{89400A81-CB60-9CF4-A112-83FAC1C59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5058CA4E-BD3E-0B40-DD1F-C28CA7C1E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3E0C87-CD91-414A-9C4D-E1468625E45E}" type="slidenum">
              <a:rPr lang="en-CA" smtClean="0"/>
              <a:t>‹#›</a:t>
            </a:fld>
            <a:endParaRPr lang="en-CA"/>
          </a:p>
        </p:txBody>
      </p:sp>
    </p:spTree>
    <p:extLst>
      <p:ext uri="{BB962C8B-B14F-4D97-AF65-F5344CB8AC3E}">
        <p14:creationId xmlns:p14="http://schemas.microsoft.com/office/powerpoint/2010/main" val="356096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2C73E8E-88A3-6493-2E17-337908F3F173}"/>
              </a:ext>
            </a:extLst>
          </p:cNvPr>
          <p:cNvPicPr>
            <a:picLocks noChangeAspect="1"/>
          </p:cNvPicPr>
          <p:nvPr/>
        </p:nvPicPr>
        <p:blipFill rotWithShape="1">
          <a:blip r:embed="rId2">
            <a:duotone>
              <a:schemeClr val="accent1">
                <a:shade val="45000"/>
                <a:satMod val="135000"/>
              </a:schemeClr>
              <a:prstClr val="white"/>
            </a:duotone>
            <a:alphaModFix amt="35000"/>
          </a:blip>
          <a:srcRect t="1681" b="14364"/>
          <a:stretch/>
        </p:blipFill>
        <p:spPr>
          <a:xfrm>
            <a:off x="20" y="10"/>
            <a:ext cx="12191981" cy="6857989"/>
          </a:xfrm>
          <a:prstGeom prst="rect">
            <a:avLst/>
          </a:prstGeom>
        </p:spPr>
      </p:pic>
      <p:sp>
        <p:nvSpPr>
          <p:cNvPr id="2" name="Title 1">
            <a:extLst>
              <a:ext uri="{FF2B5EF4-FFF2-40B4-BE49-F238E27FC236}">
                <a16:creationId xmlns:a16="http://schemas.microsoft.com/office/drawing/2014/main" id="{DEAF022E-5926-9AA4-70C7-09AE4EE38B85}"/>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a:solidFill>
                  <a:srgbClr val="FFFFFF"/>
                </a:solidFill>
              </a:rPr>
              <a:t>Innov8 Employee Attrition Report</a:t>
            </a:r>
          </a:p>
        </p:txBody>
      </p:sp>
      <p:sp>
        <p:nvSpPr>
          <p:cNvPr id="6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7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780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D8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1204A3C8-AA42-EE3D-E850-FA52CEE50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15" y="643467"/>
            <a:ext cx="10870370" cy="5571066"/>
          </a:xfrm>
          <a:prstGeom prst="rect">
            <a:avLst/>
          </a:prstGeom>
        </p:spPr>
      </p:pic>
    </p:spTree>
    <p:extLst>
      <p:ext uri="{BB962C8B-B14F-4D97-AF65-F5344CB8AC3E}">
        <p14:creationId xmlns:p14="http://schemas.microsoft.com/office/powerpoint/2010/main" val="15002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ight bulb on yellow background with sketched light beams and cord">
            <a:extLst>
              <a:ext uri="{FF2B5EF4-FFF2-40B4-BE49-F238E27FC236}">
                <a16:creationId xmlns:a16="http://schemas.microsoft.com/office/drawing/2014/main" id="{1ADC35FB-48F4-8B92-3B05-9C25A029B524}"/>
              </a:ext>
            </a:extLst>
          </p:cNvPr>
          <p:cNvPicPr>
            <a:picLocks noChangeAspect="1"/>
          </p:cNvPicPr>
          <p:nvPr/>
        </p:nvPicPr>
        <p:blipFill rotWithShape="1">
          <a:blip r:embed="rId2">
            <a:duotone>
              <a:schemeClr val="accent1">
                <a:shade val="45000"/>
                <a:satMod val="135000"/>
              </a:schemeClr>
              <a:prstClr val="white"/>
            </a:duotone>
            <a:alphaModFix amt="35000"/>
          </a:blip>
          <a:srcRect t="8537"/>
          <a:stretch/>
        </p:blipFill>
        <p:spPr>
          <a:xfrm>
            <a:off x="20" y="10"/>
            <a:ext cx="12191981" cy="6857989"/>
          </a:xfrm>
          <a:prstGeom prst="rect">
            <a:avLst/>
          </a:prstGeom>
        </p:spPr>
      </p:pic>
      <p:sp>
        <p:nvSpPr>
          <p:cNvPr id="2" name="Title 1">
            <a:extLst>
              <a:ext uri="{FF2B5EF4-FFF2-40B4-BE49-F238E27FC236}">
                <a16:creationId xmlns:a16="http://schemas.microsoft.com/office/drawing/2014/main" id="{1D8EBD1D-E910-58F6-E573-8481D018D95A}"/>
              </a:ext>
            </a:extLst>
          </p:cNvPr>
          <p:cNvSpPr>
            <a:spLocks noGrp="1"/>
          </p:cNvSpPr>
          <p:nvPr>
            <p:ph type="title"/>
          </p:nvPr>
        </p:nvSpPr>
        <p:spPr>
          <a:xfrm>
            <a:off x="838199" y="381934"/>
            <a:ext cx="5257801" cy="5181523"/>
          </a:xfrm>
        </p:spPr>
        <p:txBody>
          <a:bodyPr anchor="b">
            <a:normAutofit/>
          </a:bodyPr>
          <a:lstStyle/>
          <a:p>
            <a:r>
              <a:rPr lang="en-US" sz="8000">
                <a:solidFill>
                  <a:srgbClr val="FFFFFF"/>
                </a:solidFill>
              </a:rPr>
              <a:t>Insights Generated</a:t>
            </a:r>
            <a:endParaRPr lang="en-CA" sz="8000">
              <a:solidFill>
                <a:srgbClr val="FFFFFF"/>
              </a:solidFill>
            </a:endParaRPr>
          </a:p>
        </p:txBody>
      </p:sp>
      <p:cxnSp>
        <p:nvCxnSpPr>
          <p:cNvPr id="27" name="Straight Connector 2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092F736-5B65-E702-5BD5-022A73A4A556}"/>
              </a:ext>
            </a:extLst>
          </p:cNvPr>
          <p:cNvSpPr>
            <a:spLocks noGrp="1"/>
          </p:cNvSpPr>
          <p:nvPr>
            <p:ph idx="1"/>
          </p:nvPr>
        </p:nvSpPr>
        <p:spPr>
          <a:xfrm>
            <a:off x="7229042" y="698643"/>
            <a:ext cx="4124758" cy="5301467"/>
          </a:xfrm>
        </p:spPr>
        <p:txBody>
          <a:bodyPr anchor="b">
            <a:normAutofit/>
          </a:bodyPr>
          <a:lstStyle/>
          <a:p>
            <a:r>
              <a:rPr lang="en-US" sz="1900">
                <a:solidFill>
                  <a:srgbClr val="FFFFFF"/>
                </a:solidFill>
              </a:rPr>
              <a:t>Innov8 is a company with close to 1500 employees. However, it is faced with an attrition rate of 16% where 243 of its staff have resigned;</a:t>
            </a:r>
          </a:p>
          <a:p>
            <a:r>
              <a:rPr lang="en-US" sz="1900">
                <a:solidFill>
                  <a:srgbClr val="FFFFFF"/>
                </a:solidFill>
              </a:rPr>
              <a:t>156 of the staff who resigned are male while 87 are female;</a:t>
            </a:r>
          </a:p>
          <a:p>
            <a:r>
              <a:rPr lang="en-US" sz="1900">
                <a:solidFill>
                  <a:srgbClr val="FFFFFF"/>
                </a:solidFill>
              </a:rPr>
              <a:t>Employees within the age group 30-35 have the highest attrition rate followed by employees within the age group 24-29;</a:t>
            </a:r>
          </a:p>
          <a:p>
            <a:r>
              <a:rPr lang="en-US" sz="1900">
                <a:solidFill>
                  <a:srgbClr val="FFFFFF"/>
                </a:solidFill>
              </a:rPr>
              <a:t>The attrition rate begins to decline in employees between the ages of 36 to 60;</a:t>
            </a:r>
          </a:p>
          <a:p>
            <a:r>
              <a:rPr lang="en-US" sz="1900">
                <a:solidFill>
                  <a:srgbClr val="FFFFFF"/>
                </a:solidFill>
              </a:rPr>
              <a:t>The department with the highest attrition count is the Research and Development department while the least is the Human Resources department;</a:t>
            </a:r>
          </a:p>
        </p:txBody>
      </p:sp>
    </p:spTree>
    <p:extLst>
      <p:ext uri="{BB962C8B-B14F-4D97-AF65-F5344CB8AC3E}">
        <p14:creationId xmlns:p14="http://schemas.microsoft.com/office/powerpoint/2010/main" val="386103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White bulbs with a yellow one standing out">
            <a:extLst>
              <a:ext uri="{FF2B5EF4-FFF2-40B4-BE49-F238E27FC236}">
                <a16:creationId xmlns:a16="http://schemas.microsoft.com/office/drawing/2014/main" id="{138C3FAE-37CA-71EE-4186-F4CAB62F8DB4}"/>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10"/>
            <a:ext cx="12191981" cy="6857989"/>
          </a:xfrm>
          <a:prstGeom prst="rect">
            <a:avLst/>
          </a:prstGeom>
        </p:spPr>
      </p:pic>
      <p:sp>
        <p:nvSpPr>
          <p:cNvPr id="2" name="Title 1">
            <a:extLst>
              <a:ext uri="{FF2B5EF4-FFF2-40B4-BE49-F238E27FC236}">
                <a16:creationId xmlns:a16="http://schemas.microsoft.com/office/drawing/2014/main" id="{3A9B2D97-08DD-F79E-BF19-B5B1D4CB79ED}"/>
              </a:ext>
            </a:extLst>
          </p:cNvPr>
          <p:cNvSpPr>
            <a:spLocks noGrp="1"/>
          </p:cNvSpPr>
          <p:nvPr>
            <p:ph type="title"/>
          </p:nvPr>
        </p:nvSpPr>
        <p:spPr>
          <a:xfrm>
            <a:off x="838199" y="381934"/>
            <a:ext cx="5257801" cy="5181523"/>
          </a:xfrm>
        </p:spPr>
        <p:txBody>
          <a:bodyPr anchor="b">
            <a:normAutofit/>
          </a:bodyPr>
          <a:lstStyle/>
          <a:p>
            <a:r>
              <a:rPr lang="en-US" sz="8000">
                <a:solidFill>
                  <a:srgbClr val="FFFFFF"/>
                </a:solidFill>
              </a:rPr>
              <a:t>More Insights Generated</a:t>
            </a:r>
            <a:endParaRPr lang="en-CA" sz="8000">
              <a:solidFill>
                <a:srgbClr val="FFFFFF"/>
              </a:solidFill>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CBCABA8-C05A-490F-3D0E-C248247433BC}"/>
              </a:ext>
            </a:extLst>
          </p:cNvPr>
          <p:cNvSpPr>
            <a:spLocks noGrp="1"/>
          </p:cNvSpPr>
          <p:nvPr>
            <p:ph idx="1"/>
          </p:nvPr>
        </p:nvSpPr>
        <p:spPr>
          <a:xfrm>
            <a:off x="7229042" y="698643"/>
            <a:ext cx="4124758" cy="5301467"/>
          </a:xfrm>
        </p:spPr>
        <p:txBody>
          <a:bodyPr anchor="b">
            <a:normAutofit/>
          </a:bodyPr>
          <a:lstStyle/>
          <a:p>
            <a:r>
              <a:rPr lang="en-US" sz="1900">
                <a:solidFill>
                  <a:srgbClr val="FFFFFF"/>
                </a:solidFill>
              </a:rPr>
              <a:t>Employees in the Laboratory Technician role have the highest attrition count followed by employees in the Sales Executive role;</a:t>
            </a:r>
          </a:p>
          <a:p>
            <a:r>
              <a:rPr lang="en-US" sz="1900">
                <a:solidFill>
                  <a:srgbClr val="FFFFFF"/>
                </a:solidFill>
              </a:rPr>
              <a:t>Employees who travel frequently have the highest attrition rate;</a:t>
            </a:r>
          </a:p>
          <a:p>
            <a:r>
              <a:rPr lang="en-US" sz="1900">
                <a:solidFill>
                  <a:srgbClr val="FFFFFF"/>
                </a:solidFill>
              </a:rPr>
              <a:t>The attrition count increases for employees whose education level is between 1 and 3. However, it starts to reduce for employees with higher education levels;</a:t>
            </a:r>
          </a:p>
          <a:p>
            <a:r>
              <a:rPr lang="en-US" sz="1900">
                <a:solidFill>
                  <a:srgbClr val="FFFFFF"/>
                </a:solidFill>
              </a:rPr>
              <a:t>Single employees have the highest attrition count followed by married employees;</a:t>
            </a:r>
          </a:p>
          <a:p>
            <a:r>
              <a:rPr lang="en-US" sz="1900">
                <a:solidFill>
                  <a:srgbClr val="FFFFFF"/>
                </a:solidFill>
              </a:rPr>
              <a:t>Employees in the Low and Middle Income Group have the highest attrition count;</a:t>
            </a:r>
            <a:endParaRPr lang="en-CA" sz="1900">
              <a:solidFill>
                <a:srgbClr val="FFFFFF"/>
              </a:solidFill>
            </a:endParaRPr>
          </a:p>
          <a:p>
            <a:endParaRPr lang="en-CA" sz="1900">
              <a:solidFill>
                <a:srgbClr val="FFFFFF"/>
              </a:solidFill>
            </a:endParaRPr>
          </a:p>
        </p:txBody>
      </p:sp>
    </p:spTree>
    <p:extLst>
      <p:ext uri="{BB962C8B-B14F-4D97-AF65-F5344CB8AC3E}">
        <p14:creationId xmlns:p14="http://schemas.microsoft.com/office/powerpoint/2010/main" val="337903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958A8-E18C-8E93-AA37-8F438D2596CA}"/>
              </a:ext>
            </a:extLst>
          </p:cNvPr>
          <p:cNvSpPr>
            <a:spLocks noGrp="1"/>
          </p:cNvSpPr>
          <p:nvPr>
            <p:ph type="title"/>
          </p:nvPr>
        </p:nvSpPr>
        <p:spPr>
          <a:xfrm>
            <a:off x="2187363" y="726689"/>
            <a:ext cx="5801917" cy="1022449"/>
          </a:xfrm>
        </p:spPr>
        <p:txBody>
          <a:bodyPr anchor="b">
            <a:normAutofit/>
          </a:bodyPr>
          <a:lstStyle/>
          <a:p>
            <a:r>
              <a:rPr lang="en-US" sz="4000"/>
              <a:t>Recommendations</a:t>
            </a:r>
            <a:endParaRPr lang="en-CA" sz="4000"/>
          </a:p>
        </p:txBody>
      </p:sp>
      <p:pic>
        <p:nvPicPr>
          <p:cNvPr id="7" name="Graphic 6" descr="Business Growth">
            <a:extLst>
              <a:ext uri="{FF2B5EF4-FFF2-40B4-BE49-F238E27FC236}">
                <a16:creationId xmlns:a16="http://schemas.microsoft.com/office/drawing/2014/main" id="{A30344C9-7136-4CB6-502A-3D075ED20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C2E59621-42BE-5D96-91EC-BC37D8840623}"/>
              </a:ext>
            </a:extLst>
          </p:cNvPr>
          <p:cNvSpPr>
            <a:spLocks noGrp="1"/>
          </p:cNvSpPr>
          <p:nvPr>
            <p:ph idx="1"/>
          </p:nvPr>
        </p:nvSpPr>
        <p:spPr>
          <a:xfrm>
            <a:off x="2187364" y="1838786"/>
            <a:ext cx="6672156" cy="4290303"/>
          </a:xfrm>
        </p:spPr>
        <p:txBody>
          <a:bodyPr>
            <a:normAutofit/>
          </a:bodyPr>
          <a:lstStyle/>
          <a:p>
            <a:r>
              <a:rPr lang="en-US" sz="1600" dirty="0"/>
              <a:t>To reduce the attrition rate in the company, the management can incentivize employees between the ages of 24 to 35 by increasing their salaries after conducting a salary review session or by promoting them to make them feel appreciated;</a:t>
            </a:r>
          </a:p>
          <a:p>
            <a:r>
              <a:rPr lang="en-US" sz="1600" dirty="0"/>
              <a:t>There should be a yearly employee review and regular promotion opportunities for the employees to look forward to. This can take place once in three years;</a:t>
            </a:r>
          </a:p>
          <a:p>
            <a:r>
              <a:rPr lang="en-US" sz="1600" dirty="0"/>
              <a:t>The management should create an opportunity for a good work-life balance for employees who travel frequently. The number of times they travel should be reduced if possible. If not, the management can make their trips more comfortable by lodging them in good hotels and making them fly or travel more comfortably. The employees can also be given a couple of days to rest after their trips to make them more relaxed and ready for work; </a:t>
            </a:r>
          </a:p>
          <a:p>
            <a:r>
              <a:rPr lang="en-US" sz="1600" dirty="0"/>
              <a:t>The management can also conduct or sponsor workshops or trainings for employees with lower education levels to increase their knowledge and confidence at work.</a:t>
            </a:r>
          </a:p>
        </p:txBody>
      </p:sp>
      <p:pic>
        <p:nvPicPr>
          <p:cNvPr id="9" name="Graphic 8" descr="Business Growth">
            <a:extLst>
              <a:ext uri="{FF2B5EF4-FFF2-40B4-BE49-F238E27FC236}">
                <a16:creationId xmlns:a16="http://schemas.microsoft.com/office/drawing/2014/main" id="{04843FDA-C815-4080-B60A-BA015B9ECB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474041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369</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Innov8 Employee Attrition Report</vt:lpstr>
      <vt:lpstr>PowerPoint Presentation</vt:lpstr>
      <vt:lpstr>Insights Generated</vt:lpstr>
      <vt:lpstr>More Insights Generated</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Innov8 Employee Attrition Report</dc:title>
  <dc:creator>mariam badmus</dc:creator>
  <cp:lastModifiedBy>mariam badmus</cp:lastModifiedBy>
  <cp:revision>1</cp:revision>
  <dcterms:created xsi:type="dcterms:W3CDTF">2024-04-14T16:16:09Z</dcterms:created>
  <dcterms:modified xsi:type="dcterms:W3CDTF">2024-04-14T16:35:37Z</dcterms:modified>
</cp:coreProperties>
</file>