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67" r:id="rId13"/>
    <p:sldId id="271" r:id="rId14"/>
    <p:sldId id="273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0" d="100"/>
          <a:sy n="60" d="100"/>
        </p:scale>
        <p:origin x="18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273A-35FE-B82D-71B2-93409A439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53449-1A3B-4320-F989-68C7D2DD0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65360-B116-2806-8B50-AD306424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F505-4DAB-4BEB-BEC8-FA2C277EF90F}" type="datetimeFigureOut">
              <a:rPr lang="en-CA" smtClean="0"/>
              <a:t>2024-03-24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4DA9F-146D-4BB3-4731-7F3ACE29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A9F23-B02F-CB0D-E51E-947F4434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7CC3-B76C-4E59-B5FC-C66AE95D89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6673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E5B8-6050-7537-B8EA-8C60727A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B021C-3AD2-768D-8492-6B81D210F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A1BA5-00B9-7AC9-78EE-A9FF66FA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F505-4DAB-4BEB-BEC8-FA2C277EF90F}" type="datetimeFigureOut">
              <a:rPr lang="en-CA" smtClean="0"/>
              <a:t>2024-03-24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14B6E-16E1-D9B2-CA47-420A321C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EF139-C050-A6F4-7360-621D5CFD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7CC3-B76C-4E59-B5FC-C66AE95D89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487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68338C-F101-2920-B900-4A2BA5708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77F58-61A1-7643-625D-D666EC436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A5815-4B10-D23D-DF20-D1F28D10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F505-4DAB-4BEB-BEC8-FA2C277EF90F}" type="datetimeFigureOut">
              <a:rPr lang="en-CA" smtClean="0"/>
              <a:t>2024-03-24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DD6F5-A17A-4348-0F93-0C41955A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AA08D-558B-6794-B23D-CD925CFF0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7CC3-B76C-4E59-B5FC-C66AE95D89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48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D08D-3A98-99A8-6AAE-757E162A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2D721-D920-6468-ED7B-193BAFF56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89F0C-8F15-B675-F19F-22EBFD454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F505-4DAB-4BEB-BEC8-FA2C277EF90F}" type="datetimeFigureOut">
              <a:rPr lang="en-CA" smtClean="0"/>
              <a:t>2024-03-24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C33B7-9EAD-8B4B-CA03-D15983C27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E2717-524A-8571-DFCB-0CF028B3E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7CC3-B76C-4E59-B5FC-C66AE95D89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478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65A9-68C8-E97E-A1BB-8117DD01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2EDB2-77C0-26E1-43B9-243DD2232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085F0-3991-5E22-0AE5-AD492198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F505-4DAB-4BEB-BEC8-FA2C277EF90F}" type="datetimeFigureOut">
              <a:rPr lang="en-CA" smtClean="0"/>
              <a:t>2024-03-24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F0A5A-D208-7321-8A25-0F100D03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804D0-BEF4-38BA-5CA3-DEB9B262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7CC3-B76C-4E59-B5FC-C66AE95D89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24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65561-256B-2947-52A7-0A26D2479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D57E3-8451-A4C6-A389-61BB9B079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A5AFB-5212-A2DA-A6C6-06BA55B99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6F410-3C7F-1844-30C4-A21A59277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F505-4DAB-4BEB-BEC8-FA2C277EF90F}" type="datetimeFigureOut">
              <a:rPr lang="en-CA" smtClean="0"/>
              <a:t>2024-03-24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7DE0E-BA3D-494E-8514-1700D51AD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EF1A0-C9F0-14FA-97BE-A7E23587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7CC3-B76C-4E59-B5FC-C66AE95D89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058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2997-4DF1-6BC1-3500-2B95C77A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5B690-C5D4-3C00-24C8-1277A4C28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9366E-016E-4436-7418-28CA0D591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B7DE9F-9A40-B925-C31F-1538F90CB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07FE1-D308-4AE3-B9E4-AC2D70DB6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2D109B-06C0-50C5-50C1-7AE5C1D3B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F505-4DAB-4BEB-BEC8-FA2C277EF90F}" type="datetimeFigureOut">
              <a:rPr lang="en-CA" smtClean="0"/>
              <a:t>2024-03-24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BD92F-CDA8-58A5-8D1C-F9EA03D6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B83F16-6B87-1E73-A15D-89114689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7CC3-B76C-4E59-B5FC-C66AE95D89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936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3397-3B34-A68F-3FC6-6DD2455A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ADC56-540D-4B9D-2887-F249B233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F505-4DAB-4BEB-BEC8-FA2C277EF90F}" type="datetimeFigureOut">
              <a:rPr lang="en-CA" smtClean="0"/>
              <a:t>2024-03-24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7D868E-124B-78E6-0D22-B79AC9CE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5B463-4A16-B42D-4799-0C2FA0D6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7CC3-B76C-4E59-B5FC-C66AE95D89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502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50AE69-31BB-32B0-07C3-07C8B4915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F505-4DAB-4BEB-BEC8-FA2C277EF90F}" type="datetimeFigureOut">
              <a:rPr lang="en-CA" smtClean="0"/>
              <a:t>2024-03-24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F0A5F6-31A7-DE6F-9973-4987D60B6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2FC1D-57E4-877C-C4BB-8A011A05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7CC3-B76C-4E59-B5FC-C66AE95D89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418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DB76-ECA3-017D-2F15-DAF2B6996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41931-4466-A914-1ABC-E437482E0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46C25-94E1-78DC-520B-732F651F2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1C6FF-B160-8B1F-DDE3-DA6BB9315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F505-4DAB-4BEB-BEC8-FA2C277EF90F}" type="datetimeFigureOut">
              <a:rPr lang="en-CA" smtClean="0"/>
              <a:t>2024-03-24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71937-E21F-DD75-1C91-A6E42DB3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E0E79-43FE-886C-EBC9-3EE59B5D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7CC3-B76C-4E59-B5FC-C66AE95D89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429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663C-947C-EBA3-DFF1-874460EF3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49998A-C302-6308-0938-BA37CF728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206F9-3425-7552-0EC3-C71D8310B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7BE78-8FA0-2FD2-F7F0-7E4035F9A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F505-4DAB-4BEB-BEC8-FA2C277EF90F}" type="datetimeFigureOut">
              <a:rPr lang="en-CA" smtClean="0"/>
              <a:t>2024-03-24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D5760-BD1B-B0E3-829C-BAF1F21B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4FD31-E0FB-D399-EB92-57C41FB6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7CC3-B76C-4E59-B5FC-C66AE95D89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39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32F235-102B-4FCD-52D9-049615306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CFD21-DEB2-2008-65AF-7ACB0C472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9DBD7-9052-49A2-B49A-4022F1BD7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4CF505-4DAB-4BEB-BEC8-FA2C277EF90F}" type="datetimeFigureOut">
              <a:rPr lang="en-CA" smtClean="0"/>
              <a:t>2024-03-24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15072-CAA2-E197-C878-580409DF0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4938A-C4D3-9F16-F7A5-69FB39A19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0D7CC3-B76C-4E59-B5FC-C66AE95D89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205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Colourful pencils and books">
            <a:extLst>
              <a:ext uri="{FF2B5EF4-FFF2-40B4-BE49-F238E27FC236}">
                <a16:creationId xmlns:a16="http://schemas.microsoft.com/office/drawing/2014/main" id="{50FDFF0D-E001-7369-65E0-FA4B1DE53F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85" r="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64EBF-A005-F307-124C-6FAE10FF8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2200">
                <a:solidFill>
                  <a:srgbClr val="FFFFFF"/>
                </a:solidFill>
              </a:rPr>
              <a:t>EDUCATION FOR ALL (DONATION ANALYSIS &amp; RECOMMENDATIONS)</a:t>
            </a:r>
          </a:p>
        </p:txBody>
      </p:sp>
    </p:spTree>
    <p:extLst>
      <p:ext uri="{BB962C8B-B14F-4D97-AF65-F5344CB8AC3E}">
        <p14:creationId xmlns:p14="http://schemas.microsoft.com/office/powerpoint/2010/main" val="361375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23F2E-8FCC-3E0A-2EA3-369982FA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TOP 10 STATES THAT CONTRIBUTE THE LEAST DONATIONS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B0CB4DCD-FCF1-1B99-6D3D-ECACBCC07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2" y="9500"/>
            <a:ext cx="8153397" cy="6848072"/>
          </a:xfrm>
        </p:spPr>
      </p:pic>
    </p:spTree>
    <p:extLst>
      <p:ext uri="{BB962C8B-B14F-4D97-AF65-F5344CB8AC3E}">
        <p14:creationId xmlns:p14="http://schemas.microsoft.com/office/powerpoint/2010/main" val="1999406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23F2E-8FCC-3E0A-2EA3-369982FA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TOP 10 CARS DRIVEN BY THE HIGHEST DONORS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CA0E42B0-5749-6043-12E7-5D6304C40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2" y="9499"/>
            <a:ext cx="8153397" cy="6857997"/>
          </a:xfrm>
        </p:spPr>
      </p:pic>
    </p:spTree>
    <p:extLst>
      <p:ext uri="{BB962C8B-B14F-4D97-AF65-F5344CB8AC3E}">
        <p14:creationId xmlns:p14="http://schemas.microsoft.com/office/powerpoint/2010/main" val="1306189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87FFB-DB36-394E-C502-79C4EE417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INSIGHTS</a:t>
            </a:r>
            <a:endParaRPr lang="en-CA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46CDA-FD43-27A3-3483-74D89BDA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324912"/>
            <a:ext cx="4646905" cy="4031437"/>
          </a:xfrm>
        </p:spPr>
        <p:txBody>
          <a:bodyPr anchor="ctr">
            <a:normAutofit/>
          </a:bodyPr>
          <a:lstStyle/>
          <a:p>
            <a:r>
              <a:rPr lang="en-US" sz="1400" dirty="0"/>
              <a:t>The total amount generated during the last donation drive was $249,085;</a:t>
            </a:r>
          </a:p>
          <a:p>
            <a:r>
              <a:rPr lang="en-US" sz="1400" dirty="0"/>
              <a:t>The total number of donors was 1,000;</a:t>
            </a:r>
          </a:p>
          <a:p>
            <a:r>
              <a:rPr lang="en-US" sz="1400" dirty="0"/>
              <a:t>There were more female donors compared to the male donors by a difference of 16;</a:t>
            </a:r>
          </a:p>
          <a:p>
            <a:r>
              <a:rPr lang="en-US" sz="1400" dirty="0"/>
              <a:t>However, the male donors generated more money compared to the females by a difference of $6,171;</a:t>
            </a:r>
          </a:p>
          <a:p>
            <a:r>
              <a:rPr lang="en-US" sz="1400" dirty="0"/>
              <a:t>The yearly donors generated the highest amount of money while the monthly donors generated the least;</a:t>
            </a:r>
          </a:p>
        </p:txBody>
      </p:sp>
      <p:pic>
        <p:nvPicPr>
          <p:cNvPr id="5" name="Picture 4" descr="Chalk drawing of people representing different genders">
            <a:extLst>
              <a:ext uri="{FF2B5EF4-FFF2-40B4-BE49-F238E27FC236}">
                <a16:creationId xmlns:a16="http://schemas.microsoft.com/office/drawing/2014/main" id="{57AB4598-1B92-9297-1186-B49C5CB7A0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34" r="22365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3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48D35-52E8-0246-0119-1428518B7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CA" sz="400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A6258-516E-57AF-99DD-54F52AB1E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1600" dirty="0"/>
              <a:t>Donors from the HR department generated the highest amount of money while donors from the Legal department generated the least;</a:t>
            </a:r>
          </a:p>
          <a:p>
            <a:r>
              <a:rPr lang="en-CA" sz="1600" dirty="0"/>
              <a:t>More than 50% of the donors donated above $200;</a:t>
            </a:r>
          </a:p>
          <a:p>
            <a:r>
              <a:rPr lang="en-CA" sz="1600" dirty="0"/>
              <a:t>The top 3 states with the highest donations are California, Texas, and Florida;</a:t>
            </a:r>
          </a:p>
          <a:p>
            <a:r>
              <a:rPr lang="en-CA" sz="1600" dirty="0"/>
              <a:t>The 3 least donating states are Wyoming, Maine, and South Dakota with total amounts less than $500;</a:t>
            </a:r>
          </a:p>
          <a:p>
            <a:r>
              <a:rPr lang="en-CA" sz="1600" dirty="0"/>
              <a:t>The highest amount donated by an individual is $500;</a:t>
            </a:r>
          </a:p>
        </p:txBody>
      </p:sp>
      <p:pic>
        <p:nvPicPr>
          <p:cNvPr id="5" name="Picture 4" descr="Old wrinkled hands with some coins">
            <a:extLst>
              <a:ext uri="{FF2B5EF4-FFF2-40B4-BE49-F238E27FC236}">
                <a16:creationId xmlns:a16="http://schemas.microsoft.com/office/drawing/2014/main" id="{BEC1C1ED-E179-89A1-94E5-8BD556FE84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42" r="30758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32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6000E-6E6D-3877-91D9-12CC81766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CA" sz="3800">
                <a:solidFill>
                  <a:schemeClr val="bg1"/>
                </a:solidFill>
              </a:rPr>
              <a:t>RECOMMENDATIONS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27023-0B4E-3A48-F010-CFE55A52B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 lnSpcReduction="10000"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 Aside from the website where individuals can donate to the cause at any time, the organization should start a quarterly auction/sales drive to encourage donors to participate more;</a:t>
            </a:r>
          </a:p>
          <a:p>
            <a:r>
              <a:rPr lang="en-CA" sz="2000" dirty="0">
                <a:solidFill>
                  <a:schemeClr val="bg1"/>
                </a:solidFill>
              </a:rPr>
              <a:t>The auction would create healthy competition amongst the donors and would boost the value of the donations;</a:t>
            </a:r>
          </a:p>
          <a:p>
            <a:r>
              <a:rPr lang="en-CA" sz="2000" dirty="0">
                <a:solidFill>
                  <a:schemeClr val="bg1"/>
                </a:solidFill>
              </a:rPr>
              <a:t>The minimum donation amount should be fixed at $50 as opposed to $5;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alendar on table">
            <a:extLst>
              <a:ext uri="{FF2B5EF4-FFF2-40B4-BE49-F238E27FC236}">
                <a16:creationId xmlns:a16="http://schemas.microsoft.com/office/drawing/2014/main" id="{DB596CC8-6219-B8B6-444A-DADB4AC7A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53" y="1537790"/>
            <a:ext cx="5666547" cy="378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96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AE869-66A3-4496-A6A8-65E3AC94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RECOMMENDATIONS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20D17-C1EC-2DCC-EB60-9CA82B31A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Encouraging more people to donate in the top 10 least performing states would boost the total amount of donations generated;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quarterly auctions and sales drive should be targeted at the states that contribute the least donations;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9C1C01B3-552F-5960-DE02-545BDD5E2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949" y="1622788"/>
            <a:ext cx="6461051" cy="420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64EBF-A005-F307-124C-6FAE10FF8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TOTAL AMOUNT GENERATED THE PAST YEAR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6BAF75-3429-D380-6539-A3F95D1B5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849" y="0"/>
            <a:ext cx="8136151" cy="685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13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6068C-5198-7ED9-CCBB-1BA2898FD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TOTAL DONATION BY GENDER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E90E29-323E-E5C5-6549-2947A0671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854" y="0"/>
            <a:ext cx="8136145" cy="685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5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D18AB2-B80B-F94F-6463-9CECF7CC5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TOTAL DONATION AND NUMBER OF DONATIONS BY GENDER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EA1D77-FC69-BCC6-2C79-325E168D3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862" y="-1"/>
            <a:ext cx="8136137" cy="687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77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E606E-128E-ACF4-87E4-6D8CCE24A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TOTAL DONATIONS MADE BY FREQUENCY OF DONATIONS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5419E0-B01E-D68A-A3B9-A8818B6D1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4" y="3448"/>
            <a:ext cx="8146311" cy="685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9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5D6FA6-F20A-B36A-8C0B-A20BEB4C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TOTAL DONATION AND NUMBER OF DONATIONS BY JOB FIELD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0CD6A7-0B4E-9C88-DE8E-7E98CDC97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42" y="8852"/>
            <a:ext cx="8143858" cy="684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87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DDF101-6482-B0F1-6BD8-FC6D32571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33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50CFA-2FFB-85E4-6D8F-366951FCE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TOTAL DONATIONS AND NUMBER OF DONATIONS ABOVE $200</a:t>
            </a:r>
          </a:p>
        </p:txBody>
      </p:sp>
    </p:spTree>
    <p:extLst>
      <p:ext uri="{BB962C8B-B14F-4D97-AF65-F5344CB8AC3E}">
        <p14:creationId xmlns:p14="http://schemas.microsoft.com/office/powerpoint/2010/main" val="3754736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5CEEB-F030-00E7-1205-A76548FF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TOTAL DONATION AND NUMBER OF DONATIONS BELOW $200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8A80A4-E750-BF89-F02C-75D080336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958" y="10880"/>
            <a:ext cx="8143041" cy="684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58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03A3E0-3C6A-D77F-E766-D16E56C40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40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23F2E-8FCC-3E0A-2EA3-369982FA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TOP 10 STATES THAT CONTRIBUTE THE HIGHEST DONATIONS</a:t>
            </a:r>
          </a:p>
        </p:txBody>
      </p:sp>
    </p:spTree>
    <p:extLst>
      <p:ext uri="{BB962C8B-B14F-4D97-AF65-F5344CB8AC3E}">
        <p14:creationId xmlns:p14="http://schemas.microsoft.com/office/powerpoint/2010/main" val="3860440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349</Words>
  <Application>Microsoft Office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EDUCATION FOR ALL (DONATION ANALYSIS &amp; RECOMMENDATIONS)</vt:lpstr>
      <vt:lpstr>TOTAL AMOUNT GENERATED THE PAST YEAR</vt:lpstr>
      <vt:lpstr>TOTAL DONATION BY GENDER</vt:lpstr>
      <vt:lpstr>TOTAL DONATION AND NUMBER OF DONATIONS BY GENDER</vt:lpstr>
      <vt:lpstr>TOTAL DONATIONS MADE BY FREQUENCY OF DONATIONS</vt:lpstr>
      <vt:lpstr>TOTAL DONATION AND NUMBER OF DONATIONS BY JOB FIELD</vt:lpstr>
      <vt:lpstr>TOTAL DONATIONS AND NUMBER OF DONATIONS ABOVE $200</vt:lpstr>
      <vt:lpstr>TOTAL DONATION AND NUMBER OF DONATIONS BELOW $200</vt:lpstr>
      <vt:lpstr>TOP 10 STATES THAT CONTRIBUTE THE HIGHEST DONATIONS</vt:lpstr>
      <vt:lpstr>TOP 10 STATES THAT CONTRIBUTE THE LEAST DONATIONS</vt:lpstr>
      <vt:lpstr>TOP 10 CARS DRIVEN BY THE HIGHEST DONORS</vt:lpstr>
      <vt:lpstr>INSIGHTS</vt:lpstr>
      <vt:lpstr>INSIGHTS</vt:lpstr>
      <vt:lpstr>RECOMMENDATIONS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FOR ALL (DONATION ANALYSIS)</dc:title>
  <dc:creator>mariam badmus</dc:creator>
  <cp:lastModifiedBy>mariam badmus</cp:lastModifiedBy>
  <cp:revision>2</cp:revision>
  <dcterms:created xsi:type="dcterms:W3CDTF">2024-03-24T12:18:18Z</dcterms:created>
  <dcterms:modified xsi:type="dcterms:W3CDTF">2024-03-24T16:36:07Z</dcterms:modified>
</cp:coreProperties>
</file>