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5" r:id="rId3"/>
    <p:sldId id="257" r:id="rId4"/>
    <p:sldId id="258" r:id="rId5"/>
    <p:sldId id="260" r:id="rId6"/>
    <p:sldId id="261" r:id="rId7"/>
    <p:sldId id="262"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3" d="100"/>
          <a:sy n="63" d="100"/>
        </p:scale>
        <p:origin x="80" y="4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iam\Downloads\data-1709647106347.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iam\Downloads\data-170964524115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iam\Downloads\data-1709645241151.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riam\Downloads\data-1709650320098.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[data-1709647106347.csv]data-1709647106347!PivotTable5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No of Items Sold Per Product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3339457567804026E-2"/>
          <c:y val="0.15796296296296297"/>
          <c:w val="0.93888888888888888"/>
          <c:h val="0.71994604841061538"/>
        </c:manualLayout>
      </c:layout>
      <c:barChart>
        <c:barDir val="col"/>
        <c:grouping val="clustered"/>
        <c:varyColors val="0"/>
        <c:ser>
          <c:idx val="0"/>
          <c:order val="0"/>
          <c:tx>
            <c:strRef>
              <c:f>'data-1709647106347'!$F$7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'data-1709647106347'!$E$8:$E$27</c:f>
              <c:strCache>
                <c:ptCount val="19"/>
                <c:pt idx="0">
                  <c:v>1</c:v>
                </c:pt>
                <c:pt idx="1">
                  <c:v>2</c:v>
                </c:pt>
                <c:pt idx="2">
                  <c:v>3</c:v>
                </c:pt>
                <c:pt idx="3">
                  <c:v>4</c:v>
                </c:pt>
                <c:pt idx="4">
                  <c:v>5</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strCache>
            </c:strRef>
          </c:cat>
          <c:val>
            <c:numRef>
              <c:f>'data-1709647106347'!$F$8:$F$27</c:f>
              <c:numCache>
                <c:formatCode>General</c:formatCode>
                <c:ptCount val="19"/>
                <c:pt idx="0">
                  <c:v>19</c:v>
                </c:pt>
                <c:pt idx="1">
                  <c:v>13</c:v>
                </c:pt>
                <c:pt idx="2">
                  <c:v>15</c:v>
                </c:pt>
                <c:pt idx="3">
                  <c:v>15</c:v>
                </c:pt>
                <c:pt idx="4">
                  <c:v>18</c:v>
                </c:pt>
                <c:pt idx="5">
                  <c:v>7</c:v>
                </c:pt>
                <c:pt idx="6">
                  <c:v>11</c:v>
                </c:pt>
                <c:pt idx="7">
                  <c:v>3</c:v>
                </c:pt>
                <c:pt idx="8">
                  <c:v>16</c:v>
                </c:pt>
                <c:pt idx="9">
                  <c:v>7</c:v>
                </c:pt>
                <c:pt idx="10">
                  <c:v>13</c:v>
                </c:pt>
                <c:pt idx="11">
                  <c:v>11</c:v>
                </c:pt>
                <c:pt idx="12">
                  <c:v>7</c:v>
                </c:pt>
                <c:pt idx="13">
                  <c:v>6</c:v>
                </c:pt>
                <c:pt idx="14">
                  <c:v>13</c:v>
                </c:pt>
                <c:pt idx="15">
                  <c:v>11</c:v>
                </c:pt>
                <c:pt idx="16">
                  <c:v>8</c:v>
                </c:pt>
                <c:pt idx="17">
                  <c:v>16</c:v>
                </c:pt>
                <c:pt idx="18">
                  <c:v>15</c:v>
                </c:pt>
              </c:numCache>
            </c:numRef>
          </c:val>
          <c:extLst>
            <c:ext xmlns:c16="http://schemas.microsoft.com/office/drawing/2014/chart" uri="{C3380CC4-5D6E-409C-BE32-E72D297353CC}">
              <c16:uniqueId val="{00000000-F0B7-4F78-8928-73674E509F6A}"/>
            </c:ext>
          </c:extLst>
        </c:ser>
        <c:dLbls>
          <c:dLblPos val="outEnd"/>
          <c:showLegendKey val="0"/>
          <c:showVal val="1"/>
          <c:showCatName val="0"/>
          <c:showSerName val="0"/>
          <c:showPercent val="0"/>
          <c:showBubbleSize val="0"/>
        </c:dLbls>
        <c:gapWidth val="219"/>
        <c:overlap val="-27"/>
        <c:axId val="1493666432"/>
        <c:axId val="1407108144"/>
      </c:barChart>
      <c:catAx>
        <c:axId val="1493666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108144"/>
        <c:crosses val="autoZero"/>
        <c:auto val="1"/>
        <c:lblAlgn val="ctr"/>
        <c:lblOffset val="100"/>
        <c:noMultiLvlLbl val="0"/>
      </c:catAx>
      <c:valAx>
        <c:axId val="1407108144"/>
        <c:scaling>
          <c:orientation val="minMax"/>
        </c:scaling>
        <c:delete val="1"/>
        <c:axPos val="l"/>
        <c:numFmt formatCode="General" sourceLinked="1"/>
        <c:majorTickMark val="none"/>
        <c:minorTickMark val="none"/>
        <c:tickLblPos val="nextTo"/>
        <c:crossAx val="1493666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[data-1709645241151.csv]data-1709645241151!PivotTable4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ID by Total Amount Spent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'data-1709645241151'!$C$10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'data-1709645241151'!$B$11:$B$16</c:f>
              <c:strCache>
                <c:ptCount val="5"/>
                <c:pt idx="0">
                  <c:v>12</c:v>
                </c:pt>
                <c:pt idx="1">
                  <c:v>19</c:v>
                </c:pt>
                <c:pt idx="2">
                  <c:v>35</c:v>
                </c:pt>
                <c:pt idx="3">
                  <c:v>36</c:v>
                </c:pt>
                <c:pt idx="4">
                  <c:v>49</c:v>
                </c:pt>
              </c:strCache>
            </c:strRef>
          </c:cat>
          <c:val>
            <c:numRef>
              <c:f>'data-1709645241151'!$C$11:$C$16</c:f>
              <c:numCache>
                <c:formatCode>_("$"* #,##0.00_);_("$"* \(#,##0.00\);_("$"* "-"??_);_(@_)</c:formatCode>
                <c:ptCount val="5"/>
                <c:pt idx="0">
                  <c:v>4130.45</c:v>
                </c:pt>
                <c:pt idx="1">
                  <c:v>3889.09</c:v>
                </c:pt>
                <c:pt idx="2">
                  <c:v>3643.23</c:v>
                </c:pt>
                <c:pt idx="3">
                  <c:v>3826.98</c:v>
                </c:pt>
                <c:pt idx="4">
                  <c:v>4136.25</c:v>
                </c:pt>
              </c:numCache>
            </c:numRef>
          </c:val>
          <c:extLst>
            <c:ext xmlns:c16="http://schemas.microsoft.com/office/drawing/2014/chart" uri="{C3380CC4-5D6E-409C-BE32-E72D297353CC}">
              <c16:uniqueId val="{00000000-D189-4D65-BC17-8B16F45FA234}"/>
            </c:ext>
          </c:extLst>
        </c:ser>
        <c:dLbls>
          <c:showLegendKey val="0"/>
          <c:showVal val="0"/>
          <c:showCatName val="0"/>
          <c:showSerName val="0"/>
          <c:showPercent val="0"/>
          <c:showBubbleSize val="0"/>
        </c:dLbls>
        <c:gapWidth val="219"/>
        <c:overlap val="-27"/>
        <c:axId val="1409051680"/>
        <c:axId val="1404422576"/>
      </c:barChart>
      <c:catAx>
        <c:axId val="140905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4422576"/>
        <c:crosses val="autoZero"/>
        <c:auto val="1"/>
        <c:lblAlgn val="ctr"/>
        <c:lblOffset val="100"/>
        <c:noMultiLvlLbl val="0"/>
      </c:catAx>
      <c:valAx>
        <c:axId val="1404422576"/>
        <c:scaling>
          <c:orientation val="minMax"/>
        </c:scaling>
        <c:delete val="1"/>
        <c:axPos val="l"/>
        <c:numFmt formatCode="_(&quot;$&quot;* #,##0.00_);_(&quot;$&quot;* \(#,##0.00\);_(&quot;$&quot;* &quot;-&quot;??_);_(@_)" sourceLinked="1"/>
        <c:majorTickMark val="none"/>
        <c:minorTickMark val="none"/>
        <c:tickLblPos val="nextTo"/>
        <c:crossAx val="140905168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[data-1709645241151.csv]data-1709645241151!PivotTable1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ID by No</a:t>
            </a:r>
            <a:r>
              <a:rPr lang="en-US" baseline="0"/>
              <a:t> of Items Bought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'data-1709645241151'!$G$2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'data-1709645241151'!$F$3:$F$8</c:f>
              <c:strCache>
                <c:ptCount val="5"/>
                <c:pt idx="0">
                  <c:v>12</c:v>
                </c:pt>
                <c:pt idx="1">
                  <c:v>19</c:v>
                </c:pt>
                <c:pt idx="2">
                  <c:v>35</c:v>
                </c:pt>
                <c:pt idx="3">
                  <c:v>36</c:v>
                </c:pt>
                <c:pt idx="4">
                  <c:v>49</c:v>
                </c:pt>
              </c:strCache>
            </c:strRef>
          </c:cat>
          <c:val>
            <c:numRef>
              <c:f>'data-1709645241151'!$G$3:$G$8</c:f>
              <c:numCache>
                <c:formatCode>General</c:formatCode>
                <c:ptCount val="5"/>
                <c:pt idx="0">
                  <c:v>12</c:v>
                </c:pt>
                <c:pt idx="1">
                  <c:v>10</c:v>
                </c:pt>
                <c:pt idx="2">
                  <c:v>11</c:v>
                </c:pt>
                <c:pt idx="3">
                  <c:v>11</c:v>
                </c:pt>
                <c:pt idx="4">
                  <c:v>11</c:v>
                </c:pt>
              </c:numCache>
            </c:numRef>
          </c:val>
          <c:extLst>
            <c:ext xmlns:c16="http://schemas.microsoft.com/office/drawing/2014/chart" uri="{C3380CC4-5D6E-409C-BE32-E72D297353CC}">
              <c16:uniqueId val="{00000000-7D96-4223-BA8C-EE1B0F538544}"/>
            </c:ext>
          </c:extLst>
        </c:ser>
        <c:dLbls>
          <c:showLegendKey val="0"/>
          <c:showVal val="0"/>
          <c:showCatName val="0"/>
          <c:showSerName val="0"/>
          <c:showPercent val="0"/>
          <c:showBubbleSize val="0"/>
        </c:dLbls>
        <c:gapWidth val="219"/>
        <c:overlap val="-27"/>
        <c:axId val="1404275840"/>
        <c:axId val="1407098224"/>
      </c:barChart>
      <c:catAx>
        <c:axId val="140427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098224"/>
        <c:crosses val="autoZero"/>
        <c:auto val="1"/>
        <c:lblAlgn val="ctr"/>
        <c:lblOffset val="100"/>
        <c:noMultiLvlLbl val="0"/>
      </c:catAx>
      <c:valAx>
        <c:axId val="1407098224"/>
        <c:scaling>
          <c:orientation val="minMax"/>
        </c:scaling>
        <c:delete val="1"/>
        <c:axPos val="l"/>
        <c:numFmt formatCode="General" sourceLinked="1"/>
        <c:majorTickMark val="none"/>
        <c:minorTickMark val="none"/>
        <c:tickLblPos val="nextTo"/>
        <c:crossAx val="1404275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[data-1709650320098.csv]data-1709650320098!PivotTable6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Categories by Total Qty Sold $ Total Amt Generated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7BF4BC1F-3AD8-436E-B261-B988E6F64C02}"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3"/>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5D077FC4-45DF-45C3-A801-8C7E85A18857}"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4"/>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1D4671EF-4108-48F4-85A8-446DC9BCDAE1}"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5"/>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DD30191A-FC3B-44D0-B0A7-4C56C42AB804}"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6"/>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CC5C0299-C999-43DD-800A-9211CE0235DB}"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7"/>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A4F15B9F-6709-4676-A37A-D01EB9E13A50}"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8"/>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635EAD9C-A109-4CFE-A2E9-7533785CC95D}"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9"/>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99B7B138-F0C3-42E5-A28C-8CF840184F28}"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0"/>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1FACC156-565C-4FC2-9F31-DC6DA2EC2FED}"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1"/>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03411C9B-5906-4E44-B978-CDF2D2D46E4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1FACC156-565C-4FC2-9F31-DC6DA2EC2FED}"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4"/>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635EAD9C-A109-4CFE-A2E9-7533785CC95D}"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5"/>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CC5C0299-C999-43DD-800A-9211CE0235DB}"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6"/>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1D4671EF-4108-48F4-85A8-446DC9BCDAE1}"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7"/>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7BF4BC1F-3AD8-436E-B261-B988E6F64C02}"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8"/>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03411C9B-5906-4E44-B978-CDF2D2D46E4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0"/>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99B7B138-F0C3-42E5-A28C-8CF840184F28}"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1"/>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A4F15B9F-6709-4676-A37A-D01EB9E13A50}"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2"/>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DD30191A-FC3B-44D0-B0A7-4C56C42AB804}"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3"/>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5D077FC4-45DF-45C3-A801-8C7E85A18857}"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1FACC156-565C-4FC2-9F31-DC6DA2EC2FED}"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6"/>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635EAD9C-A109-4CFE-A2E9-7533785CC95D}"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7"/>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CC5C0299-C999-43DD-800A-9211CE0235DB}"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8"/>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1D4671EF-4108-48F4-85A8-446DC9BCDAE1}"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9"/>
        <c:spPr>
          <a:solidFill>
            <a:schemeClr val="accent1"/>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7BF4BC1F-3AD8-436E-B261-B988E6F64C02}"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3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1"/>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03411C9B-5906-4E44-B978-CDF2D2D46E4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32"/>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99B7B138-F0C3-42E5-A28C-8CF840184F28}"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33"/>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A4F15B9F-6709-4676-A37A-D01EB9E13A50}"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CA"/>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34"/>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DD30191A-FC3B-44D0-B0A7-4C56C42AB804}"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35"/>
        <c:spPr>
          <a:solidFill>
            <a:schemeClr val="accent2"/>
          </a:solidFill>
          <a:ln>
            <a:no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 </a:t>
                </a:r>
                <a:fld id="{5D077FC4-45DF-45C3-A801-8C7E85A18857}"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s>
    <c:plotArea>
      <c:layout/>
      <c:barChart>
        <c:barDir val="col"/>
        <c:grouping val="clustered"/>
        <c:varyColors val="0"/>
        <c:ser>
          <c:idx val="0"/>
          <c:order val="0"/>
          <c:tx>
            <c:strRef>
              <c:f>'data-1709650320098'!$H$5</c:f>
              <c:strCache>
                <c:ptCount val="1"/>
                <c:pt idx="0">
                  <c:v>Total Quantity Sold</c:v>
                </c:pt>
              </c:strCache>
            </c:strRef>
          </c:tx>
          <c:spPr>
            <a:solidFill>
              <a:schemeClr val="accent1"/>
            </a:solidFill>
            <a:ln>
              <a:noFill/>
            </a:ln>
            <a:effectLst/>
          </c:spPr>
          <c:invertIfNegative val="0"/>
          <c:dLbls>
            <c:dLbl>
              <c:idx val="0"/>
              <c:tx>
                <c:rich>
                  <a:bodyPr/>
                  <a:lstStyle/>
                  <a:p>
                    <a:r>
                      <a:rPr lang="en-US" baseline="0"/>
                      <a:t> </a:t>
                    </a:r>
                    <a:fld id="{1FACC156-565C-4FC2-9F31-DC6DA2EC2FED}"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86C-4A7D-AE03-0913467F7556}"/>
                </c:ext>
              </c:extLst>
            </c:dLbl>
            <c:dLbl>
              <c:idx val="1"/>
              <c:tx>
                <c:rich>
                  <a:bodyPr/>
                  <a:lstStyle/>
                  <a:p>
                    <a:fld id="{635EAD9C-A109-4CFE-A2E9-7533785CC95D}" type="VALUE">
                      <a:rPr lang="en-US" baseline="0"/>
                      <a:pPr/>
                      <a:t>[VALUE]</a:t>
                    </a:fld>
                    <a:endParaRPr lang="en-CA"/>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86C-4A7D-AE03-0913467F7556}"/>
                </c:ext>
              </c:extLst>
            </c:dLbl>
            <c:dLbl>
              <c:idx val="2"/>
              <c:tx>
                <c:rich>
                  <a:bodyPr/>
                  <a:lstStyle/>
                  <a:p>
                    <a:fld id="{CC5C0299-C999-43DD-800A-9211CE0235DB}" type="VALUE">
                      <a:rPr lang="en-US" baseline="0"/>
                      <a:pPr/>
                      <a:t>[VALUE]</a:t>
                    </a:fld>
                    <a:endParaRPr lang="en-CA"/>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886C-4A7D-AE03-0913467F7556}"/>
                </c:ext>
              </c:extLst>
            </c:dLbl>
            <c:dLbl>
              <c:idx val="3"/>
              <c:tx>
                <c:rich>
                  <a:bodyPr/>
                  <a:lstStyle/>
                  <a:p>
                    <a:r>
                      <a:rPr lang="en-US" baseline="0"/>
                      <a:t> </a:t>
                    </a:r>
                    <a:fld id="{1D4671EF-4108-48F4-85A8-446DC9BCDAE1}"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86C-4A7D-AE03-0913467F7556}"/>
                </c:ext>
              </c:extLst>
            </c:dLbl>
            <c:dLbl>
              <c:idx val="4"/>
              <c:tx>
                <c:rich>
                  <a:bodyPr/>
                  <a:lstStyle/>
                  <a:p>
                    <a:r>
                      <a:rPr lang="en-US" baseline="0"/>
                      <a:t> </a:t>
                    </a:r>
                    <a:fld id="{7BF4BC1F-3AD8-436E-B261-B988E6F64C02}"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886C-4A7D-AE03-0913467F7556}"/>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'data-1709650320098'!$G$6:$G$11</c:f>
              <c:strCache>
                <c:ptCount val="5"/>
                <c:pt idx="0">
                  <c:v>Bedroom</c:v>
                </c:pt>
                <c:pt idx="1">
                  <c:v>Office Furniture</c:v>
                </c:pt>
                <c:pt idx="2">
                  <c:v>Dining</c:v>
                </c:pt>
                <c:pt idx="3">
                  <c:v>Outdoor</c:v>
                </c:pt>
                <c:pt idx="4">
                  <c:v>Living Room</c:v>
                </c:pt>
              </c:strCache>
            </c:strRef>
          </c:cat>
          <c:val>
            <c:numRef>
              <c:f>'data-1709650320098'!$H$6:$H$11</c:f>
              <c:numCache>
                <c:formatCode>General</c:formatCode>
                <c:ptCount val="5"/>
                <c:pt idx="0">
                  <c:v>68</c:v>
                </c:pt>
                <c:pt idx="1">
                  <c:v>62</c:v>
                </c:pt>
                <c:pt idx="2">
                  <c:v>58</c:v>
                </c:pt>
                <c:pt idx="3">
                  <c:v>19</c:v>
                </c:pt>
                <c:pt idx="4">
                  <c:v>17</c:v>
                </c:pt>
              </c:numCache>
            </c:numRef>
          </c:val>
          <c:extLst>
            <c:ext xmlns:c16="http://schemas.microsoft.com/office/drawing/2014/chart" uri="{C3380CC4-5D6E-409C-BE32-E72D297353CC}">
              <c16:uniqueId val="{00000005-886C-4A7D-AE03-0913467F7556}"/>
            </c:ext>
          </c:extLst>
        </c:ser>
        <c:ser>
          <c:idx val="1"/>
          <c:order val="1"/>
          <c:tx>
            <c:strRef>
              <c:f>'data-1709650320098'!$I$5</c:f>
              <c:strCache>
                <c:ptCount val="1"/>
                <c:pt idx="0">
                  <c:v>Total Amount Generated</c:v>
                </c:pt>
              </c:strCache>
            </c:strRef>
          </c:tx>
          <c:spPr>
            <a:solidFill>
              <a:schemeClr val="accent1"/>
            </a:solidFill>
            <a:ln>
              <a:noFill/>
            </a:ln>
            <a:effectLst/>
          </c:spPr>
          <c:invertIfNegative val="0"/>
          <c:dLbls>
            <c:dLbl>
              <c:idx val="0"/>
              <c:tx>
                <c:rich>
                  <a:bodyPr/>
                  <a:lstStyle/>
                  <a:p>
                    <a:fld id="{03411C9B-5906-4E44-B978-CDF2D2D46E4A}" type="VALUE">
                      <a:rPr lang="en-US" baseline="0"/>
                      <a:pPr/>
                      <a:t>[VALUE]</a:t>
                    </a:fld>
                    <a:endParaRPr lang="en-CA"/>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86C-4A7D-AE03-0913467F7556}"/>
                </c:ext>
              </c:extLst>
            </c:dLbl>
            <c:dLbl>
              <c:idx val="1"/>
              <c:tx>
                <c:rich>
                  <a:bodyPr/>
                  <a:lstStyle/>
                  <a:p>
                    <a:fld id="{99B7B138-F0C3-42E5-A28C-8CF840184F28}" type="VALUE">
                      <a:rPr lang="en-US" baseline="0"/>
                      <a:pPr/>
                      <a:t>[VALUE]</a:t>
                    </a:fld>
                    <a:endParaRPr lang="en-CA"/>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886C-4A7D-AE03-0913467F7556}"/>
                </c:ext>
              </c:extLst>
            </c:dLbl>
            <c:dLbl>
              <c:idx val="2"/>
              <c:tx>
                <c:rich>
                  <a:bodyPr/>
                  <a:lstStyle/>
                  <a:p>
                    <a:fld id="{A4F15B9F-6709-4676-A37A-D01EB9E13A50}" type="VALUE">
                      <a:rPr lang="en-US" baseline="0"/>
                      <a:pPr/>
                      <a:t>[VALUE]</a:t>
                    </a:fld>
                    <a:endParaRPr lang="en-CA"/>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886C-4A7D-AE03-0913467F7556}"/>
                </c:ext>
              </c:extLst>
            </c:dLbl>
            <c:dLbl>
              <c:idx val="3"/>
              <c:tx>
                <c:rich>
                  <a:bodyPr/>
                  <a:lstStyle/>
                  <a:p>
                    <a:r>
                      <a:rPr lang="en-US" baseline="0"/>
                      <a:t> </a:t>
                    </a:r>
                    <a:fld id="{DD30191A-FC3B-44D0-B0A7-4C56C42AB804}"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886C-4A7D-AE03-0913467F7556}"/>
                </c:ext>
              </c:extLst>
            </c:dLbl>
            <c:dLbl>
              <c:idx val="4"/>
              <c:tx>
                <c:rich>
                  <a:bodyPr/>
                  <a:lstStyle/>
                  <a:p>
                    <a:r>
                      <a:rPr lang="en-US" baseline="0"/>
                      <a:t> </a:t>
                    </a:r>
                    <a:fld id="{5D077FC4-45DF-45C3-A801-8C7E85A18857}" type="VALUE">
                      <a:rPr lang="en-US" baseline="0"/>
                      <a:pPr/>
                      <a:t>[VALUE]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886C-4A7D-AE03-0913467F7556}"/>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'data-1709650320098'!$G$6:$G$11</c:f>
              <c:strCache>
                <c:ptCount val="5"/>
                <c:pt idx="0">
                  <c:v>Bedroom</c:v>
                </c:pt>
                <c:pt idx="1">
                  <c:v>Office Furniture</c:v>
                </c:pt>
                <c:pt idx="2">
                  <c:v>Dining</c:v>
                </c:pt>
                <c:pt idx="3">
                  <c:v>Outdoor</c:v>
                </c:pt>
                <c:pt idx="4">
                  <c:v>Living Room</c:v>
                </c:pt>
              </c:strCache>
            </c:strRef>
          </c:cat>
          <c:val>
            <c:numRef>
              <c:f>'data-1709650320098'!$I$6:$I$11</c:f>
              <c:numCache>
                <c:formatCode>_("$"* #,##0.00_);_("$"* \(#,##0.00\);_("$"* "-"??_);_(@_)</c:formatCode>
                <c:ptCount val="5"/>
                <c:pt idx="0">
                  <c:v>23244.9</c:v>
                </c:pt>
                <c:pt idx="1">
                  <c:v>20774.610000000004</c:v>
                </c:pt>
                <c:pt idx="2">
                  <c:v>17998.919999999998</c:v>
                </c:pt>
                <c:pt idx="3">
                  <c:v>5898.37</c:v>
                </c:pt>
                <c:pt idx="4">
                  <c:v>4321.96</c:v>
                </c:pt>
              </c:numCache>
            </c:numRef>
          </c:val>
          <c:extLst>
            <c:ext xmlns:c16="http://schemas.microsoft.com/office/drawing/2014/chart" uri="{C3380CC4-5D6E-409C-BE32-E72D297353CC}">
              <c16:uniqueId val="{0000000B-886C-4A7D-AE03-0913467F7556}"/>
            </c:ext>
          </c:extLst>
        </c:ser>
        <c:dLbls>
          <c:showLegendKey val="0"/>
          <c:showVal val="0"/>
          <c:showCatName val="0"/>
          <c:showSerName val="0"/>
          <c:showPercent val="0"/>
          <c:showBubbleSize val="0"/>
        </c:dLbls>
        <c:gapWidth val="219"/>
        <c:overlap val="-27"/>
        <c:axId val="1543301455"/>
        <c:axId val="1546899343"/>
      </c:barChart>
      <c:catAx>
        <c:axId val="1543301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899343"/>
        <c:crosses val="autoZero"/>
        <c:auto val="1"/>
        <c:lblAlgn val="ctr"/>
        <c:lblOffset val="100"/>
        <c:noMultiLvlLbl val="0"/>
      </c:catAx>
      <c:valAx>
        <c:axId val="1546899343"/>
        <c:scaling>
          <c:orientation val="minMax"/>
        </c:scaling>
        <c:delete val="1"/>
        <c:axPos val="l"/>
        <c:numFmt formatCode="General" sourceLinked="1"/>
        <c:majorTickMark val="none"/>
        <c:minorTickMark val="none"/>
        <c:tickLblPos val="nextTo"/>
        <c:crossAx val="1543301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1F5827-D8C1-4F71-9870-5B01D5536F5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025EE3C-031E-473C-ABED-45408725A912}">
      <dgm:prSet/>
      <dgm:spPr/>
      <dgm:t>
        <a:bodyPr/>
        <a:lstStyle/>
        <a:p>
          <a:r>
            <a:rPr lang="en-US"/>
            <a:t>Using the ETL method, the data from the company’s database was extracted using SQL queries.</a:t>
          </a:r>
        </a:p>
      </dgm:t>
    </dgm:pt>
    <dgm:pt modelId="{1FEC92EC-7436-4664-BF81-5D8E67071116}" type="parTrans" cxnId="{6497E255-CB42-4FF2-9D5C-C96DB68DAF4C}">
      <dgm:prSet/>
      <dgm:spPr/>
      <dgm:t>
        <a:bodyPr/>
        <a:lstStyle/>
        <a:p>
          <a:endParaRPr lang="en-US"/>
        </a:p>
      </dgm:t>
    </dgm:pt>
    <dgm:pt modelId="{7B87CB25-B003-40C1-9D3D-5C1E2DD04A98}" type="sibTrans" cxnId="{6497E255-CB42-4FF2-9D5C-C96DB68DAF4C}">
      <dgm:prSet/>
      <dgm:spPr/>
      <dgm:t>
        <a:bodyPr/>
        <a:lstStyle/>
        <a:p>
          <a:endParaRPr lang="en-US"/>
        </a:p>
      </dgm:t>
    </dgm:pt>
    <dgm:pt modelId="{3927CBD2-F3C0-4E56-B65F-789469722DEE}">
      <dgm:prSet/>
      <dgm:spPr/>
      <dgm:t>
        <a:bodyPr/>
        <a:lstStyle/>
        <a:p>
          <a:r>
            <a:rPr lang="en-US"/>
            <a:t>The extracted data was then transformed into CSV files and loaded into the Microsoft Excel platform where insights and analysis were made with the help of pivot tables and charts.</a:t>
          </a:r>
        </a:p>
      </dgm:t>
    </dgm:pt>
    <dgm:pt modelId="{774E39D4-0748-40A4-81B8-80A1D5212242}" type="parTrans" cxnId="{1DDD26F5-F21B-40F6-A417-AE8D57C9E50C}">
      <dgm:prSet/>
      <dgm:spPr/>
      <dgm:t>
        <a:bodyPr/>
        <a:lstStyle/>
        <a:p>
          <a:endParaRPr lang="en-US"/>
        </a:p>
      </dgm:t>
    </dgm:pt>
    <dgm:pt modelId="{90B32E00-777C-48BD-B789-B5CDAE12B3C3}" type="sibTrans" cxnId="{1DDD26F5-F21B-40F6-A417-AE8D57C9E50C}">
      <dgm:prSet/>
      <dgm:spPr/>
      <dgm:t>
        <a:bodyPr/>
        <a:lstStyle/>
        <a:p>
          <a:endParaRPr lang="en-US"/>
        </a:p>
      </dgm:t>
    </dgm:pt>
    <dgm:pt modelId="{49D4F809-4BF4-45E8-96F1-43FF31CA4BCB}" type="pres">
      <dgm:prSet presAssocID="{821F5827-D8C1-4F71-9870-5B01D5536F5F}" presName="hierChild1" presStyleCnt="0">
        <dgm:presLayoutVars>
          <dgm:chPref val="1"/>
          <dgm:dir/>
          <dgm:animOne val="branch"/>
          <dgm:animLvl val="lvl"/>
          <dgm:resizeHandles/>
        </dgm:presLayoutVars>
      </dgm:prSet>
      <dgm:spPr/>
    </dgm:pt>
    <dgm:pt modelId="{569BA019-3272-4CD1-A951-EA7C935A7371}" type="pres">
      <dgm:prSet presAssocID="{0025EE3C-031E-473C-ABED-45408725A912}" presName="hierRoot1" presStyleCnt="0"/>
      <dgm:spPr/>
    </dgm:pt>
    <dgm:pt modelId="{F3F15E95-93C1-4B18-8D59-8CD3815D54DD}" type="pres">
      <dgm:prSet presAssocID="{0025EE3C-031E-473C-ABED-45408725A912}" presName="composite" presStyleCnt="0"/>
      <dgm:spPr/>
    </dgm:pt>
    <dgm:pt modelId="{DF30BE1B-56BC-437D-BB08-240DF406ACC5}" type="pres">
      <dgm:prSet presAssocID="{0025EE3C-031E-473C-ABED-45408725A912}" presName="background" presStyleLbl="node0" presStyleIdx="0" presStyleCnt="2"/>
      <dgm:spPr/>
    </dgm:pt>
    <dgm:pt modelId="{EA70BAB7-5B24-45E1-82A2-657D7E8CF27F}" type="pres">
      <dgm:prSet presAssocID="{0025EE3C-031E-473C-ABED-45408725A912}" presName="text" presStyleLbl="fgAcc0" presStyleIdx="0" presStyleCnt="2">
        <dgm:presLayoutVars>
          <dgm:chPref val="3"/>
        </dgm:presLayoutVars>
      </dgm:prSet>
      <dgm:spPr/>
    </dgm:pt>
    <dgm:pt modelId="{2BA3FE85-F4F9-4E23-92B3-5F73350AA761}" type="pres">
      <dgm:prSet presAssocID="{0025EE3C-031E-473C-ABED-45408725A912}" presName="hierChild2" presStyleCnt="0"/>
      <dgm:spPr/>
    </dgm:pt>
    <dgm:pt modelId="{A6515163-CB71-4AAF-B42B-45D5378D6B18}" type="pres">
      <dgm:prSet presAssocID="{3927CBD2-F3C0-4E56-B65F-789469722DEE}" presName="hierRoot1" presStyleCnt="0"/>
      <dgm:spPr/>
    </dgm:pt>
    <dgm:pt modelId="{F9F068FB-2EA4-41C8-891C-7354E441DCC6}" type="pres">
      <dgm:prSet presAssocID="{3927CBD2-F3C0-4E56-B65F-789469722DEE}" presName="composite" presStyleCnt="0"/>
      <dgm:spPr/>
    </dgm:pt>
    <dgm:pt modelId="{29D17589-37CB-4578-BA0B-DDA31003D39B}" type="pres">
      <dgm:prSet presAssocID="{3927CBD2-F3C0-4E56-B65F-789469722DEE}" presName="background" presStyleLbl="node0" presStyleIdx="1" presStyleCnt="2"/>
      <dgm:spPr/>
    </dgm:pt>
    <dgm:pt modelId="{06399E97-3302-49FD-9729-03A9D6C41935}" type="pres">
      <dgm:prSet presAssocID="{3927CBD2-F3C0-4E56-B65F-789469722DEE}" presName="text" presStyleLbl="fgAcc0" presStyleIdx="1" presStyleCnt="2">
        <dgm:presLayoutVars>
          <dgm:chPref val="3"/>
        </dgm:presLayoutVars>
      </dgm:prSet>
      <dgm:spPr/>
    </dgm:pt>
    <dgm:pt modelId="{86865B58-5E97-47E4-9D11-DEDD2AA810CD}" type="pres">
      <dgm:prSet presAssocID="{3927CBD2-F3C0-4E56-B65F-789469722DEE}" presName="hierChild2" presStyleCnt="0"/>
      <dgm:spPr/>
    </dgm:pt>
  </dgm:ptLst>
  <dgm:cxnLst>
    <dgm:cxn modelId="{3AC91E25-6B2F-4306-AB75-11A1ED281BC7}" type="presOf" srcId="{821F5827-D8C1-4F71-9870-5B01D5536F5F}" destId="{49D4F809-4BF4-45E8-96F1-43FF31CA4BCB}" srcOrd="0" destOrd="0" presId="urn:microsoft.com/office/officeart/2005/8/layout/hierarchy1"/>
    <dgm:cxn modelId="{6497E255-CB42-4FF2-9D5C-C96DB68DAF4C}" srcId="{821F5827-D8C1-4F71-9870-5B01D5536F5F}" destId="{0025EE3C-031E-473C-ABED-45408725A912}" srcOrd="0" destOrd="0" parTransId="{1FEC92EC-7436-4664-BF81-5D8E67071116}" sibTransId="{7B87CB25-B003-40C1-9D3D-5C1E2DD04A98}"/>
    <dgm:cxn modelId="{0DE3F1AF-B04D-41B5-B9D8-31CEE5ED0FEB}" type="presOf" srcId="{3927CBD2-F3C0-4E56-B65F-789469722DEE}" destId="{06399E97-3302-49FD-9729-03A9D6C41935}" srcOrd="0" destOrd="0" presId="urn:microsoft.com/office/officeart/2005/8/layout/hierarchy1"/>
    <dgm:cxn modelId="{7C578DC6-BA55-444A-9332-61AEB5F01842}" type="presOf" srcId="{0025EE3C-031E-473C-ABED-45408725A912}" destId="{EA70BAB7-5B24-45E1-82A2-657D7E8CF27F}" srcOrd="0" destOrd="0" presId="urn:microsoft.com/office/officeart/2005/8/layout/hierarchy1"/>
    <dgm:cxn modelId="{1DDD26F5-F21B-40F6-A417-AE8D57C9E50C}" srcId="{821F5827-D8C1-4F71-9870-5B01D5536F5F}" destId="{3927CBD2-F3C0-4E56-B65F-789469722DEE}" srcOrd="1" destOrd="0" parTransId="{774E39D4-0748-40A4-81B8-80A1D5212242}" sibTransId="{90B32E00-777C-48BD-B789-B5CDAE12B3C3}"/>
    <dgm:cxn modelId="{D27E93C9-B3EE-4A2B-B203-9F77B4BA2F80}" type="presParOf" srcId="{49D4F809-4BF4-45E8-96F1-43FF31CA4BCB}" destId="{569BA019-3272-4CD1-A951-EA7C935A7371}" srcOrd="0" destOrd="0" presId="urn:microsoft.com/office/officeart/2005/8/layout/hierarchy1"/>
    <dgm:cxn modelId="{83BE8E7D-A883-42CA-B495-BC9808E7AFDD}" type="presParOf" srcId="{569BA019-3272-4CD1-A951-EA7C935A7371}" destId="{F3F15E95-93C1-4B18-8D59-8CD3815D54DD}" srcOrd="0" destOrd="0" presId="urn:microsoft.com/office/officeart/2005/8/layout/hierarchy1"/>
    <dgm:cxn modelId="{EFCBCC6A-62A1-46D6-BB06-2B92F449ACE1}" type="presParOf" srcId="{F3F15E95-93C1-4B18-8D59-8CD3815D54DD}" destId="{DF30BE1B-56BC-437D-BB08-240DF406ACC5}" srcOrd="0" destOrd="0" presId="urn:microsoft.com/office/officeart/2005/8/layout/hierarchy1"/>
    <dgm:cxn modelId="{B5DC0E81-2786-4219-834A-7CE21F77ECF5}" type="presParOf" srcId="{F3F15E95-93C1-4B18-8D59-8CD3815D54DD}" destId="{EA70BAB7-5B24-45E1-82A2-657D7E8CF27F}" srcOrd="1" destOrd="0" presId="urn:microsoft.com/office/officeart/2005/8/layout/hierarchy1"/>
    <dgm:cxn modelId="{4A94941D-AB43-4A35-8BF6-8FCAF2783CAE}" type="presParOf" srcId="{569BA019-3272-4CD1-A951-EA7C935A7371}" destId="{2BA3FE85-F4F9-4E23-92B3-5F73350AA761}" srcOrd="1" destOrd="0" presId="urn:microsoft.com/office/officeart/2005/8/layout/hierarchy1"/>
    <dgm:cxn modelId="{E5D0874C-65D5-4CD6-92FC-DF11E004D9D1}" type="presParOf" srcId="{49D4F809-4BF4-45E8-96F1-43FF31CA4BCB}" destId="{A6515163-CB71-4AAF-B42B-45D5378D6B18}" srcOrd="1" destOrd="0" presId="urn:microsoft.com/office/officeart/2005/8/layout/hierarchy1"/>
    <dgm:cxn modelId="{928918E9-97DE-464A-B234-FD96A938318D}" type="presParOf" srcId="{A6515163-CB71-4AAF-B42B-45D5378D6B18}" destId="{F9F068FB-2EA4-41C8-891C-7354E441DCC6}" srcOrd="0" destOrd="0" presId="urn:microsoft.com/office/officeart/2005/8/layout/hierarchy1"/>
    <dgm:cxn modelId="{C9C9223E-D49A-43D2-AE3C-8ED843BC0085}" type="presParOf" srcId="{F9F068FB-2EA4-41C8-891C-7354E441DCC6}" destId="{29D17589-37CB-4578-BA0B-DDA31003D39B}" srcOrd="0" destOrd="0" presId="urn:microsoft.com/office/officeart/2005/8/layout/hierarchy1"/>
    <dgm:cxn modelId="{1FBA1BAA-1A6B-41DE-B2E5-ACBD4A3C8A5B}" type="presParOf" srcId="{F9F068FB-2EA4-41C8-891C-7354E441DCC6}" destId="{06399E97-3302-49FD-9729-03A9D6C41935}" srcOrd="1" destOrd="0" presId="urn:microsoft.com/office/officeart/2005/8/layout/hierarchy1"/>
    <dgm:cxn modelId="{0B1C9551-C1A6-4CE5-9C4C-8F41B7DD985D}" type="presParOf" srcId="{A6515163-CB71-4AAF-B42B-45D5378D6B18}" destId="{86865B58-5E97-47E4-9D11-DEDD2AA810C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F53F4C-69FD-4E60-A21C-5400D397C0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6573B9-6677-4BD1-96AD-BC395DC3DA87}">
      <dgm:prSet custT="1"/>
      <dgm:spPr/>
      <dgm:t>
        <a:bodyPr/>
        <a:lstStyle/>
        <a:p>
          <a:pPr>
            <a:lnSpc>
              <a:spcPct val="100000"/>
            </a:lnSpc>
          </a:pPr>
          <a:r>
            <a:rPr lang="en-US" sz="1400" dirty="0"/>
            <a:t>The company currently has twenty products with categories ranging from Outdoor to Living room to Office furniture to Bedroom, to Dining furniture pieces. </a:t>
          </a:r>
        </a:p>
      </dgm:t>
    </dgm:pt>
    <dgm:pt modelId="{C374AF35-E014-44DB-A6C8-72991422C6B0}" type="parTrans" cxnId="{1428907C-31FD-476C-8962-C92DF022FFFF}">
      <dgm:prSet/>
      <dgm:spPr/>
      <dgm:t>
        <a:bodyPr/>
        <a:lstStyle/>
        <a:p>
          <a:endParaRPr lang="en-US"/>
        </a:p>
      </dgm:t>
    </dgm:pt>
    <dgm:pt modelId="{37637870-E3A1-417F-9DF6-1EF82447BFEA}" type="sibTrans" cxnId="{1428907C-31FD-476C-8962-C92DF022FFFF}">
      <dgm:prSet/>
      <dgm:spPr/>
      <dgm:t>
        <a:bodyPr/>
        <a:lstStyle/>
        <a:p>
          <a:endParaRPr lang="en-US"/>
        </a:p>
      </dgm:t>
    </dgm:pt>
    <dgm:pt modelId="{7FA47C21-FFB7-4568-B1BE-D0AC4CFA3465}">
      <dgm:prSet custT="1"/>
      <dgm:spPr/>
      <dgm:t>
        <a:bodyPr/>
        <a:lstStyle/>
        <a:p>
          <a:pPr>
            <a:lnSpc>
              <a:spcPct val="100000"/>
            </a:lnSpc>
          </a:pPr>
          <a:r>
            <a:rPr lang="en-US" sz="1400" dirty="0"/>
            <a:t>We have fifty distinct customers who signed up in 2022.</a:t>
          </a:r>
        </a:p>
      </dgm:t>
    </dgm:pt>
    <dgm:pt modelId="{62A9ECA5-B76B-49E6-A7A4-C9C8DD3A4D1A}" type="parTrans" cxnId="{3CE34F52-95C5-4C7A-AAC3-831E44189AF2}">
      <dgm:prSet/>
      <dgm:spPr/>
      <dgm:t>
        <a:bodyPr/>
        <a:lstStyle/>
        <a:p>
          <a:endParaRPr lang="en-US"/>
        </a:p>
      </dgm:t>
    </dgm:pt>
    <dgm:pt modelId="{B66268A9-E63E-4225-A4CB-0E4A1464AEA8}" type="sibTrans" cxnId="{3CE34F52-95C5-4C7A-AAC3-831E44189AF2}">
      <dgm:prSet/>
      <dgm:spPr/>
      <dgm:t>
        <a:bodyPr/>
        <a:lstStyle/>
        <a:p>
          <a:endParaRPr lang="en-US"/>
        </a:p>
      </dgm:t>
    </dgm:pt>
    <dgm:pt modelId="{852A4D4D-E7BE-4F73-896B-373C11E4CE86}">
      <dgm:prSet custT="1"/>
      <dgm:spPr/>
      <dgm:t>
        <a:bodyPr/>
        <a:lstStyle/>
        <a:p>
          <a:pPr>
            <a:lnSpc>
              <a:spcPct val="100000"/>
            </a:lnSpc>
          </a:pPr>
          <a:r>
            <a:rPr lang="en-US" sz="1400" dirty="0"/>
            <a:t>The company made a hundred sales between January and December 2023.</a:t>
          </a:r>
        </a:p>
      </dgm:t>
    </dgm:pt>
    <dgm:pt modelId="{B23ED6EB-FAF1-475B-8252-BEE392360215}" type="parTrans" cxnId="{AB2C6513-AED5-4249-B13D-B47AC7EB0296}">
      <dgm:prSet/>
      <dgm:spPr/>
      <dgm:t>
        <a:bodyPr/>
        <a:lstStyle/>
        <a:p>
          <a:endParaRPr lang="en-US"/>
        </a:p>
      </dgm:t>
    </dgm:pt>
    <dgm:pt modelId="{2B27D30F-01AA-44DF-A727-6CB9532FEBC3}" type="sibTrans" cxnId="{AB2C6513-AED5-4249-B13D-B47AC7EB0296}">
      <dgm:prSet/>
      <dgm:spPr/>
      <dgm:t>
        <a:bodyPr/>
        <a:lstStyle/>
        <a:p>
          <a:endParaRPr lang="en-US"/>
        </a:p>
      </dgm:t>
    </dgm:pt>
    <dgm:pt modelId="{C46BAAEA-A014-4A07-B6DF-C81033C8B0B0}">
      <dgm:prSet custT="1"/>
      <dgm:spPr/>
      <dgm:t>
        <a:bodyPr/>
        <a:lstStyle/>
        <a:p>
          <a:pPr>
            <a:lnSpc>
              <a:spcPct val="100000"/>
            </a:lnSpc>
          </a:pPr>
          <a:r>
            <a:rPr lang="en-US" sz="1400" dirty="0"/>
            <a:t>The average sale amount for the entire transaction made in 2023 is $722.39.</a:t>
          </a:r>
        </a:p>
      </dgm:t>
    </dgm:pt>
    <dgm:pt modelId="{95D95118-E1DC-4ABD-9C61-364AFA7F1687}" type="parTrans" cxnId="{5219812C-D20F-4DC7-957E-AD49A0C4DA30}">
      <dgm:prSet/>
      <dgm:spPr/>
      <dgm:t>
        <a:bodyPr/>
        <a:lstStyle/>
        <a:p>
          <a:endParaRPr lang="en-US"/>
        </a:p>
      </dgm:t>
    </dgm:pt>
    <dgm:pt modelId="{C0BB962A-5533-4479-9762-9605A6EE8A68}" type="sibTrans" cxnId="{5219812C-D20F-4DC7-957E-AD49A0C4DA30}">
      <dgm:prSet/>
      <dgm:spPr/>
      <dgm:t>
        <a:bodyPr/>
        <a:lstStyle/>
        <a:p>
          <a:endParaRPr lang="en-US"/>
        </a:p>
      </dgm:t>
    </dgm:pt>
    <dgm:pt modelId="{E46AE67C-926C-45D6-80D0-39D8DAA88D64}">
      <dgm:prSet custT="1"/>
      <dgm:spPr/>
      <dgm:t>
        <a:bodyPr/>
        <a:lstStyle/>
        <a:p>
          <a:pPr>
            <a:lnSpc>
              <a:spcPct val="100000"/>
            </a:lnSpc>
          </a:pPr>
          <a:r>
            <a:rPr lang="en-US" sz="1400" dirty="0"/>
            <a:t>The total revenue generated from the sales made in 2023 is $72,239.</a:t>
          </a:r>
        </a:p>
      </dgm:t>
    </dgm:pt>
    <dgm:pt modelId="{B00A9BA2-23CF-4752-ADD8-A9D2CB7374B7}" type="parTrans" cxnId="{AEBFA37F-6A5F-4255-8E66-2BF64B7C197F}">
      <dgm:prSet/>
      <dgm:spPr/>
      <dgm:t>
        <a:bodyPr/>
        <a:lstStyle/>
        <a:p>
          <a:endParaRPr lang="en-US"/>
        </a:p>
      </dgm:t>
    </dgm:pt>
    <dgm:pt modelId="{E7A6E67B-54F0-48D0-8737-A070FB3F8DA5}" type="sibTrans" cxnId="{AEBFA37F-6A5F-4255-8E66-2BF64B7C197F}">
      <dgm:prSet/>
      <dgm:spPr/>
      <dgm:t>
        <a:bodyPr/>
        <a:lstStyle/>
        <a:p>
          <a:endParaRPr lang="en-US"/>
        </a:p>
      </dgm:t>
    </dgm:pt>
    <dgm:pt modelId="{B80CB896-F529-4232-8C3F-C52A790C15A8}" type="pres">
      <dgm:prSet presAssocID="{5EF53F4C-69FD-4E60-A21C-5400D397C04B}" presName="root" presStyleCnt="0">
        <dgm:presLayoutVars>
          <dgm:dir/>
          <dgm:resizeHandles val="exact"/>
        </dgm:presLayoutVars>
      </dgm:prSet>
      <dgm:spPr/>
    </dgm:pt>
    <dgm:pt modelId="{E514E395-3ACB-4C1E-A41F-B747C1032E86}" type="pres">
      <dgm:prSet presAssocID="{996573B9-6677-4BD1-96AD-BC395DC3DA87}" presName="compNode" presStyleCnt="0"/>
      <dgm:spPr/>
    </dgm:pt>
    <dgm:pt modelId="{D9431E72-FA14-467E-99E5-AE420DD31F68}" type="pres">
      <dgm:prSet presAssocID="{996573B9-6677-4BD1-96AD-BC395DC3DA87}" presName="bgRect" presStyleLbl="bgShp" presStyleIdx="0" presStyleCnt="5"/>
      <dgm:spPr/>
    </dgm:pt>
    <dgm:pt modelId="{1FB89F78-6F4C-4AC7-88CB-69277184A5E5}" type="pres">
      <dgm:prSet presAssocID="{996573B9-6677-4BD1-96AD-BC395DC3DA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uch"/>
        </a:ext>
      </dgm:extLst>
    </dgm:pt>
    <dgm:pt modelId="{1940E251-77E2-4EC5-9C0A-41AC061A052D}" type="pres">
      <dgm:prSet presAssocID="{996573B9-6677-4BD1-96AD-BC395DC3DA87}" presName="spaceRect" presStyleCnt="0"/>
      <dgm:spPr/>
    </dgm:pt>
    <dgm:pt modelId="{1008F935-E2AE-4464-9841-0BA55117CDE7}" type="pres">
      <dgm:prSet presAssocID="{996573B9-6677-4BD1-96AD-BC395DC3DA87}" presName="parTx" presStyleLbl="revTx" presStyleIdx="0" presStyleCnt="5">
        <dgm:presLayoutVars>
          <dgm:chMax val="0"/>
          <dgm:chPref val="0"/>
        </dgm:presLayoutVars>
      </dgm:prSet>
      <dgm:spPr/>
    </dgm:pt>
    <dgm:pt modelId="{5EBD16B8-CFCB-46A1-9DF8-5141D57E1530}" type="pres">
      <dgm:prSet presAssocID="{37637870-E3A1-417F-9DF6-1EF82447BFEA}" presName="sibTrans" presStyleCnt="0"/>
      <dgm:spPr/>
    </dgm:pt>
    <dgm:pt modelId="{6D0E47D4-07E6-44B4-965F-0C8D0FDD15F6}" type="pres">
      <dgm:prSet presAssocID="{7FA47C21-FFB7-4568-B1BE-D0AC4CFA3465}" presName="compNode" presStyleCnt="0"/>
      <dgm:spPr/>
    </dgm:pt>
    <dgm:pt modelId="{B8061D47-3AAF-4A34-A304-7D6BCAEB6778}" type="pres">
      <dgm:prSet presAssocID="{7FA47C21-FFB7-4568-B1BE-D0AC4CFA3465}" presName="bgRect" presStyleLbl="bgShp" presStyleIdx="1" presStyleCnt="5"/>
      <dgm:spPr/>
    </dgm:pt>
    <dgm:pt modelId="{B39EE102-02CA-4DE9-8295-FA1CD93E6E79}" type="pres">
      <dgm:prSet presAssocID="{7FA47C21-FFB7-4568-B1BE-D0AC4CFA34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Yuan"/>
        </a:ext>
      </dgm:extLst>
    </dgm:pt>
    <dgm:pt modelId="{8D90D291-33E7-4F67-9B2C-189B2454BF40}" type="pres">
      <dgm:prSet presAssocID="{7FA47C21-FFB7-4568-B1BE-D0AC4CFA3465}" presName="spaceRect" presStyleCnt="0"/>
      <dgm:spPr/>
    </dgm:pt>
    <dgm:pt modelId="{67D16F76-EE17-407B-8BA3-0292089A9ACD}" type="pres">
      <dgm:prSet presAssocID="{7FA47C21-FFB7-4568-B1BE-D0AC4CFA3465}" presName="parTx" presStyleLbl="revTx" presStyleIdx="1" presStyleCnt="5">
        <dgm:presLayoutVars>
          <dgm:chMax val="0"/>
          <dgm:chPref val="0"/>
        </dgm:presLayoutVars>
      </dgm:prSet>
      <dgm:spPr/>
    </dgm:pt>
    <dgm:pt modelId="{6B7BAF58-B77F-4B78-9CB0-C2C299F5021A}" type="pres">
      <dgm:prSet presAssocID="{B66268A9-E63E-4225-A4CB-0E4A1464AEA8}" presName="sibTrans" presStyleCnt="0"/>
      <dgm:spPr/>
    </dgm:pt>
    <dgm:pt modelId="{6423F8E3-03CD-4A8D-BECC-A8922F397FE6}" type="pres">
      <dgm:prSet presAssocID="{852A4D4D-E7BE-4F73-896B-373C11E4CE86}" presName="compNode" presStyleCnt="0"/>
      <dgm:spPr/>
    </dgm:pt>
    <dgm:pt modelId="{B416EDDB-DC1A-4F28-8C32-B0D0FF5940D9}" type="pres">
      <dgm:prSet presAssocID="{852A4D4D-E7BE-4F73-896B-373C11E4CE86}" presName="bgRect" presStyleLbl="bgShp" presStyleIdx="2" presStyleCnt="5"/>
      <dgm:spPr/>
    </dgm:pt>
    <dgm:pt modelId="{741D981F-06FB-47E1-8A9F-A9AFCB93A878}" type="pres">
      <dgm:prSet presAssocID="{852A4D4D-E7BE-4F73-896B-373C11E4CE8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7FF29C32-4532-4C3F-9601-EFD833DED89D}" type="pres">
      <dgm:prSet presAssocID="{852A4D4D-E7BE-4F73-896B-373C11E4CE86}" presName="spaceRect" presStyleCnt="0"/>
      <dgm:spPr/>
    </dgm:pt>
    <dgm:pt modelId="{DEDC1B03-7E36-4D60-A010-848E4F76DF8E}" type="pres">
      <dgm:prSet presAssocID="{852A4D4D-E7BE-4F73-896B-373C11E4CE86}" presName="parTx" presStyleLbl="revTx" presStyleIdx="2" presStyleCnt="5">
        <dgm:presLayoutVars>
          <dgm:chMax val="0"/>
          <dgm:chPref val="0"/>
        </dgm:presLayoutVars>
      </dgm:prSet>
      <dgm:spPr/>
    </dgm:pt>
    <dgm:pt modelId="{19225D0E-6710-4689-81F5-9FE6207F94E5}" type="pres">
      <dgm:prSet presAssocID="{2B27D30F-01AA-44DF-A727-6CB9532FEBC3}" presName="sibTrans" presStyleCnt="0"/>
      <dgm:spPr/>
    </dgm:pt>
    <dgm:pt modelId="{0BCDB829-224C-494E-880B-EBA4CB6E77D0}" type="pres">
      <dgm:prSet presAssocID="{C46BAAEA-A014-4A07-B6DF-C81033C8B0B0}" presName="compNode" presStyleCnt="0"/>
      <dgm:spPr/>
    </dgm:pt>
    <dgm:pt modelId="{2D0BB49C-5A29-482A-8D36-AF628C06D01F}" type="pres">
      <dgm:prSet presAssocID="{C46BAAEA-A014-4A07-B6DF-C81033C8B0B0}" presName="bgRect" presStyleLbl="bgShp" presStyleIdx="3" presStyleCnt="5"/>
      <dgm:spPr/>
    </dgm:pt>
    <dgm:pt modelId="{6B06F543-315B-40A8-BA1D-ABEAC74155CA}" type="pres">
      <dgm:prSet presAssocID="{C46BAAEA-A014-4A07-B6DF-C81033C8B0B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621A8DB6-CDD4-4E22-95B9-332F6987870D}" type="pres">
      <dgm:prSet presAssocID="{C46BAAEA-A014-4A07-B6DF-C81033C8B0B0}" presName="spaceRect" presStyleCnt="0"/>
      <dgm:spPr/>
    </dgm:pt>
    <dgm:pt modelId="{3E952202-A740-47AF-8196-4A6D99AD5197}" type="pres">
      <dgm:prSet presAssocID="{C46BAAEA-A014-4A07-B6DF-C81033C8B0B0}" presName="parTx" presStyleLbl="revTx" presStyleIdx="3" presStyleCnt="5">
        <dgm:presLayoutVars>
          <dgm:chMax val="0"/>
          <dgm:chPref val="0"/>
        </dgm:presLayoutVars>
      </dgm:prSet>
      <dgm:spPr/>
    </dgm:pt>
    <dgm:pt modelId="{D8D3B5F9-30D1-4C30-A44C-0431110D65A2}" type="pres">
      <dgm:prSet presAssocID="{C0BB962A-5533-4479-9762-9605A6EE8A68}" presName="sibTrans" presStyleCnt="0"/>
      <dgm:spPr/>
    </dgm:pt>
    <dgm:pt modelId="{367BB3BE-0CA3-4F69-BC24-355EC606873F}" type="pres">
      <dgm:prSet presAssocID="{E46AE67C-926C-45D6-80D0-39D8DAA88D64}" presName="compNode" presStyleCnt="0"/>
      <dgm:spPr/>
    </dgm:pt>
    <dgm:pt modelId="{01F73539-5627-4684-8700-7B8EBAF5F581}" type="pres">
      <dgm:prSet presAssocID="{E46AE67C-926C-45D6-80D0-39D8DAA88D64}" presName="bgRect" presStyleLbl="bgShp" presStyleIdx="4" presStyleCnt="5"/>
      <dgm:spPr/>
    </dgm:pt>
    <dgm:pt modelId="{B8DF9E33-9F8E-4C1F-84DD-8202E0B9E86B}" type="pres">
      <dgm:prSet presAssocID="{E46AE67C-926C-45D6-80D0-39D8DAA88D6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D1C01C11-146E-413B-9472-62EDACA38537}" type="pres">
      <dgm:prSet presAssocID="{E46AE67C-926C-45D6-80D0-39D8DAA88D64}" presName="spaceRect" presStyleCnt="0"/>
      <dgm:spPr/>
    </dgm:pt>
    <dgm:pt modelId="{A0B9FBFB-AA39-440B-8B4C-3FBDBE48D6D9}" type="pres">
      <dgm:prSet presAssocID="{E46AE67C-926C-45D6-80D0-39D8DAA88D64}" presName="parTx" presStyleLbl="revTx" presStyleIdx="4" presStyleCnt="5">
        <dgm:presLayoutVars>
          <dgm:chMax val="0"/>
          <dgm:chPref val="0"/>
        </dgm:presLayoutVars>
      </dgm:prSet>
      <dgm:spPr/>
    </dgm:pt>
  </dgm:ptLst>
  <dgm:cxnLst>
    <dgm:cxn modelId="{AB2C6513-AED5-4249-B13D-B47AC7EB0296}" srcId="{5EF53F4C-69FD-4E60-A21C-5400D397C04B}" destId="{852A4D4D-E7BE-4F73-896B-373C11E4CE86}" srcOrd="2" destOrd="0" parTransId="{B23ED6EB-FAF1-475B-8252-BEE392360215}" sibTransId="{2B27D30F-01AA-44DF-A727-6CB9532FEBC3}"/>
    <dgm:cxn modelId="{A7DDC01D-788B-4C5F-A7C0-11643CDF9CE4}" type="presOf" srcId="{7FA47C21-FFB7-4568-B1BE-D0AC4CFA3465}" destId="{67D16F76-EE17-407B-8BA3-0292089A9ACD}" srcOrd="0" destOrd="0" presId="urn:microsoft.com/office/officeart/2018/2/layout/IconVerticalSolidList"/>
    <dgm:cxn modelId="{5219812C-D20F-4DC7-957E-AD49A0C4DA30}" srcId="{5EF53F4C-69FD-4E60-A21C-5400D397C04B}" destId="{C46BAAEA-A014-4A07-B6DF-C81033C8B0B0}" srcOrd="3" destOrd="0" parTransId="{95D95118-E1DC-4ABD-9C61-364AFA7F1687}" sibTransId="{C0BB962A-5533-4479-9762-9605A6EE8A68}"/>
    <dgm:cxn modelId="{A254AC34-C8E7-4821-A870-D8C0F3AD8D7E}" type="presOf" srcId="{852A4D4D-E7BE-4F73-896B-373C11E4CE86}" destId="{DEDC1B03-7E36-4D60-A010-848E4F76DF8E}" srcOrd="0" destOrd="0" presId="urn:microsoft.com/office/officeart/2018/2/layout/IconVerticalSolidList"/>
    <dgm:cxn modelId="{3CE34F52-95C5-4C7A-AAC3-831E44189AF2}" srcId="{5EF53F4C-69FD-4E60-A21C-5400D397C04B}" destId="{7FA47C21-FFB7-4568-B1BE-D0AC4CFA3465}" srcOrd="1" destOrd="0" parTransId="{62A9ECA5-B76B-49E6-A7A4-C9C8DD3A4D1A}" sibTransId="{B66268A9-E63E-4225-A4CB-0E4A1464AEA8}"/>
    <dgm:cxn modelId="{BB503458-F931-48EE-AFAA-421951BB149A}" type="presOf" srcId="{996573B9-6677-4BD1-96AD-BC395DC3DA87}" destId="{1008F935-E2AE-4464-9841-0BA55117CDE7}" srcOrd="0" destOrd="0" presId="urn:microsoft.com/office/officeart/2018/2/layout/IconVerticalSolidList"/>
    <dgm:cxn modelId="{F51B607A-B412-4E7C-B10B-B36E1E103F7D}" type="presOf" srcId="{5EF53F4C-69FD-4E60-A21C-5400D397C04B}" destId="{B80CB896-F529-4232-8C3F-C52A790C15A8}" srcOrd="0" destOrd="0" presId="urn:microsoft.com/office/officeart/2018/2/layout/IconVerticalSolidList"/>
    <dgm:cxn modelId="{1428907C-31FD-476C-8962-C92DF022FFFF}" srcId="{5EF53F4C-69FD-4E60-A21C-5400D397C04B}" destId="{996573B9-6677-4BD1-96AD-BC395DC3DA87}" srcOrd="0" destOrd="0" parTransId="{C374AF35-E014-44DB-A6C8-72991422C6B0}" sibTransId="{37637870-E3A1-417F-9DF6-1EF82447BFEA}"/>
    <dgm:cxn modelId="{AEBFA37F-6A5F-4255-8E66-2BF64B7C197F}" srcId="{5EF53F4C-69FD-4E60-A21C-5400D397C04B}" destId="{E46AE67C-926C-45D6-80D0-39D8DAA88D64}" srcOrd="4" destOrd="0" parTransId="{B00A9BA2-23CF-4752-ADD8-A9D2CB7374B7}" sibTransId="{E7A6E67B-54F0-48D0-8737-A070FB3F8DA5}"/>
    <dgm:cxn modelId="{D92BD099-7E9B-4FD6-875E-F4C84BC5938D}" type="presOf" srcId="{C46BAAEA-A014-4A07-B6DF-C81033C8B0B0}" destId="{3E952202-A740-47AF-8196-4A6D99AD5197}" srcOrd="0" destOrd="0" presId="urn:microsoft.com/office/officeart/2018/2/layout/IconVerticalSolidList"/>
    <dgm:cxn modelId="{240B60B1-59B7-448A-A7A1-D621C99A13E6}" type="presOf" srcId="{E46AE67C-926C-45D6-80D0-39D8DAA88D64}" destId="{A0B9FBFB-AA39-440B-8B4C-3FBDBE48D6D9}" srcOrd="0" destOrd="0" presId="urn:microsoft.com/office/officeart/2018/2/layout/IconVerticalSolidList"/>
    <dgm:cxn modelId="{E0E1CB41-AE1F-4EB1-8485-551D68D728E1}" type="presParOf" srcId="{B80CB896-F529-4232-8C3F-C52A790C15A8}" destId="{E514E395-3ACB-4C1E-A41F-B747C1032E86}" srcOrd="0" destOrd="0" presId="urn:microsoft.com/office/officeart/2018/2/layout/IconVerticalSolidList"/>
    <dgm:cxn modelId="{EF32394B-6C6F-47A4-8D72-0D0D4E265FA4}" type="presParOf" srcId="{E514E395-3ACB-4C1E-A41F-B747C1032E86}" destId="{D9431E72-FA14-467E-99E5-AE420DD31F68}" srcOrd="0" destOrd="0" presId="urn:microsoft.com/office/officeart/2018/2/layout/IconVerticalSolidList"/>
    <dgm:cxn modelId="{D1DD5658-6785-484B-B464-C7FE31B6C364}" type="presParOf" srcId="{E514E395-3ACB-4C1E-A41F-B747C1032E86}" destId="{1FB89F78-6F4C-4AC7-88CB-69277184A5E5}" srcOrd="1" destOrd="0" presId="urn:microsoft.com/office/officeart/2018/2/layout/IconVerticalSolidList"/>
    <dgm:cxn modelId="{FEFA4538-ECDA-4E41-AC18-45657BB34B7B}" type="presParOf" srcId="{E514E395-3ACB-4C1E-A41F-B747C1032E86}" destId="{1940E251-77E2-4EC5-9C0A-41AC061A052D}" srcOrd="2" destOrd="0" presId="urn:microsoft.com/office/officeart/2018/2/layout/IconVerticalSolidList"/>
    <dgm:cxn modelId="{31FF4ACC-30BC-421A-9D3D-71C4F98223BE}" type="presParOf" srcId="{E514E395-3ACB-4C1E-A41F-B747C1032E86}" destId="{1008F935-E2AE-4464-9841-0BA55117CDE7}" srcOrd="3" destOrd="0" presId="urn:microsoft.com/office/officeart/2018/2/layout/IconVerticalSolidList"/>
    <dgm:cxn modelId="{33BB7448-DC32-45BA-869F-5212517DD139}" type="presParOf" srcId="{B80CB896-F529-4232-8C3F-C52A790C15A8}" destId="{5EBD16B8-CFCB-46A1-9DF8-5141D57E1530}" srcOrd="1" destOrd="0" presId="urn:microsoft.com/office/officeart/2018/2/layout/IconVerticalSolidList"/>
    <dgm:cxn modelId="{790CC709-E37B-480D-8593-5691BEBA78F8}" type="presParOf" srcId="{B80CB896-F529-4232-8C3F-C52A790C15A8}" destId="{6D0E47D4-07E6-44B4-965F-0C8D0FDD15F6}" srcOrd="2" destOrd="0" presId="urn:microsoft.com/office/officeart/2018/2/layout/IconVerticalSolidList"/>
    <dgm:cxn modelId="{BC38F459-57F8-4AD8-9A4D-D0AFD7D34A5E}" type="presParOf" srcId="{6D0E47D4-07E6-44B4-965F-0C8D0FDD15F6}" destId="{B8061D47-3AAF-4A34-A304-7D6BCAEB6778}" srcOrd="0" destOrd="0" presId="urn:microsoft.com/office/officeart/2018/2/layout/IconVerticalSolidList"/>
    <dgm:cxn modelId="{422072B6-DECD-4E25-B1AB-076336232B72}" type="presParOf" srcId="{6D0E47D4-07E6-44B4-965F-0C8D0FDD15F6}" destId="{B39EE102-02CA-4DE9-8295-FA1CD93E6E79}" srcOrd="1" destOrd="0" presId="urn:microsoft.com/office/officeart/2018/2/layout/IconVerticalSolidList"/>
    <dgm:cxn modelId="{88D0AE89-519A-458B-9E88-58152A3C33C4}" type="presParOf" srcId="{6D0E47D4-07E6-44B4-965F-0C8D0FDD15F6}" destId="{8D90D291-33E7-4F67-9B2C-189B2454BF40}" srcOrd="2" destOrd="0" presId="urn:microsoft.com/office/officeart/2018/2/layout/IconVerticalSolidList"/>
    <dgm:cxn modelId="{D1833C51-1BED-4208-87B1-EC752A8467A4}" type="presParOf" srcId="{6D0E47D4-07E6-44B4-965F-0C8D0FDD15F6}" destId="{67D16F76-EE17-407B-8BA3-0292089A9ACD}" srcOrd="3" destOrd="0" presId="urn:microsoft.com/office/officeart/2018/2/layout/IconVerticalSolidList"/>
    <dgm:cxn modelId="{69DDB1F2-73AE-4178-A42E-8F5878777269}" type="presParOf" srcId="{B80CB896-F529-4232-8C3F-C52A790C15A8}" destId="{6B7BAF58-B77F-4B78-9CB0-C2C299F5021A}" srcOrd="3" destOrd="0" presId="urn:microsoft.com/office/officeart/2018/2/layout/IconVerticalSolidList"/>
    <dgm:cxn modelId="{86A402B3-F17F-40A8-A413-E859156747AE}" type="presParOf" srcId="{B80CB896-F529-4232-8C3F-C52A790C15A8}" destId="{6423F8E3-03CD-4A8D-BECC-A8922F397FE6}" srcOrd="4" destOrd="0" presId="urn:microsoft.com/office/officeart/2018/2/layout/IconVerticalSolidList"/>
    <dgm:cxn modelId="{07439BB1-8CD1-454F-AD1B-E70C183F7210}" type="presParOf" srcId="{6423F8E3-03CD-4A8D-BECC-A8922F397FE6}" destId="{B416EDDB-DC1A-4F28-8C32-B0D0FF5940D9}" srcOrd="0" destOrd="0" presId="urn:microsoft.com/office/officeart/2018/2/layout/IconVerticalSolidList"/>
    <dgm:cxn modelId="{BFA6459E-79D5-4241-BC75-3E9FB58A5100}" type="presParOf" srcId="{6423F8E3-03CD-4A8D-BECC-A8922F397FE6}" destId="{741D981F-06FB-47E1-8A9F-A9AFCB93A878}" srcOrd="1" destOrd="0" presId="urn:microsoft.com/office/officeart/2018/2/layout/IconVerticalSolidList"/>
    <dgm:cxn modelId="{663B5B99-EC2C-49D3-9AFC-3AC795983999}" type="presParOf" srcId="{6423F8E3-03CD-4A8D-BECC-A8922F397FE6}" destId="{7FF29C32-4532-4C3F-9601-EFD833DED89D}" srcOrd="2" destOrd="0" presId="urn:microsoft.com/office/officeart/2018/2/layout/IconVerticalSolidList"/>
    <dgm:cxn modelId="{BC36DA02-7AAB-4E92-A253-0BD29EAAE700}" type="presParOf" srcId="{6423F8E3-03CD-4A8D-BECC-A8922F397FE6}" destId="{DEDC1B03-7E36-4D60-A010-848E4F76DF8E}" srcOrd="3" destOrd="0" presId="urn:microsoft.com/office/officeart/2018/2/layout/IconVerticalSolidList"/>
    <dgm:cxn modelId="{DDECBE3C-87A4-4082-A984-33726AA5A452}" type="presParOf" srcId="{B80CB896-F529-4232-8C3F-C52A790C15A8}" destId="{19225D0E-6710-4689-81F5-9FE6207F94E5}" srcOrd="5" destOrd="0" presId="urn:microsoft.com/office/officeart/2018/2/layout/IconVerticalSolidList"/>
    <dgm:cxn modelId="{E1305D08-D0E0-47E3-A382-367A8A627943}" type="presParOf" srcId="{B80CB896-F529-4232-8C3F-C52A790C15A8}" destId="{0BCDB829-224C-494E-880B-EBA4CB6E77D0}" srcOrd="6" destOrd="0" presId="urn:microsoft.com/office/officeart/2018/2/layout/IconVerticalSolidList"/>
    <dgm:cxn modelId="{3D4D280D-9DC3-42FF-9B7A-7FD7B9458934}" type="presParOf" srcId="{0BCDB829-224C-494E-880B-EBA4CB6E77D0}" destId="{2D0BB49C-5A29-482A-8D36-AF628C06D01F}" srcOrd="0" destOrd="0" presId="urn:microsoft.com/office/officeart/2018/2/layout/IconVerticalSolidList"/>
    <dgm:cxn modelId="{CD127FFB-19A4-4DD8-A9E5-E50F1BF39B36}" type="presParOf" srcId="{0BCDB829-224C-494E-880B-EBA4CB6E77D0}" destId="{6B06F543-315B-40A8-BA1D-ABEAC74155CA}" srcOrd="1" destOrd="0" presId="urn:microsoft.com/office/officeart/2018/2/layout/IconVerticalSolidList"/>
    <dgm:cxn modelId="{160785D0-6BDF-4B3E-AAE7-A948BF7D122C}" type="presParOf" srcId="{0BCDB829-224C-494E-880B-EBA4CB6E77D0}" destId="{621A8DB6-CDD4-4E22-95B9-332F6987870D}" srcOrd="2" destOrd="0" presId="urn:microsoft.com/office/officeart/2018/2/layout/IconVerticalSolidList"/>
    <dgm:cxn modelId="{7FAC793C-29B1-40D8-B70B-1EDF68F51245}" type="presParOf" srcId="{0BCDB829-224C-494E-880B-EBA4CB6E77D0}" destId="{3E952202-A740-47AF-8196-4A6D99AD5197}" srcOrd="3" destOrd="0" presId="urn:microsoft.com/office/officeart/2018/2/layout/IconVerticalSolidList"/>
    <dgm:cxn modelId="{9DE97426-EE25-49CE-81A6-7299E1496C84}" type="presParOf" srcId="{B80CB896-F529-4232-8C3F-C52A790C15A8}" destId="{D8D3B5F9-30D1-4C30-A44C-0431110D65A2}" srcOrd="7" destOrd="0" presId="urn:microsoft.com/office/officeart/2018/2/layout/IconVerticalSolidList"/>
    <dgm:cxn modelId="{5F92F98B-E9F1-4B0B-AC5F-0E5672C21DD2}" type="presParOf" srcId="{B80CB896-F529-4232-8C3F-C52A790C15A8}" destId="{367BB3BE-0CA3-4F69-BC24-355EC606873F}" srcOrd="8" destOrd="0" presId="urn:microsoft.com/office/officeart/2018/2/layout/IconVerticalSolidList"/>
    <dgm:cxn modelId="{048D2D02-5987-4ACA-8470-B3D568B43404}" type="presParOf" srcId="{367BB3BE-0CA3-4F69-BC24-355EC606873F}" destId="{01F73539-5627-4684-8700-7B8EBAF5F581}" srcOrd="0" destOrd="0" presId="urn:microsoft.com/office/officeart/2018/2/layout/IconVerticalSolidList"/>
    <dgm:cxn modelId="{575786CF-30AD-4E59-9CCF-E43FBCF17B56}" type="presParOf" srcId="{367BB3BE-0CA3-4F69-BC24-355EC606873F}" destId="{B8DF9E33-9F8E-4C1F-84DD-8202E0B9E86B}" srcOrd="1" destOrd="0" presId="urn:microsoft.com/office/officeart/2018/2/layout/IconVerticalSolidList"/>
    <dgm:cxn modelId="{01378FD6-8F6C-4F34-8926-60B5AA5B993A}" type="presParOf" srcId="{367BB3BE-0CA3-4F69-BC24-355EC606873F}" destId="{D1C01C11-146E-413B-9472-62EDACA38537}" srcOrd="2" destOrd="0" presId="urn:microsoft.com/office/officeart/2018/2/layout/IconVerticalSolidList"/>
    <dgm:cxn modelId="{D8D42808-141F-4E3A-93B2-B06FE54B054B}" type="presParOf" srcId="{367BB3BE-0CA3-4F69-BC24-355EC606873F}" destId="{A0B9FBFB-AA39-440B-8B4C-3FBDBE48D6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FF9F32-CB7D-4E54-A590-9B768F1CFEE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62255D2-2995-4DDA-9522-225880D74445}">
      <dgm:prSet/>
      <dgm:spPr/>
      <dgm:t>
        <a:bodyPr/>
        <a:lstStyle/>
        <a:p>
          <a:r>
            <a:rPr lang="en-US"/>
            <a:t>The products with items less than 50 in stock should be restocked because they belong to the most profitable categories except for the products in the Living room category.</a:t>
          </a:r>
        </a:p>
      </dgm:t>
    </dgm:pt>
    <dgm:pt modelId="{922CC8C1-D829-490A-A3EF-C36915F490D3}" type="parTrans" cxnId="{B173D4AC-89DA-4607-9B10-9415BCE0779C}">
      <dgm:prSet/>
      <dgm:spPr/>
      <dgm:t>
        <a:bodyPr/>
        <a:lstStyle/>
        <a:p>
          <a:endParaRPr lang="en-US"/>
        </a:p>
      </dgm:t>
    </dgm:pt>
    <dgm:pt modelId="{CF341C68-D9EF-4FC0-801C-C6EF18AC055F}" type="sibTrans" cxnId="{B173D4AC-89DA-4607-9B10-9415BCE0779C}">
      <dgm:prSet/>
      <dgm:spPr/>
      <dgm:t>
        <a:bodyPr/>
        <a:lstStyle/>
        <a:p>
          <a:endParaRPr lang="en-US"/>
        </a:p>
      </dgm:t>
    </dgm:pt>
    <dgm:pt modelId="{79388FDB-B5CE-45BD-B865-23B1FB9EB104}">
      <dgm:prSet/>
      <dgm:spPr/>
      <dgm:t>
        <a:bodyPr/>
        <a:lstStyle/>
        <a:p>
          <a:r>
            <a:rPr lang="en-US"/>
            <a:t>The more expensive bedroom products (9, 7) and living room products (15) should be given aggressive promotional campaigns and targeted against high-end customers.</a:t>
          </a:r>
        </a:p>
      </dgm:t>
    </dgm:pt>
    <dgm:pt modelId="{5A404C10-C82A-49B9-8BC4-B89EC500F25F}" type="parTrans" cxnId="{5D683DC3-E0AD-4D8C-A28E-AD7E32A5ABAB}">
      <dgm:prSet/>
      <dgm:spPr/>
      <dgm:t>
        <a:bodyPr/>
        <a:lstStyle/>
        <a:p>
          <a:endParaRPr lang="en-US"/>
        </a:p>
      </dgm:t>
    </dgm:pt>
    <dgm:pt modelId="{DE6509B8-C902-4C35-8A8B-28B5BDAD1F6A}" type="sibTrans" cxnId="{5D683DC3-E0AD-4D8C-A28E-AD7E32A5ABAB}">
      <dgm:prSet/>
      <dgm:spPr/>
      <dgm:t>
        <a:bodyPr/>
        <a:lstStyle/>
        <a:p>
          <a:endParaRPr lang="en-US"/>
        </a:p>
      </dgm:t>
    </dgm:pt>
    <dgm:pt modelId="{6C2B615D-3671-4975-9EA3-E28F0AD35DDF}">
      <dgm:prSet/>
      <dgm:spPr/>
      <dgm:t>
        <a:bodyPr/>
        <a:lstStyle/>
        <a:p>
          <a:r>
            <a:rPr lang="en-US"/>
            <a:t>Product 14, the Office furniture category should be promoted among middle-class customers.</a:t>
          </a:r>
        </a:p>
      </dgm:t>
    </dgm:pt>
    <dgm:pt modelId="{ED50C35B-6F74-4B86-A36E-E7C875A90860}" type="parTrans" cxnId="{D74437B9-AB22-4123-BBEB-031F04C3DD95}">
      <dgm:prSet/>
      <dgm:spPr/>
      <dgm:t>
        <a:bodyPr/>
        <a:lstStyle/>
        <a:p>
          <a:endParaRPr lang="en-US"/>
        </a:p>
      </dgm:t>
    </dgm:pt>
    <dgm:pt modelId="{D8F0075B-FBCF-4C2A-8642-6944864E2426}" type="sibTrans" cxnId="{D74437B9-AB22-4123-BBEB-031F04C3DD95}">
      <dgm:prSet/>
      <dgm:spPr/>
      <dgm:t>
        <a:bodyPr/>
        <a:lstStyle/>
        <a:p>
          <a:endParaRPr lang="en-US"/>
        </a:p>
      </dgm:t>
    </dgm:pt>
    <dgm:pt modelId="{B6D6EFA2-A075-491D-A45F-BDAA78DEB6EA}">
      <dgm:prSet/>
      <dgm:spPr/>
      <dgm:t>
        <a:bodyPr/>
        <a:lstStyle/>
        <a:p>
          <a:r>
            <a:rPr lang="en-US"/>
            <a:t>Based on the revenue generated from these categories, the bedroom category should be promoted to increase the company’s profitability. This is because this category makes higher figures compared to other categories.</a:t>
          </a:r>
        </a:p>
      </dgm:t>
    </dgm:pt>
    <dgm:pt modelId="{5EB1D1F2-36F0-4FC4-B740-AC5B4E39F387}" type="parTrans" cxnId="{0881AF61-FAB3-4402-AD1D-EDB045608F83}">
      <dgm:prSet/>
      <dgm:spPr/>
      <dgm:t>
        <a:bodyPr/>
        <a:lstStyle/>
        <a:p>
          <a:endParaRPr lang="en-US"/>
        </a:p>
      </dgm:t>
    </dgm:pt>
    <dgm:pt modelId="{8D36CAE9-4A1F-4FB7-A8CB-3C2EC4588E51}" type="sibTrans" cxnId="{0881AF61-FAB3-4402-AD1D-EDB045608F83}">
      <dgm:prSet/>
      <dgm:spPr/>
      <dgm:t>
        <a:bodyPr/>
        <a:lstStyle/>
        <a:p>
          <a:endParaRPr lang="en-US"/>
        </a:p>
      </dgm:t>
    </dgm:pt>
    <dgm:pt modelId="{E96DB665-05F4-4514-B199-411008880614}">
      <dgm:prSet/>
      <dgm:spPr/>
      <dgm:t>
        <a:bodyPr/>
        <a:lstStyle/>
        <a:p>
          <a:r>
            <a:rPr lang="en-US"/>
            <a:t>The Living room and Outdoor categories should also be promoted to increase the number of sales thereby increasing revenue.</a:t>
          </a:r>
        </a:p>
      </dgm:t>
    </dgm:pt>
    <dgm:pt modelId="{4A6C163E-70C6-42BC-9410-132329F0845A}" type="parTrans" cxnId="{5EDAF853-FD18-43E7-AA77-348AF896B612}">
      <dgm:prSet/>
      <dgm:spPr/>
      <dgm:t>
        <a:bodyPr/>
        <a:lstStyle/>
        <a:p>
          <a:endParaRPr lang="en-US"/>
        </a:p>
      </dgm:t>
    </dgm:pt>
    <dgm:pt modelId="{E0F59673-6359-4F9D-A8C3-F934297F4885}" type="sibTrans" cxnId="{5EDAF853-FD18-43E7-AA77-348AF896B612}">
      <dgm:prSet/>
      <dgm:spPr/>
      <dgm:t>
        <a:bodyPr/>
        <a:lstStyle/>
        <a:p>
          <a:endParaRPr lang="en-US"/>
        </a:p>
      </dgm:t>
    </dgm:pt>
    <dgm:pt modelId="{2946B9CE-31AA-45E5-85F0-D85A066A3169}">
      <dgm:prSet/>
      <dgm:spPr/>
      <dgm:t>
        <a:bodyPr/>
        <a:lstStyle/>
        <a:p>
          <a:r>
            <a:rPr lang="en-US"/>
            <a:t>The top 5 customers should be rewarded for their loyalty while discounts and promotional offers should be carried out to encourage other customers to purchase more products. </a:t>
          </a:r>
        </a:p>
      </dgm:t>
    </dgm:pt>
    <dgm:pt modelId="{D3E02C8B-A01E-4319-AEED-DB00BC446CEB}" type="parTrans" cxnId="{00C34B41-20D4-4FFC-8363-FE08132F4C62}">
      <dgm:prSet/>
      <dgm:spPr/>
      <dgm:t>
        <a:bodyPr/>
        <a:lstStyle/>
        <a:p>
          <a:endParaRPr lang="en-US"/>
        </a:p>
      </dgm:t>
    </dgm:pt>
    <dgm:pt modelId="{2D3A98AF-8C51-4FC1-8C13-DA7AA8C441BC}" type="sibTrans" cxnId="{00C34B41-20D4-4FFC-8363-FE08132F4C62}">
      <dgm:prSet/>
      <dgm:spPr/>
      <dgm:t>
        <a:bodyPr/>
        <a:lstStyle/>
        <a:p>
          <a:endParaRPr lang="en-US"/>
        </a:p>
      </dgm:t>
    </dgm:pt>
    <dgm:pt modelId="{FCB79002-7C96-442A-BE22-FC3E6EACD8F6}" type="pres">
      <dgm:prSet presAssocID="{56FF9F32-CB7D-4E54-A590-9B768F1CFEE9}" presName="diagram" presStyleCnt="0">
        <dgm:presLayoutVars>
          <dgm:dir/>
          <dgm:resizeHandles val="exact"/>
        </dgm:presLayoutVars>
      </dgm:prSet>
      <dgm:spPr/>
    </dgm:pt>
    <dgm:pt modelId="{068A3261-0A9D-4153-9F73-F31A79A79A42}" type="pres">
      <dgm:prSet presAssocID="{A62255D2-2995-4DDA-9522-225880D74445}" presName="node" presStyleLbl="node1" presStyleIdx="0" presStyleCnt="6">
        <dgm:presLayoutVars>
          <dgm:bulletEnabled val="1"/>
        </dgm:presLayoutVars>
      </dgm:prSet>
      <dgm:spPr/>
    </dgm:pt>
    <dgm:pt modelId="{CB61FC61-D6A1-46BA-A6A7-B4C8896FCFE9}" type="pres">
      <dgm:prSet presAssocID="{CF341C68-D9EF-4FC0-801C-C6EF18AC055F}" presName="sibTrans" presStyleCnt="0"/>
      <dgm:spPr/>
    </dgm:pt>
    <dgm:pt modelId="{647249D9-3D5F-445D-82A7-DEFD7C680A78}" type="pres">
      <dgm:prSet presAssocID="{79388FDB-B5CE-45BD-B865-23B1FB9EB104}" presName="node" presStyleLbl="node1" presStyleIdx="1" presStyleCnt="6">
        <dgm:presLayoutVars>
          <dgm:bulletEnabled val="1"/>
        </dgm:presLayoutVars>
      </dgm:prSet>
      <dgm:spPr/>
    </dgm:pt>
    <dgm:pt modelId="{53C09F06-CAF2-49C5-A733-6081C191A65D}" type="pres">
      <dgm:prSet presAssocID="{DE6509B8-C902-4C35-8A8B-28B5BDAD1F6A}" presName="sibTrans" presStyleCnt="0"/>
      <dgm:spPr/>
    </dgm:pt>
    <dgm:pt modelId="{95B92A24-749A-4FCD-9E0F-C7267F3E716A}" type="pres">
      <dgm:prSet presAssocID="{6C2B615D-3671-4975-9EA3-E28F0AD35DDF}" presName="node" presStyleLbl="node1" presStyleIdx="2" presStyleCnt="6">
        <dgm:presLayoutVars>
          <dgm:bulletEnabled val="1"/>
        </dgm:presLayoutVars>
      </dgm:prSet>
      <dgm:spPr/>
    </dgm:pt>
    <dgm:pt modelId="{A2219C40-8B10-427C-B5C2-F9DDC3373818}" type="pres">
      <dgm:prSet presAssocID="{D8F0075B-FBCF-4C2A-8642-6944864E2426}" presName="sibTrans" presStyleCnt="0"/>
      <dgm:spPr/>
    </dgm:pt>
    <dgm:pt modelId="{19C85F78-1C0D-4BCE-BA50-7FB02572D1C2}" type="pres">
      <dgm:prSet presAssocID="{B6D6EFA2-A075-491D-A45F-BDAA78DEB6EA}" presName="node" presStyleLbl="node1" presStyleIdx="3" presStyleCnt="6">
        <dgm:presLayoutVars>
          <dgm:bulletEnabled val="1"/>
        </dgm:presLayoutVars>
      </dgm:prSet>
      <dgm:spPr/>
    </dgm:pt>
    <dgm:pt modelId="{3192E6E1-6ABB-41E5-BD91-2CF3AAF9D409}" type="pres">
      <dgm:prSet presAssocID="{8D36CAE9-4A1F-4FB7-A8CB-3C2EC4588E51}" presName="sibTrans" presStyleCnt="0"/>
      <dgm:spPr/>
    </dgm:pt>
    <dgm:pt modelId="{F5FC4827-3381-40DE-BA5E-51CFC4ECDE0D}" type="pres">
      <dgm:prSet presAssocID="{E96DB665-05F4-4514-B199-411008880614}" presName="node" presStyleLbl="node1" presStyleIdx="4" presStyleCnt="6">
        <dgm:presLayoutVars>
          <dgm:bulletEnabled val="1"/>
        </dgm:presLayoutVars>
      </dgm:prSet>
      <dgm:spPr/>
    </dgm:pt>
    <dgm:pt modelId="{CE6995E6-3FE9-4856-9BD1-84FA9B6520F3}" type="pres">
      <dgm:prSet presAssocID="{E0F59673-6359-4F9D-A8C3-F934297F4885}" presName="sibTrans" presStyleCnt="0"/>
      <dgm:spPr/>
    </dgm:pt>
    <dgm:pt modelId="{D0C3758D-C386-459C-BC0B-7B6BFCDECAE2}" type="pres">
      <dgm:prSet presAssocID="{2946B9CE-31AA-45E5-85F0-D85A066A3169}" presName="node" presStyleLbl="node1" presStyleIdx="5" presStyleCnt="6">
        <dgm:presLayoutVars>
          <dgm:bulletEnabled val="1"/>
        </dgm:presLayoutVars>
      </dgm:prSet>
      <dgm:spPr/>
    </dgm:pt>
  </dgm:ptLst>
  <dgm:cxnLst>
    <dgm:cxn modelId="{FD82D121-6432-4FE4-86FB-689DBEF40A25}" type="presOf" srcId="{79388FDB-B5CE-45BD-B865-23B1FB9EB104}" destId="{647249D9-3D5F-445D-82A7-DEFD7C680A78}" srcOrd="0" destOrd="0" presId="urn:microsoft.com/office/officeart/2005/8/layout/default"/>
    <dgm:cxn modelId="{62EE043C-5E3F-4581-87B9-BE8133473571}" type="presOf" srcId="{56FF9F32-CB7D-4E54-A590-9B768F1CFEE9}" destId="{FCB79002-7C96-442A-BE22-FC3E6EACD8F6}" srcOrd="0" destOrd="0" presId="urn:microsoft.com/office/officeart/2005/8/layout/default"/>
    <dgm:cxn modelId="{00C34B41-20D4-4FFC-8363-FE08132F4C62}" srcId="{56FF9F32-CB7D-4E54-A590-9B768F1CFEE9}" destId="{2946B9CE-31AA-45E5-85F0-D85A066A3169}" srcOrd="5" destOrd="0" parTransId="{D3E02C8B-A01E-4319-AEED-DB00BC446CEB}" sibTransId="{2D3A98AF-8C51-4FC1-8C13-DA7AA8C441BC}"/>
    <dgm:cxn modelId="{0881AF61-FAB3-4402-AD1D-EDB045608F83}" srcId="{56FF9F32-CB7D-4E54-A590-9B768F1CFEE9}" destId="{B6D6EFA2-A075-491D-A45F-BDAA78DEB6EA}" srcOrd="3" destOrd="0" parTransId="{5EB1D1F2-36F0-4FC4-B740-AC5B4E39F387}" sibTransId="{8D36CAE9-4A1F-4FB7-A8CB-3C2EC4588E51}"/>
    <dgm:cxn modelId="{5EDAF853-FD18-43E7-AA77-348AF896B612}" srcId="{56FF9F32-CB7D-4E54-A590-9B768F1CFEE9}" destId="{E96DB665-05F4-4514-B199-411008880614}" srcOrd="4" destOrd="0" parTransId="{4A6C163E-70C6-42BC-9410-132329F0845A}" sibTransId="{E0F59673-6359-4F9D-A8C3-F934297F4885}"/>
    <dgm:cxn modelId="{6A1D0F9D-02D0-4B8A-A3BD-3C77D971943A}" type="presOf" srcId="{E96DB665-05F4-4514-B199-411008880614}" destId="{F5FC4827-3381-40DE-BA5E-51CFC4ECDE0D}" srcOrd="0" destOrd="0" presId="urn:microsoft.com/office/officeart/2005/8/layout/default"/>
    <dgm:cxn modelId="{0AB3A5A3-77FF-469F-89AA-2186B03AEE34}" type="presOf" srcId="{A62255D2-2995-4DDA-9522-225880D74445}" destId="{068A3261-0A9D-4153-9F73-F31A79A79A42}" srcOrd="0" destOrd="0" presId="urn:microsoft.com/office/officeart/2005/8/layout/default"/>
    <dgm:cxn modelId="{B173D4AC-89DA-4607-9B10-9415BCE0779C}" srcId="{56FF9F32-CB7D-4E54-A590-9B768F1CFEE9}" destId="{A62255D2-2995-4DDA-9522-225880D74445}" srcOrd="0" destOrd="0" parTransId="{922CC8C1-D829-490A-A3EF-C36915F490D3}" sibTransId="{CF341C68-D9EF-4FC0-801C-C6EF18AC055F}"/>
    <dgm:cxn modelId="{DB4C52B6-CC13-4C85-8D8E-BD6ADD338622}" type="presOf" srcId="{2946B9CE-31AA-45E5-85F0-D85A066A3169}" destId="{D0C3758D-C386-459C-BC0B-7B6BFCDECAE2}" srcOrd="0" destOrd="0" presId="urn:microsoft.com/office/officeart/2005/8/layout/default"/>
    <dgm:cxn modelId="{D74437B9-AB22-4123-BBEB-031F04C3DD95}" srcId="{56FF9F32-CB7D-4E54-A590-9B768F1CFEE9}" destId="{6C2B615D-3671-4975-9EA3-E28F0AD35DDF}" srcOrd="2" destOrd="0" parTransId="{ED50C35B-6F74-4B86-A36E-E7C875A90860}" sibTransId="{D8F0075B-FBCF-4C2A-8642-6944864E2426}"/>
    <dgm:cxn modelId="{5D683DC3-E0AD-4D8C-A28E-AD7E32A5ABAB}" srcId="{56FF9F32-CB7D-4E54-A590-9B768F1CFEE9}" destId="{79388FDB-B5CE-45BD-B865-23B1FB9EB104}" srcOrd="1" destOrd="0" parTransId="{5A404C10-C82A-49B9-8BC4-B89EC500F25F}" sibTransId="{DE6509B8-C902-4C35-8A8B-28B5BDAD1F6A}"/>
    <dgm:cxn modelId="{7AC950E0-1C0B-410D-B242-0BDF4A904EE6}" type="presOf" srcId="{6C2B615D-3671-4975-9EA3-E28F0AD35DDF}" destId="{95B92A24-749A-4FCD-9E0F-C7267F3E716A}" srcOrd="0" destOrd="0" presId="urn:microsoft.com/office/officeart/2005/8/layout/default"/>
    <dgm:cxn modelId="{A43C70F1-1B82-4D30-847A-5D2BA5491C67}" type="presOf" srcId="{B6D6EFA2-A075-491D-A45F-BDAA78DEB6EA}" destId="{19C85F78-1C0D-4BCE-BA50-7FB02572D1C2}" srcOrd="0" destOrd="0" presId="urn:microsoft.com/office/officeart/2005/8/layout/default"/>
    <dgm:cxn modelId="{8D0FC5E9-A33B-42C7-8A72-4E91B2068840}" type="presParOf" srcId="{FCB79002-7C96-442A-BE22-FC3E6EACD8F6}" destId="{068A3261-0A9D-4153-9F73-F31A79A79A42}" srcOrd="0" destOrd="0" presId="urn:microsoft.com/office/officeart/2005/8/layout/default"/>
    <dgm:cxn modelId="{A2D699DB-5043-450D-8261-9190F3649E28}" type="presParOf" srcId="{FCB79002-7C96-442A-BE22-FC3E6EACD8F6}" destId="{CB61FC61-D6A1-46BA-A6A7-B4C8896FCFE9}" srcOrd="1" destOrd="0" presId="urn:microsoft.com/office/officeart/2005/8/layout/default"/>
    <dgm:cxn modelId="{911EF00A-07D9-4DD7-93A7-1EE29D4444F4}" type="presParOf" srcId="{FCB79002-7C96-442A-BE22-FC3E6EACD8F6}" destId="{647249D9-3D5F-445D-82A7-DEFD7C680A78}" srcOrd="2" destOrd="0" presId="urn:microsoft.com/office/officeart/2005/8/layout/default"/>
    <dgm:cxn modelId="{C6F999CC-A22C-4294-99AA-80D93E975F9F}" type="presParOf" srcId="{FCB79002-7C96-442A-BE22-FC3E6EACD8F6}" destId="{53C09F06-CAF2-49C5-A733-6081C191A65D}" srcOrd="3" destOrd="0" presId="urn:microsoft.com/office/officeart/2005/8/layout/default"/>
    <dgm:cxn modelId="{6692628E-B203-450F-A618-123E92B7F53E}" type="presParOf" srcId="{FCB79002-7C96-442A-BE22-FC3E6EACD8F6}" destId="{95B92A24-749A-4FCD-9E0F-C7267F3E716A}" srcOrd="4" destOrd="0" presId="urn:microsoft.com/office/officeart/2005/8/layout/default"/>
    <dgm:cxn modelId="{446CE91D-A45C-446A-85C3-60AAE14B772B}" type="presParOf" srcId="{FCB79002-7C96-442A-BE22-FC3E6EACD8F6}" destId="{A2219C40-8B10-427C-B5C2-F9DDC3373818}" srcOrd="5" destOrd="0" presId="urn:microsoft.com/office/officeart/2005/8/layout/default"/>
    <dgm:cxn modelId="{A4982819-B425-4428-AA90-BB89BC61F1B6}" type="presParOf" srcId="{FCB79002-7C96-442A-BE22-FC3E6EACD8F6}" destId="{19C85F78-1C0D-4BCE-BA50-7FB02572D1C2}" srcOrd="6" destOrd="0" presId="urn:microsoft.com/office/officeart/2005/8/layout/default"/>
    <dgm:cxn modelId="{F4CD9DB5-696C-4639-93E9-CD39BFFE5F6F}" type="presParOf" srcId="{FCB79002-7C96-442A-BE22-FC3E6EACD8F6}" destId="{3192E6E1-6ABB-41E5-BD91-2CF3AAF9D409}" srcOrd="7" destOrd="0" presId="urn:microsoft.com/office/officeart/2005/8/layout/default"/>
    <dgm:cxn modelId="{4A64B946-3F20-4C64-8955-139900642815}" type="presParOf" srcId="{FCB79002-7C96-442A-BE22-FC3E6EACD8F6}" destId="{F5FC4827-3381-40DE-BA5E-51CFC4ECDE0D}" srcOrd="8" destOrd="0" presId="urn:microsoft.com/office/officeart/2005/8/layout/default"/>
    <dgm:cxn modelId="{E20F4CA5-FF5C-46BA-A1C3-C0B3C337DC72}" type="presParOf" srcId="{FCB79002-7C96-442A-BE22-FC3E6EACD8F6}" destId="{CE6995E6-3FE9-4856-9BD1-84FA9B6520F3}" srcOrd="9" destOrd="0" presId="urn:microsoft.com/office/officeart/2005/8/layout/default"/>
    <dgm:cxn modelId="{554B32B1-2590-4059-B0B8-5D069381EF0C}" type="presParOf" srcId="{FCB79002-7C96-442A-BE22-FC3E6EACD8F6}" destId="{D0C3758D-C386-459C-BC0B-7B6BFCDECAE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0BE1B-56BC-437D-BB08-240DF406ACC5}">
      <dsp:nvSpPr>
        <dsp:cNvPr id="0" name=""/>
        <dsp:cNvSpPr/>
      </dsp:nvSpPr>
      <dsp:spPr>
        <a:xfrm>
          <a:off x="1022" y="144681"/>
          <a:ext cx="3589890" cy="2279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0BAB7-5B24-45E1-82A2-657D7E8CF27F}">
      <dsp:nvSpPr>
        <dsp:cNvPr id="0" name=""/>
        <dsp:cNvSpPr/>
      </dsp:nvSpPr>
      <dsp:spPr>
        <a:xfrm>
          <a:off x="399899" y="523614"/>
          <a:ext cx="3589890" cy="22795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Using the ETL method, the data from the company’s database was extracted using SQL queries.</a:t>
          </a:r>
        </a:p>
      </dsp:txBody>
      <dsp:txXfrm>
        <a:off x="466666" y="590381"/>
        <a:ext cx="3456356" cy="2146046"/>
      </dsp:txXfrm>
    </dsp:sp>
    <dsp:sp modelId="{29D17589-37CB-4578-BA0B-DDA31003D39B}">
      <dsp:nvSpPr>
        <dsp:cNvPr id="0" name=""/>
        <dsp:cNvSpPr/>
      </dsp:nvSpPr>
      <dsp:spPr>
        <a:xfrm>
          <a:off x="4388666" y="144681"/>
          <a:ext cx="3589890" cy="2279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99E97-3302-49FD-9729-03A9D6C41935}">
      <dsp:nvSpPr>
        <dsp:cNvPr id="0" name=""/>
        <dsp:cNvSpPr/>
      </dsp:nvSpPr>
      <dsp:spPr>
        <a:xfrm>
          <a:off x="4787543" y="523614"/>
          <a:ext cx="3589890" cy="22795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extracted data was then transformed into CSV files and loaded into the Microsoft Excel platform where insights and analysis were made with the help of pivot tables and charts.</a:t>
          </a:r>
        </a:p>
      </dsp:txBody>
      <dsp:txXfrm>
        <a:off x="4854310" y="590381"/>
        <a:ext cx="3456356" cy="2146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31E72-FA14-467E-99E5-AE420DD31F68}">
      <dsp:nvSpPr>
        <dsp:cNvPr id="0" name=""/>
        <dsp:cNvSpPr/>
      </dsp:nvSpPr>
      <dsp:spPr>
        <a:xfrm>
          <a:off x="0" y="3271"/>
          <a:ext cx="8883836" cy="696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89F78-6F4C-4AC7-88CB-69277184A5E5}">
      <dsp:nvSpPr>
        <dsp:cNvPr id="0" name=""/>
        <dsp:cNvSpPr/>
      </dsp:nvSpPr>
      <dsp:spPr>
        <a:xfrm>
          <a:off x="210782" y="160052"/>
          <a:ext cx="383241" cy="383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8F935-E2AE-4464-9841-0BA55117CDE7}">
      <dsp:nvSpPr>
        <dsp:cNvPr id="0" name=""/>
        <dsp:cNvSpPr/>
      </dsp:nvSpPr>
      <dsp:spPr>
        <a:xfrm>
          <a:off x="804807" y="3271"/>
          <a:ext cx="8079028" cy="6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5" tIns="73745" rIns="73745" bIns="73745" numCol="1" spcCol="1270" anchor="ctr" anchorCtr="0">
          <a:noAutofit/>
        </a:bodyPr>
        <a:lstStyle/>
        <a:p>
          <a:pPr marL="0" lvl="0" indent="0" algn="l" defTabSz="622300">
            <a:lnSpc>
              <a:spcPct val="100000"/>
            </a:lnSpc>
            <a:spcBef>
              <a:spcPct val="0"/>
            </a:spcBef>
            <a:spcAft>
              <a:spcPct val="35000"/>
            </a:spcAft>
            <a:buNone/>
          </a:pPr>
          <a:r>
            <a:rPr lang="en-US" sz="1400" kern="1200" dirty="0"/>
            <a:t>The company currently has twenty products with categories ranging from Outdoor to Living room to Office furniture to Bedroom, to Dining furniture pieces. </a:t>
          </a:r>
        </a:p>
      </dsp:txBody>
      <dsp:txXfrm>
        <a:off x="804807" y="3271"/>
        <a:ext cx="8079028" cy="696803"/>
      </dsp:txXfrm>
    </dsp:sp>
    <dsp:sp modelId="{B8061D47-3AAF-4A34-A304-7D6BCAEB6778}">
      <dsp:nvSpPr>
        <dsp:cNvPr id="0" name=""/>
        <dsp:cNvSpPr/>
      </dsp:nvSpPr>
      <dsp:spPr>
        <a:xfrm>
          <a:off x="0" y="874275"/>
          <a:ext cx="8883836" cy="696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EE102-02CA-4DE9-8295-FA1CD93E6E79}">
      <dsp:nvSpPr>
        <dsp:cNvPr id="0" name=""/>
        <dsp:cNvSpPr/>
      </dsp:nvSpPr>
      <dsp:spPr>
        <a:xfrm>
          <a:off x="210782" y="1031056"/>
          <a:ext cx="383241" cy="383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16F76-EE17-407B-8BA3-0292089A9ACD}">
      <dsp:nvSpPr>
        <dsp:cNvPr id="0" name=""/>
        <dsp:cNvSpPr/>
      </dsp:nvSpPr>
      <dsp:spPr>
        <a:xfrm>
          <a:off x="804807" y="874275"/>
          <a:ext cx="8079028" cy="6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5" tIns="73745" rIns="73745" bIns="73745" numCol="1" spcCol="1270" anchor="ctr" anchorCtr="0">
          <a:noAutofit/>
        </a:bodyPr>
        <a:lstStyle/>
        <a:p>
          <a:pPr marL="0" lvl="0" indent="0" algn="l" defTabSz="622300">
            <a:lnSpc>
              <a:spcPct val="100000"/>
            </a:lnSpc>
            <a:spcBef>
              <a:spcPct val="0"/>
            </a:spcBef>
            <a:spcAft>
              <a:spcPct val="35000"/>
            </a:spcAft>
            <a:buNone/>
          </a:pPr>
          <a:r>
            <a:rPr lang="en-US" sz="1400" kern="1200" dirty="0"/>
            <a:t>We have fifty distinct customers who signed up in 2022.</a:t>
          </a:r>
        </a:p>
      </dsp:txBody>
      <dsp:txXfrm>
        <a:off x="804807" y="874275"/>
        <a:ext cx="8079028" cy="696803"/>
      </dsp:txXfrm>
    </dsp:sp>
    <dsp:sp modelId="{B416EDDB-DC1A-4F28-8C32-B0D0FF5940D9}">
      <dsp:nvSpPr>
        <dsp:cNvPr id="0" name=""/>
        <dsp:cNvSpPr/>
      </dsp:nvSpPr>
      <dsp:spPr>
        <a:xfrm>
          <a:off x="0" y="1745279"/>
          <a:ext cx="8883836" cy="696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D981F-06FB-47E1-8A9F-A9AFCB93A878}">
      <dsp:nvSpPr>
        <dsp:cNvPr id="0" name=""/>
        <dsp:cNvSpPr/>
      </dsp:nvSpPr>
      <dsp:spPr>
        <a:xfrm>
          <a:off x="210782" y="1902060"/>
          <a:ext cx="383241" cy="383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C1B03-7E36-4D60-A010-848E4F76DF8E}">
      <dsp:nvSpPr>
        <dsp:cNvPr id="0" name=""/>
        <dsp:cNvSpPr/>
      </dsp:nvSpPr>
      <dsp:spPr>
        <a:xfrm>
          <a:off x="804807" y="1745279"/>
          <a:ext cx="8079028" cy="6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5" tIns="73745" rIns="73745" bIns="73745" numCol="1" spcCol="1270" anchor="ctr" anchorCtr="0">
          <a:noAutofit/>
        </a:bodyPr>
        <a:lstStyle/>
        <a:p>
          <a:pPr marL="0" lvl="0" indent="0" algn="l" defTabSz="622300">
            <a:lnSpc>
              <a:spcPct val="100000"/>
            </a:lnSpc>
            <a:spcBef>
              <a:spcPct val="0"/>
            </a:spcBef>
            <a:spcAft>
              <a:spcPct val="35000"/>
            </a:spcAft>
            <a:buNone/>
          </a:pPr>
          <a:r>
            <a:rPr lang="en-US" sz="1400" kern="1200" dirty="0"/>
            <a:t>The company made a hundred sales between January and December 2023.</a:t>
          </a:r>
        </a:p>
      </dsp:txBody>
      <dsp:txXfrm>
        <a:off x="804807" y="1745279"/>
        <a:ext cx="8079028" cy="696803"/>
      </dsp:txXfrm>
    </dsp:sp>
    <dsp:sp modelId="{2D0BB49C-5A29-482A-8D36-AF628C06D01F}">
      <dsp:nvSpPr>
        <dsp:cNvPr id="0" name=""/>
        <dsp:cNvSpPr/>
      </dsp:nvSpPr>
      <dsp:spPr>
        <a:xfrm>
          <a:off x="0" y="2616283"/>
          <a:ext cx="8883836" cy="696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6F543-315B-40A8-BA1D-ABEAC74155CA}">
      <dsp:nvSpPr>
        <dsp:cNvPr id="0" name=""/>
        <dsp:cNvSpPr/>
      </dsp:nvSpPr>
      <dsp:spPr>
        <a:xfrm>
          <a:off x="210782" y="2773064"/>
          <a:ext cx="383241" cy="3832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52202-A740-47AF-8196-4A6D99AD5197}">
      <dsp:nvSpPr>
        <dsp:cNvPr id="0" name=""/>
        <dsp:cNvSpPr/>
      </dsp:nvSpPr>
      <dsp:spPr>
        <a:xfrm>
          <a:off x="804807" y="2616283"/>
          <a:ext cx="8079028" cy="6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5" tIns="73745" rIns="73745" bIns="73745" numCol="1" spcCol="1270" anchor="ctr" anchorCtr="0">
          <a:noAutofit/>
        </a:bodyPr>
        <a:lstStyle/>
        <a:p>
          <a:pPr marL="0" lvl="0" indent="0" algn="l" defTabSz="622300">
            <a:lnSpc>
              <a:spcPct val="100000"/>
            </a:lnSpc>
            <a:spcBef>
              <a:spcPct val="0"/>
            </a:spcBef>
            <a:spcAft>
              <a:spcPct val="35000"/>
            </a:spcAft>
            <a:buNone/>
          </a:pPr>
          <a:r>
            <a:rPr lang="en-US" sz="1400" kern="1200" dirty="0"/>
            <a:t>The average sale amount for the entire transaction made in 2023 is $722.39.</a:t>
          </a:r>
        </a:p>
      </dsp:txBody>
      <dsp:txXfrm>
        <a:off x="804807" y="2616283"/>
        <a:ext cx="8079028" cy="696803"/>
      </dsp:txXfrm>
    </dsp:sp>
    <dsp:sp modelId="{01F73539-5627-4684-8700-7B8EBAF5F581}">
      <dsp:nvSpPr>
        <dsp:cNvPr id="0" name=""/>
        <dsp:cNvSpPr/>
      </dsp:nvSpPr>
      <dsp:spPr>
        <a:xfrm>
          <a:off x="0" y="3487287"/>
          <a:ext cx="8883836" cy="6968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F9E33-9F8E-4C1F-84DD-8202E0B9E86B}">
      <dsp:nvSpPr>
        <dsp:cNvPr id="0" name=""/>
        <dsp:cNvSpPr/>
      </dsp:nvSpPr>
      <dsp:spPr>
        <a:xfrm>
          <a:off x="210782" y="3644068"/>
          <a:ext cx="383241" cy="3832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B9FBFB-AA39-440B-8B4C-3FBDBE48D6D9}">
      <dsp:nvSpPr>
        <dsp:cNvPr id="0" name=""/>
        <dsp:cNvSpPr/>
      </dsp:nvSpPr>
      <dsp:spPr>
        <a:xfrm>
          <a:off x="804807" y="3487287"/>
          <a:ext cx="8079028" cy="696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45" tIns="73745" rIns="73745" bIns="73745" numCol="1" spcCol="1270" anchor="ctr" anchorCtr="0">
          <a:noAutofit/>
        </a:bodyPr>
        <a:lstStyle/>
        <a:p>
          <a:pPr marL="0" lvl="0" indent="0" algn="l" defTabSz="622300">
            <a:lnSpc>
              <a:spcPct val="100000"/>
            </a:lnSpc>
            <a:spcBef>
              <a:spcPct val="0"/>
            </a:spcBef>
            <a:spcAft>
              <a:spcPct val="35000"/>
            </a:spcAft>
            <a:buNone/>
          </a:pPr>
          <a:r>
            <a:rPr lang="en-US" sz="1400" kern="1200" dirty="0"/>
            <a:t>The total revenue generated from the sales made in 2023 is $72,239.</a:t>
          </a:r>
        </a:p>
      </dsp:txBody>
      <dsp:txXfrm>
        <a:off x="804807" y="3487287"/>
        <a:ext cx="8079028" cy="696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A3261-0A9D-4153-9F73-F31A79A79A42}">
      <dsp:nvSpPr>
        <dsp:cNvPr id="0" name=""/>
        <dsp:cNvSpPr/>
      </dsp:nvSpPr>
      <dsp:spPr>
        <a:xfrm>
          <a:off x="0" y="415018"/>
          <a:ext cx="3081972" cy="1849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products with items less than 50 in stock should be restocked because they belong to the most profitable categories except for the products in the Living room category.</a:t>
          </a:r>
        </a:p>
      </dsp:txBody>
      <dsp:txXfrm>
        <a:off x="0" y="415018"/>
        <a:ext cx="3081972" cy="1849183"/>
      </dsp:txXfrm>
    </dsp:sp>
    <dsp:sp modelId="{647249D9-3D5F-445D-82A7-DEFD7C680A78}">
      <dsp:nvSpPr>
        <dsp:cNvPr id="0" name=""/>
        <dsp:cNvSpPr/>
      </dsp:nvSpPr>
      <dsp:spPr>
        <a:xfrm>
          <a:off x="3390169" y="415018"/>
          <a:ext cx="3081972" cy="1849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more expensive bedroom products (9, 7) and living room products (15) should be given aggressive promotional campaigns and targeted against high-end customers.</a:t>
          </a:r>
        </a:p>
      </dsp:txBody>
      <dsp:txXfrm>
        <a:off x="3390169" y="415018"/>
        <a:ext cx="3081972" cy="1849183"/>
      </dsp:txXfrm>
    </dsp:sp>
    <dsp:sp modelId="{95B92A24-749A-4FCD-9E0F-C7267F3E716A}">
      <dsp:nvSpPr>
        <dsp:cNvPr id="0" name=""/>
        <dsp:cNvSpPr/>
      </dsp:nvSpPr>
      <dsp:spPr>
        <a:xfrm>
          <a:off x="6780339" y="415018"/>
          <a:ext cx="3081972" cy="1849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Product 14, the Office furniture category should be promoted among middle-class customers.</a:t>
          </a:r>
        </a:p>
      </dsp:txBody>
      <dsp:txXfrm>
        <a:off x="6780339" y="415018"/>
        <a:ext cx="3081972" cy="1849183"/>
      </dsp:txXfrm>
    </dsp:sp>
    <dsp:sp modelId="{19C85F78-1C0D-4BCE-BA50-7FB02572D1C2}">
      <dsp:nvSpPr>
        <dsp:cNvPr id="0" name=""/>
        <dsp:cNvSpPr/>
      </dsp:nvSpPr>
      <dsp:spPr>
        <a:xfrm>
          <a:off x="0" y="2572399"/>
          <a:ext cx="3081972" cy="1849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Based on the revenue generated from these categories, the bedroom category should be promoted to increase the company’s profitability. This is because this category makes higher figures compared to other categories.</a:t>
          </a:r>
        </a:p>
      </dsp:txBody>
      <dsp:txXfrm>
        <a:off x="0" y="2572399"/>
        <a:ext cx="3081972" cy="1849183"/>
      </dsp:txXfrm>
    </dsp:sp>
    <dsp:sp modelId="{F5FC4827-3381-40DE-BA5E-51CFC4ECDE0D}">
      <dsp:nvSpPr>
        <dsp:cNvPr id="0" name=""/>
        <dsp:cNvSpPr/>
      </dsp:nvSpPr>
      <dsp:spPr>
        <a:xfrm>
          <a:off x="3390169" y="2572399"/>
          <a:ext cx="3081972" cy="1849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Living room and Outdoor categories should also be promoted to increase the number of sales thereby increasing revenue.</a:t>
          </a:r>
        </a:p>
      </dsp:txBody>
      <dsp:txXfrm>
        <a:off x="3390169" y="2572399"/>
        <a:ext cx="3081972" cy="1849183"/>
      </dsp:txXfrm>
    </dsp:sp>
    <dsp:sp modelId="{D0C3758D-C386-459C-BC0B-7B6BFCDECAE2}">
      <dsp:nvSpPr>
        <dsp:cNvPr id="0" name=""/>
        <dsp:cNvSpPr/>
      </dsp:nvSpPr>
      <dsp:spPr>
        <a:xfrm>
          <a:off x="6780339" y="2572399"/>
          <a:ext cx="3081972" cy="1849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top 5 customers should be rewarded for their loyalty while discounts and promotional offers should be carried out to encourage other customers to purchase more products. </a:t>
          </a:r>
        </a:p>
      </dsp:txBody>
      <dsp:txXfrm>
        <a:off x="6780339" y="2572399"/>
        <a:ext cx="3081972" cy="18491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703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6337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5304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613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2485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0808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1249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7816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3588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5245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3/13/2024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846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3/13/2024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3686409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04A768A-106D-92B0-9844-97BD4DB270E8}"/>
              </a:ext>
            </a:extLst>
          </p:cNvPr>
          <p:cNvPicPr>
            <a:picLocks noChangeAspect="1"/>
          </p:cNvPicPr>
          <p:nvPr/>
        </p:nvPicPr>
        <p:blipFill rotWithShape="1">
          <a:blip r:embed="rId2"/>
          <a:srcRect t="12643" b="14777"/>
          <a:stretch/>
        </p:blipFill>
        <p:spPr>
          <a:xfrm>
            <a:off x="20" y="10"/>
            <a:ext cx="12191979" cy="6857989"/>
          </a:xfrm>
          <a:prstGeom prst="rect">
            <a:avLst/>
          </a:prstGeom>
        </p:spPr>
      </p:pic>
      <p:sp>
        <p:nvSpPr>
          <p:cNvPr id="14" name="Freeform: Shape 13">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209C854-2B39-6221-191D-648D5E8943E3}"/>
              </a:ext>
            </a:extLst>
          </p:cNvPr>
          <p:cNvSpPr>
            <a:spLocks noGrp="1"/>
          </p:cNvSpPr>
          <p:nvPr>
            <p:ph type="title"/>
          </p:nvPr>
        </p:nvSpPr>
        <p:spPr>
          <a:xfrm>
            <a:off x="937142" y="691723"/>
            <a:ext cx="4241299" cy="1819658"/>
          </a:xfrm>
        </p:spPr>
        <p:txBody>
          <a:bodyPr vert="horz" lIns="91440" tIns="45720" rIns="91440" bIns="45720" rtlCol="0" anchor="b">
            <a:normAutofit/>
          </a:bodyPr>
          <a:lstStyle/>
          <a:p>
            <a:pPr>
              <a:lnSpc>
                <a:spcPct val="100000"/>
              </a:lnSpc>
            </a:pPr>
            <a:r>
              <a:rPr lang="en-US" sz="3600" dirty="0"/>
              <a:t>ANNUAL REPORT GENERATED FOR ECOFLOURISH</a:t>
            </a:r>
          </a:p>
        </p:txBody>
      </p:sp>
      <p:sp>
        <p:nvSpPr>
          <p:cNvPr id="16" name="Freeform: Shape 15">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382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2CC8CFE-31F3-0DA5-6AC8-9A74170B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A9FB23B6-1F34-5B6A-2697-938FB355B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5DBD3-80EE-1055-148F-7BC5137D37C7}"/>
              </a:ext>
            </a:extLst>
          </p:cNvPr>
          <p:cNvSpPr>
            <a:spLocks noGrp="1"/>
          </p:cNvSpPr>
          <p:nvPr>
            <p:ph type="title"/>
          </p:nvPr>
        </p:nvSpPr>
        <p:spPr>
          <a:xfrm>
            <a:off x="2129817" y="1143001"/>
            <a:ext cx="7917227" cy="574157"/>
          </a:xfrm>
        </p:spPr>
        <p:txBody>
          <a:bodyPr anchor="t">
            <a:normAutofit/>
          </a:bodyPr>
          <a:lstStyle/>
          <a:p>
            <a:pPr algn="ctr"/>
            <a:r>
              <a:rPr lang="en-US" sz="2800" dirty="0"/>
              <a:t>METHODOLOGIES USED</a:t>
            </a:r>
            <a:endParaRPr lang="en-CA" sz="2800" dirty="0"/>
          </a:p>
        </p:txBody>
      </p:sp>
      <p:graphicFrame>
        <p:nvGraphicFramePr>
          <p:cNvPr id="5" name="Content Placeholder 2">
            <a:extLst>
              <a:ext uri="{FF2B5EF4-FFF2-40B4-BE49-F238E27FC236}">
                <a16:creationId xmlns:a16="http://schemas.microsoft.com/office/drawing/2014/main" id="{2E0B6AB7-CB63-0667-8DC9-DED2265460D8}"/>
              </a:ext>
            </a:extLst>
          </p:cNvPr>
          <p:cNvGraphicFramePr>
            <a:graphicFrameLocks noGrp="1"/>
          </p:cNvGraphicFramePr>
          <p:nvPr>
            <p:ph idx="1"/>
            <p:extLst>
              <p:ext uri="{D42A27DB-BD31-4B8C-83A1-F6EECF244321}">
                <p14:modId xmlns:p14="http://schemas.microsoft.com/office/powerpoint/2010/main" val="391641735"/>
              </p:ext>
            </p:extLst>
          </p:nvPr>
        </p:nvGraphicFramePr>
        <p:xfrm>
          <a:off x="1913862" y="2400300"/>
          <a:ext cx="8378456" cy="2947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11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0B13-6325-33B2-D85F-11D9E603BEE9}"/>
              </a:ext>
            </a:extLst>
          </p:cNvPr>
          <p:cNvSpPr>
            <a:spLocks noGrp="1"/>
          </p:cNvSpPr>
          <p:nvPr>
            <p:ph type="title"/>
          </p:nvPr>
        </p:nvSpPr>
        <p:spPr>
          <a:xfrm>
            <a:off x="1639293" y="912989"/>
            <a:ext cx="7655781" cy="398978"/>
          </a:xfrm>
        </p:spPr>
        <p:txBody>
          <a:bodyPr>
            <a:noAutofit/>
          </a:bodyPr>
          <a:lstStyle/>
          <a:p>
            <a:pPr algn="ctr"/>
            <a:r>
              <a:rPr lang="en-US" sz="2800" dirty="0"/>
              <a:t>INSIGHTS GENERATED</a:t>
            </a:r>
            <a:endParaRPr lang="en-CA" sz="2800" dirty="0"/>
          </a:p>
        </p:txBody>
      </p:sp>
      <p:graphicFrame>
        <p:nvGraphicFramePr>
          <p:cNvPr id="11" name="Content Placeholder 2">
            <a:extLst>
              <a:ext uri="{FF2B5EF4-FFF2-40B4-BE49-F238E27FC236}">
                <a16:creationId xmlns:a16="http://schemas.microsoft.com/office/drawing/2014/main" id="{CFB27391-C0C9-F2C7-4F23-E78452BF86F8}"/>
              </a:ext>
            </a:extLst>
          </p:cNvPr>
          <p:cNvGraphicFramePr>
            <a:graphicFrameLocks noGrp="1"/>
          </p:cNvGraphicFramePr>
          <p:nvPr>
            <p:ph idx="1"/>
            <p:extLst>
              <p:ext uri="{D42A27DB-BD31-4B8C-83A1-F6EECF244321}">
                <p14:modId xmlns:p14="http://schemas.microsoft.com/office/powerpoint/2010/main" val="3822074950"/>
              </p:ext>
            </p:extLst>
          </p:nvPr>
        </p:nvGraphicFramePr>
        <p:xfrm>
          <a:off x="1093702" y="1423284"/>
          <a:ext cx="8883836" cy="4187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85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E259EAA-3827-BEFD-3AE5-26669D20B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AD176-449C-1D6B-5EC2-46442A8E964C}"/>
              </a:ext>
            </a:extLst>
          </p:cNvPr>
          <p:cNvSpPr>
            <a:spLocks noGrp="1"/>
          </p:cNvSpPr>
          <p:nvPr>
            <p:ph type="title"/>
          </p:nvPr>
        </p:nvSpPr>
        <p:spPr>
          <a:xfrm>
            <a:off x="1066800" y="4061012"/>
            <a:ext cx="5101987" cy="1922929"/>
          </a:xfrm>
        </p:spPr>
        <p:txBody>
          <a:bodyPr anchor="t">
            <a:normAutofit/>
          </a:bodyPr>
          <a:lstStyle/>
          <a:p>
            <a:pPr algn="r"/>
            <a:r>
              <a:rPr lang="en-US" sz="4400" dirty="0"/>
              <a:t>MORE INSIGHTS GENERATED</a:t>
            </a:r>
            <a:endParaRPr lang="en-CA" sz="4400" dirty="0"/>
          </a:p>
        </p:txBody>
      </p:sp>
      <p:pic>
        <p:nvPicPr>
          <p:cNvPr id="7" name="Graphic 6" descr="Couch">
            <a:extLst>
              <a:ext uri="{FF2B5EF4-FFF2-40B4-BE49-F238E27FC236}">
                <a16:creationId xmlns:a16="http://schemas.microsoft.com/office/drawing/2014/main" id="{04AA3928-FE56-C9CC-A6B3-B7E75CCF6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39574" y="1151643"/>
            <a:ext cx="2560548" cy="2560548"/>
          </a:xfrm>
          <a:prstGeom prst="rect">
            <a:avLst/>
          </a:prstGeom>
        </p:spPr>
      </p:pic>
      <p:sp>
        <p:nvSpPr>
          <p:cNvPr id="3" name="Content Placeholder 2">
            <a:extLst>
              <a:ext uri="{FF2B5EF4-FFF2-40B4-BE49-F238E27FC236}">
                <a16:creationId xmlns:a16="http://schemas.microsoft.com/office/drawing/2014/main" id="{F0970F0B-0FF3-0701-ED8B-223A857E68F6}"/>
              </a:ext>
            </a:extLst>
          </p:cNvPr>
          <p:cNvSpPr>
            <a:spLocks noGrp="1"/>
          </p:cNvSpPr>
          <p:nvPr>
            <p:ph idx="1"/>
          </p:nvPr>
        </p:nvSpPr>
        <p:spPr>
          <a:xfrm>
            <a:off x="7239000" y="1144369"/>
            <a:ext cx="3810000" cy="4570630"/>
          </a:xfrm>
        </p:spPr>
        <p:txBody>
          <a:bodyPr>
            <a:normAutofit/>
          </a:bodyPr>
          <a:lstStyle/>
          <a:p>
            <a:pPr>
              <a:lnSpc>
                <a:spcPct val="110000"/>
              </a:lnSpc>
            </a:pPr>
            <a:r>
              <a:rPr lang="en-US" sz="1100" dirty="0"/>
              <a:t>There are two products in the Living room category, five in the Office furniture category, six in the bedroom category, 6 in the dining category, and one in the Outdoor category.</a:t>
            </a:r>
          </a:p>
          <a:p>
            <a:pPr>
              <a:lnSpc>
                <a:spcPct val="110000"/>
              </a:lnSpc>
            </a:pPr>
            <a:r>
              <a:rPr lang="en-US" sz="1100" dirty="0"/>
              <a:t>The minimum, maximum, and average prices of products in all categories are $216.21, $996.44, and $621.24 respectively.</a:t>
            </a:r>
          </a:p>
          <a:p>
            <a:pPr>
              <a:lnSpc>
                <a:spcPct val="110000"/>
              </a:lnSpc>
            </a:pPr>
            <a:r>
              <a:rPr lang="en-US" sz="1100" dirty="0"/>
              <a:t>We pride ourselves in stocking above fifty pieces for each product in our inventory.  However, nine of the twenty products have a stock quantity which is less than fifty.</a:t>
            </a:r>
          </a:p>
          <a:p>
            <a:pPr>
              <a:lnSpc>
                <a:spcPct val="110000"/>
              </a:lnSpc>
            </a:pPr>
            <a:r>
              <a:rPr lang="en-US" sz="1100" dirty="0"/>
              <a:t>Out of the twenty products sold, thirteen of them are priced above $500.</a:t>
            </a:r>
          </a:p>
          <a:p>
            <a:pPr>
              <a:lnSpc>
                <a:spcPct val="110000"/>
              </a:lnSpc>
            </a:pPr>
            <a:r>
              <a:rPr lang="en-CA" sz="1100" dirty="0"/>
              <a:t>The top 10 most expensive products are products 9, 6, 10, 19, 12, 17, 20, 16, 15, and 3. Their prices range from $996.44 to $711.</a:t>
            </a:r>
          </a:p>
          <a:p>
            <a:pPr>
              <a:lnSpc>
                <a:spcPct val="110000"/>
              </a:lnSpc>
            </a:pPr>
            <a:r>
              <a:rPr lang="en-CA" sz="1100" dirty="0"/>
              <a:t>Products 1, 4, 5, 8, and 13 are priced between $200 and $300.</a:t>
            </a:r>
          </a:p>
          <a:p>
            <a:pPr>
              <a:lnSpc>
                <a:spcPct val="110000"/>
              </a:lnSpc>
            </a:pPr>
            <a:endParaRPr lang="en-CA" sz="1100" dirty="0"/>
          </a:p>
        </p:txBody>
      </p:sp>
    </p:spTree>
    <p:extLst>
      <p:ext uri="{BB962C8B-B14F-4D97-AF65-F5344CB8AC3E}">
        <p14:creationId xmlns:p14="http://schemas.microsoft.com/office/powerpoint/2010/main" val="77478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9B30B-37A5-BD59-CD86-72D963DCD34D}"/>
              </a:ext>
            </a:extLst>
          </p:cNvPr>
          <p:cNvSpPr>
            <a:spLocks noGrp="1"/>
          </p:cNvSpPr>
          <p:nvPr>
            <p:ph type="title"/>
          </p:nvPr>
        </p:nvSpPr>
        <p:spPr>
          <a:xfrm>
            <a:off x="1066800" y="1142999"/>
            <a:ext cx="4173416" cy="1257299"/>
          </a:xfrm>
        </p:spPr>
        <p:txBody>
          <a:bodyPr anchor="ctr">
            <a:normAutofit/>
          </a:bodyPr>
          <a:lstStyle/>
          <a:p>
            <a:r>
              <a:rPr lang="en-US" sz="2700" dirty="0"/>
              <a:t>NUMBER OF ITEMS SOLD PER PRODUCT</a:t>
            </a:r>
            <a:endParaRPr lang="en-CA" sz="2700" dirty="0"/>
          </a:p>
        </p:txBody>
      </p:sp>
      <p:sp>
        <p:nvSpPr>
          <p:cNvPr id="9" name="Content Placeholder 8">
            <a:extLst>
              <a:ext uri="{FF2B5EF4-FFF2-40B4-BE49-F238E27FC236}">
                <a16:creationId xmlns:a16="http://schemas.microsoft.com/office/drawing/2014/main" id="{C9B264AA-AC81-A250-81B3-42047BD6F4D9}"/>
              </a:ext>
            </a:extLst>
          </p:cNvPr>
          <p:cNvSpPr>
            <a:spLocks noGrp="1"/>
          </p:cNvSpPr>
          <p:nvPr>
            <p:ph idx="1"/>
          </p:nvPr>
        </p:nvSpPr>
        <p:spPr>
          <a:xfrm>
            <a:off x="1066797" y="2736850"/>
            <a:ext cx="4173415" cy="2978152"/>
          </a:xfrm>
        </p:spPr>
        <p:txBody>
          <a:bodyPr>
            <a:normAutofit/>
          </a:bodyPr>
          <a:lstStyle/>
          <a:p>
            <a:r>
              <a:rPr lang="en-US"/>
              <a:t>Products 1, 5, 10, 19, 3, 4, and 20 are the most performing products with the highest number of items sold.</a:t>
            </a:r>
          </a:p>
          <a:p>
            <a:r>
              <a:rPr lang="en-US"/>
              <a:t>Products 9, 15, 7, 11, 14, and 18 on the other hand are the least performing products.</a:t>
            </a:r>
          </a:p>
        </p:txBody>
      </p:sp>
      <p:graphicFrame>
        <p:nvGraphicFramePr>
          <p:cNvPr id="6" name="Chart 5">
            <a:extLst>
              <a:ext uri="{FF2B5EF4-FFF2-40B4-BE49-F238E27FC236}">
                <a16:creationId xmlns:a16="http://schemas.microsoft.com/office/drawing/2014/main" id="{A7B5EBDC-74EA-4923-21A2-A06DE7BCFFCB}"/>
              </a:ext>
            </a:extLst>
          </p:cNvPr>
          <p:cNvGraphicFramePr>
            <a:graphicFrameLocks/>
          </p:cNvGraphicFramePr>
          <p:nvPr>
            <p:extLst>
              <p:ext uri="{D42A27DB-BD31-4B8C-83A1-F6EECF244321}">
                <p14:modId xmlns:p14="http://schemas.microsoft.com/office/powerpoint/2010/main" val="1020033693"/>
              </p:ext>
            </p:extLst>
          </p:nvPr>
        </p:nvGraphicFramePr>
        <p:xfrm>
          <a:off x="6096000" y="914400"/>
          <a:ext cx="4953000" cy="4995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752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C4789-3E91-E209-2DA7-7D993D7472F9}"/>
              </a:ext>
            </a:extLst>
          </p:cNvPr>
          <p:cNvSpPr>
            <a:spLocks noGrp="1"/>
          </p:cNvSpPr>
          <p:nvPr>
            <p:ph type="title"/>
          </p:nvPr>
        </p:nvSpPr>
        <p:spPr>
          <a:xfrm>
            <a:off x="1066799" y="660401"/>
            <a:ext cx="10092477" cy="619760"/>
          </a:xfrm>
        </p:spPr>
        <p:txBody>
          <a:bodyPr>
            <a:noAutofit/>
          </a:bodyPr>
          <a:lstStyle/>
          <a:p>
            <a:pPr algn="ctr"/>
            <a:r>
              <a:rPr lang="en-US" sz="2800" dirty="0"/>
              <a:t>TOP 5 LOYAL CUSTOMERS</a:t>
            </a:r>
            <a:endParaRPr lang="en-CA" sz="2800" dirty="0"/>
          </a:p>
        </p:txBody>
      </p:sp>
      <p:graphicFrame>
        <p:nvGraphicFramePr>
          <p:cNvPr id="7" name="Content Placeholder 6">
            <a:extLst>
              <a:ext uri="{FF2B5EF4-FFF2-40B4-BE49-F238E27FC236}">
                <a16:creationId xmlns:a16="http://schemas.microsoft.com/office/drawing/2014/main" id="{3839C0BF-B254-50E5-28D5-0FAFF095B17E}"/>
              </a:ext>
            </a:extLst>
          </p:cNvPr>
          <p:cNvGraphicFramePr>
            <a:graphicFrameLocks noGrp="1"/>
          </p:cNvGraphicFramePr>
          <p:nvPr>
            <p:ph sz="half" idx="1"/>
            <p:extLst>
              <p:ext uri="{D42A27DB-BD31-4B8C-83A1-F6EECF244321}">
                <p14:modId xmlns:p14="http://schemas.microsoft.com/office/powerpoint/2010/main" val="1539676720"/>
              </p:ext>
            </p:extLst>
          </p:nvPr>
        </p:nvGraphicFramePr>
        <p:xfrm>
          <a:off x="1066800" y="1574358"/>
          <a:ext cx="4810125" cy="43025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59F8F533-11CB-BCCC-F605-88AF6958DD4D}"/>
              </a:ext>
            </a:extLst>
          </p:cNvPr>
          <p:cNvGraphicFramePr>
            <a:graphicFrameLocks noGrp="1"/>
          </p:cNvGraphicFramePr>
          <p:nvPr>
            <p:ph sz="half" idx="2"/>
            <p:extLst>
              <p:ext uri="{D42A27DB-BD31-4B8C-83A1-F6EECF244321}">
                <p14:modId xmlns:p14="http://schemas.microsoft.com/office/powerpoint/2010/main" val="3811274993"/>
              </p:ext>
            </p:extLst>
          </p:nvPr>
        </p:nvGraphicFramePr>
        <p:xfrm>
          <a:off x="6350000" y="1574358"/>
          <a:ext cx="4808538" cy="43025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042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0DF879-CDF3-A952-77FD-0E39A8925CD4}"/>
              </a:ext>
            </a:extLst>
          </p:cNvPr>
          <p:cNvSpPr>
            <a:spLocks noGrp="1"/>
          </p:cNvSpPr>
          <p:nvPr>
            <p:ph type="title"/>
          </p:nvPr>
        </p:nvSpPr>
        <p:spPr>
          <a:xfrm>
            <a:off x="1066800" y="770627"/>
            <a:ext cx="10224052" cy="533388"/>
          </a:xfrm>
        </p:spPr>
        <p:txBody>
          <a:bodyPr>
            <a:normAutofit/>
          </a:bodyPr>
          <a:lstStyle/>
          <a:p>
            <a:pPr algn="ctr"/>
            <a:r>
              <a:rPr lang="en-US" dirty="0"/>
              <a:t>PROMOTIONAL CAMPAIGN BASED ON PROFITABILITY</a:t>
            </a:r>
            <a:endParaRPr lang="en-CA" dirty="0"/>
          </a:p>
        </p:txBody>
      </p:sp>
      <p:sp>
        <p:nvSpPr>
          <p:cNvPr id="7" name="Text Placeholder 6">
            <a:extLst>
              <a:ext uri="{FF2B5EF4-FFF2-40B4-BE49-F238E27FC236}">
                <a16:creationId xmlns:a16="http://schemas.microsoft.com/office/drawing/2014/main" id="{59F2A414-251F-1983-EA22-753E024F0710}"/>
              </a:ext>
            </a:extLst>
          </p:cNvPr>
          <p:cNvSpPr>
            <a:spLocks noGrp="1"/>
          </p:cNvSpPr>
          <p:nvPr>
            <p:ph type="body" sz="half" idx="2"/>
          </p:nvPr>
        </p:nvSpPr>
        <p:spPr>
          <a:xfrm>
            <a:off x="1066800" y="2552369"/>
            <a:ext cx="4181061" cy="3316619"/>
          </a:xfrm>
        </p:spPr>
        <p:txBody>
          <a:bodyPr>
            <a:normAutofit/>
          </a:bodyPr>
          <a:lstStyle/>
          <a:p>
            <a:pPr marL="285750" indent="-285750">
              <a:buFont typeface="Arial" panose="020B0604020202020204" pitchFamily="34" charset="0"/>
              <a:buChar char="•"/>
            </a:pPr>
            <a:r>
              <a:rPr lang="en-US" sz="1400" dirty="0"/>
              <a:t>Bedroom furniture products are the highest-selling category with the highest quantities sold.</a:t>
            </a:r>
          </a:p>
          <a:p>
            <a:pPr marL="285750" indent="-285750">
              <a:buFont typeface="Arial" panose="020B0604020202020204" pitchFamily="34" charset="0"/>
              <a:buChar char="•"/>
            </a:pPr>
            <a:r>
              <a:rPr lang="en-US" sz="1400" dirty="0"/>
              <a:t>Living room furniture products on the other hand are the least performing categories with the lowest quantities sold.</a:t>
            </a:r>
          </a:p>
        </p:txBody>
      </p:sp>
      <p:graphicFrame>
        <p:nvGraphicFramePr>
          <p:cNvPr id="20" name="Content Placeholder 19">
            <a:extLst>
              <a:ext uri="{FF2B5EF4-FFF2-40B4-BE49-F238E27FC236}">
                <a16:creationId xmlns:a16="http://schemas.microsoft.com/office/drawing/2014/main" id="{2DF1E933-94CD-E796-8337-0F11D8A2F116}"/>
              </a:ext>
            </a:extLst>
          </p:cNvPr>
          <p:cNvGraphicFramePr>
            <a:graphicFrameLocks noGrp="1"/>
          </p:cNvGraphicFramePr>
          <p:nvPr>
            <p:ph idx="1"/>
            <p:extLst>
              <p:ext uri="{D42A27DB-BD31-4B8C-83A1-F6EECF244321}">
                <p14:modId xmlns:p14="http://schemas.microsoft.com/office/powerpoint/2010/main" val="855171427"/>
              </p:ext>
            </p:extLst>
          </p:nvPr>
        </p:nvGraphicFramePr>
        <p:xfrm>
          <a:off x="5183188" y="1494845"/>
          <a:ext cx="5980112" cy="43487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559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2F24FD-1B5A-EFCA-B091-ADDFAEAD310E}"/>
              </a:ext>
            </a:extLst>
          </p:cNvPr>
          <p:cNvSpPr>
            <a:spLocks noGrp="1"/>
          </p:cNvSpPr>
          <p:nvPr>
            <p:ph type="title"/>
          </p:nvPr>
        </p:nvSpPr>
        <p:spPr>
          <a:xfrm>
            <a:off x="1605280" y="629921"/>
            <a:ext cx="8886884" cy="650240"/>
          </a:xfrm>
        </p:spPr>
        <p:txBody>
          <a:bodyPr>
            <a:noAutofit/>
          </a:bodyPr>
          <a:lstStyle/>
          <a:p>
            <a:pPr algn="ctr"/>
            <a:r>
              <a:rPr lang="en-US" sz="2800" dirty="0"/>
              <a:t>RECOMMENDATIONS</a:t>
            </a:r>
            <a:endParaRPr lang="en-CA" sz="2800" dirty="0"/>
          </a:p>
        </p:txBody>
      </p:sp>
      <p:graphicFrame>
        <p:nvGraphicFramePr>
          <p:cNvPr id="8" name="Content Placeholder 5">
            <a:extLst>
              <a:ext uri="{FF2B5EF4-FFF2-40B4-BE49-F238E27FC236}">
                <a16:creationId xmlns:a16="http://schemas.microsoft.com/office/drawing/2014/main" id="{56092546-A46D-950F-5B67-693C44D68C6A}"/>
              </a:ext>
            </a:extLst>
          </p:cNvPr>
          <p:cNvGraphicFramePr>
            <a:graphicFrameLocks noGrp="1"/>
          </p:cNvGraphicFramePr>
          <p:nvPr>
            <p:ph idx="1"/>
            <p:extLst>
              <p:ext uri="{D42A27DB-BD31-4B8C-83A1-F6EECF244321}">
                <p14:modId xmlns:p14="http://schemas.microsoft.com/office/powerpoint/2010/main" val="4235254443"/>
              </p:ext>
            </p:extLst>
          </p:nvPr>
        </p:nvGraphicFramePr>
        <p:xfrm>
          <a:off x="1069848" y="1391478"/>
          <a:ext cx="9862312" cy="4836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84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F437E-EB73-CCD6-C2C2-A9D23B11E9C0}"/>
              </a:ext>
            </a:extLst>
          </p:cNvPr>
          <p:cNvSpPr>
            <a:spLocks noGrp="1"/>
          </p:cNvSpPr>
          <p:nvPr>
            <p:ph type="title"/>
          </p:nvPr>
        </p:nvSpPr>
        <p:spPr>
          <a:xfrm>
            <a:off x="1066800" y="896046"/>
            <a:ext cx="8886884" cy="765775"/>
          </a:xfrm>
        </p:spPr>
        <p:txBody>
          <a:bodyPr>
            <a:normAutofit fontScale="90000"/>
          </a:bodyPr>
          <a:lstStyle/>
          <a:p>
            <a:r>
              <a:rPr lang="en-US" sz="2800" dirty="0"/>
              <a:t>SOME OF THE QUERIES USED TO GENERATE THE REPORT</a:t>
            </a:r>
            <a:endParaRPr lang="en-CA" sz="2800" dirty="0"/>
          </a:p>
        </p:txBody>
      </p:sp>
      <p:pic>
        <p:nvPicPr>
          <p:cNvPr id="6" name="Picture 5" descr="A white background with purple text&#10;&#10;Description automatically generated">
            <a:extLst>
              <a:ext uri="{FF2B5EF4-FFF2-40B4-BE49-F238E27FC236}">
                <a16:creationId xmlns:a16="http://schemas.microsoft.com/office/drawing/2014/main" id="{A35C947C-64D6-26C2-5B21-4FA087E79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106172"/>
            <a:ext cx="4642089" cy="1003352"/>
          </a:xfrm>
          <a:prstGeom prst="rect">
            <a:avLst/>
          </a:prstGeom>
        </p:spPr>
      </p:pic>
      <p:pic>
        <p:nvPicPr>
          <p:cNvPr id="8" name="Picture 7" descr="A close-up of a text&#10;&#10;Description automatically generated">
            <a:extLst>
              <a:ext uri="{FF2B5EF4-FFF2-40B4-BE49-F238E27FC236}">
                <a16:creationId xmlns:a16="http://schemas.microsoft.com/office/drawing/2014/main" id="{CD9520B5-BFA8-D866-545B-4F9C56DAC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106" y="2106172"/>
            <a:ext cx="5016758" cy="819192"/>
          </a:xfrm>
          <a:prstGeom prst="rect">
            <a:avLst/>
          </a:prstGeom>
        </p:spPr>
      </p:pic>
      <p:pic>
        <p:nvPicPr>
          <p:cNvPr id="10" name="Picture 9" descr="A white background with black text&#10;&#10;Description automatically generated">
            <a:extLst>
              <a:ext uri="{FF2B5EF4-FFF2-40B4-BE49-F238E27FC236}">
                <a16:creationId xmlns:a16="http://schemas.microsoft.com/office/drawing/2014/main" id="{0E3E40AD-07F1-5E05-4D88-4823F18E8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415435"/>
            <a:ext cx="8661845" cy="1416123"/>
          </a:xfrm>
          <a:prstGeom prst="rect">
            <a:avLst/>
          </a:prstGeom>
        </p:spPr>
      </p:pic>
      <p:pic>
        <p:nvPicPr>
          <p:cNvPr id="12" name="Picture 11" descr="A close-up of a computer code&#10;&#10;Description automatically generated">
            <a:extLst>
              <a:ext uri="{FF2B5EF4-FFF2-40B4-BE49-F238E27FC236}">
                <a16:creationId xmlns:a16="http://schemas.microsoft.com/office/drawing/2014/main" id="{2998822C-04C9-6A7E-8810-EE26E16D39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5140424"/>
            <a:ext cx="9169871" cy="1200212"/>
          </a:xfrm>
          <a:prstGeom prst="rect">
            <a:avLst/>
          </a:prstGeom>
        </p:spPr>
      </p:pic>
    </p:spTree>
    <p:extLst>
      <p:ext uri="{BB962C8B-B14F-4D97-AF65-F5344CB8AC3E}">
        <p14:creationId xmlns:p14="http://schemas.microsoft.com/office/powerpoint/2010/main" val="1361157607"/>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280</TotalTime>
  <Words>611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SwellVTI</vt:lpstr>
      <vt:lpstr>ANNUAL REPORT GENERATED FOR ECOFLOURISH</vt:lpstr>
      <vt:lpstr>METHODOLOGIES USED</vt:lpstr>
      <vt:lpstr>INSIGHTS GENERATED</vt:lpstr>
      <vt:lpstr>MORE INSIGHTS GENERATED</vt:lpstr>
      <vt:lpstr>NUMBER OF ITEMS SOLD PER PRODUCT</vt:lpstr>
      <vt:lpstr>TOP 5 LOYAL CUSTOMERS</vt:lpstr>
      <vt:lpstr>PROMOTIONAL CAMPAIGN BASED ON PROFITABILITY</vt:lpstr>
      <vt:lpstr>RECOMMENDATIONS</vt:lpstr>
      <vt:lpstr>SOME OF THE QUERIES USED TO GENERATE THE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REPORT GENERATED FOR ECOFLOURISH</dc:title>
  <dc:creator>mariam badmus</dc:creator>
  <cp:lastModifiedBy>mariam badmus</cp:lastModifiedBy>
  <cp:revision>2</cp:revision>
  <dcterms:created xsi:type="dcterms:W3CDTF">2024-03-05T12:27:52Z</dcterms:created>
  <dcterms:modified xsi:type="dcterms:W3CDTF">2024-03-13T14:19:59Z</dcterms:modified>
</cp:coreProperties>
</file>