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666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198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5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9185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8338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94966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829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4117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0316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7608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8/2/2024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546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8/2/2024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6159855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F5488-124A-534A-47D7-63DD37A8C911}"/>
              </a:ext>
            </a:extLst>
          </p:cNvPr>
          <p:cNvSpPr>
            <a:spLocks noGrp="1"/>
          </p:cNvSpPr>
          <p:nvPr>
            <p:ph type="ctrTitle"/>
          </p:nvPr>
        </p:nvSpPr>
        <p:spPr>
          <a:xfrm>
            <a:off x="838200" y="880844"/>
            <a:ext cx="4287253" cy="2629119"/>
          </a:xfrm>
        </p:spPr>
        <p:txBody>
          <a:bodyPr>
            <a:normAutofit/>
          </a:bodyPr>
          <a:lstStyle/>
          <a:p>
            <a:pPr algn="l"/>
            <a:r>
              <a:rPr lang="en-US" dirty="0">
                <a:gradFill flip="none" rotWithShape="1">
                  <a:gsLst>
                    <a:gs pos="0">
                      <a:schemeClr val="accent5">
                        <a:alpha val="70000"/>
                      </a:schemeClr>
                    </a:gs>
                    <a:gs pos="100000">
                      <a:schemeClr val="accent1">
                        <a:alpha val="70000"/>
                      </a:schemeClr>
                    </a:gs>
                  </a:gsLst>
                  <a:lin ang="0" scaled="1"/>
                  <a:tileRect/>
                </a:gradFill>
              </a:rPr>
              <a:t>MB FURNITURE</a:t>
            </a:r>
            <a:endParaRPr lang="en-CA">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A3ECA374-101F-307B-2558-F48FEEA19D46}"/>
              </a:ext>
            </a:extLst>
          </p:cNvPr>
          <p:cNvSpPr>
            <a:spLocks noGrp="1"/>
          </p:cNvSpPr>
          <p:nvPr>
            <p:ph type="subTitle" idx="1"/>
          </p:nvPr>
        </p:nvSpPr>
        <p:spPr>
          <a:xfrm>
            <a:off x="838200" y="3602038"/>
            <a:ext cx="4287253" cy="2375118"/>
          </a:xfrm>
        </p:spPr>
        <p:txBody>
          <a:bodyPr>
            <a:normAutofit/>
          </a:bodyPr>
          <a:lstStyle/>
          <a:p>
            <a:pPr algn="l"/>
            <a:r>
              <a:rPr lang="en-US" sz="2200" dirty="0">
                <a:solidFill>
                  <a:schemeClr val="tx2">
                    <a:alpha val="60000"/>
                  </a:schemeClr>
                </a:solidFill>
              </a:rPr>
              <a:t>Sales and Profit Analysis for a Period of Four Years</a:t>
            </a:r>
            <a:endParaRPr lang="en-CA" sz="2200">
              <a:solidFill>
                <a:schemeClr val="tx2">
                  <a:alpha val="60000"/>
                </a:schemeClr>
              </a:solidFill>
            </a:endParaRPr>
          </a:p>
        </p:txBody>
      </p:sp>
      <p:pic>
        <p:nvPicPr>
          <p:cNvPr id="4" name="Picture 3" descr="A splash of colors on a white surface">
            <a:extLst>
              <a:ext uri="{FF2B5EF4-FFF2-40B4-BE49-F238E27FC236}">
                <a16:creationId xmlns:a16="http://schemas.microsoft.com/office/drawing/2014/main" id="{035CDD6D-FA11-57EC-54A1-35E7FAC69014}"/>
              </a:ext>
            </a:extLst>
          </p:cNvPr>
          <p:cNvPicPr>
            <a:picLocks noChangeAspect="1"/>
          </p:cNvPicPr>
          <p:nvPr/>
        </p:nvPicPr>
        <p:blipFill>
          <a:blip r:embed="rId2">
            <a:alphaModFix amt="90000"/>
          </a:blip>
          <a:srcRect l="8368" r="46682"/>
          <a:stretch/>
        </p:blipFill>
        <p:spPr>
          <a:xfrm>
            <a:off x="8286842" y="880844"/>
            <a:ext cx="3066958" cy="5117284"/>
          </a:xfrm>
          <a:prstGeom prst="rect">
            <a:avLst/>
          </a:prstGeom>
        </p:spPr>
      </p:pic>
    </p:spTree>
    <p:extLst>
      <p:ext uri="{BB962C8B-B14F-4D97-AF65-F5344CB8AC3E}">
        <p14:creationId xmlns:p14="http://schemas.microsoft.com/office/powerpoint/2010/main" val="379709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B874-4BC7-833E-345F-309926AA6BF7}"/>
              </a:ext>
            </a:extLst>
          </p:cNvPr>
          <p:cNvSpPr>
            <a:spLocks noGrp="1"/>
          </p:cNvSpPr>
          <p:nvPr>
            <p:ph type="title"/>
          </p:nvPr>
        </p:nvSpPr>
        <p:spPr/>
        <p:txBody>
          <a:bodyPr>
            <a:normAutofit/>
          </a:bodyPr>
          <a:lstStyle/>
          <a:p>
            <a:r>
              <a:rPr lang="en-US" dirty="0"/>
              <a:t>Profit Analysis</a:t>
            </a: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BE4D584B-77B4-22F1-2766-74858FCBED41}"/>
                  </a:ext>
                </a:extLst>
              </p:cNvPr>
              <p:cNvGraphicFramePr>
                <a:graphicFrameLocks noGrp="1"/>
              </p:cNvGraphicFramePr>
              <p:nvPr>
                <p:ph idx="1"/>
              </p:nvPr>
            </p:nvGraphicFramePr>
            <p:xfrm>
              <a:off x="5183188" y="685800"/>
              <a:ext cx="6172200" cy="5175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BE4D584B-77B4-22F1-2766-74858FCBED41}"/>
                  </a:ext>
                </a:extLst>
              </p:cNvPr>
              <p:cNvPicPr>
                <a:picLocks noGrp="1" noRot="1" noChangeAspect="1" noMove="1" noResize="1" noEditPoints="1" noAdjustHandles="1" noChangeArrowheads="1" noChangeShapeType="1"/>
              </p:cNvPicPr>
              <p:nvPr/>
            </p:nvPicPr>
            <p:blipFill>
              <a:blip r:embed="rId3"/>
              <a:stretch>
                <a:fillRect/>
              </a:stretch>
            </p:blipFill>
            <p:spPr>
              <a:xfrm>
                <a:off x="5183188" y="685800"/>
                <a:ext cx="6172200" cy="5175250"/>
              </a:xfrm>
              <a:prstGeom prst="rect">
                <a:avLst/>
              </a:prstGeom>
            </p:spPr>
          </p:pic>
        </mc:Fallback>
      </mc:AlternateContent>
      <p:sp>
        <p:nvSpPr>
          <p:cNvPr id="4" name="Text Placeholder 3">
            <a:extLst>
              <a:ext uri="{FF2B5EF4-FFF2-40B4-BE49-F238E27FC236}">
                <a16:creationId xmlns:a16="http://schemas.microsoft.com/office/drawing/2014/main" id="{241B9B09-7474-8F37-F772-EB9EAD9ADBA0}"/>
              </a:ext>
            </a:extLst>
          </p:cNvPr>
          <p:cNvSpPr>
            <a:spLocks noGrp="1"/>
          </p:cNvSpPr>
          <p:nvPr>
            <p:ph type="body" sz="half" idx="2"/>
          </p:nvPr>
        </p:nvSpPr>
        <p:spPr/>
        <p:txBody>
          <a:bodyPr/>
          <a:lstStyle/>
          <a:p>
            <a:pPr algn="just"/>
            <a:r>
              <a:rPr lang="en-US" dirty="0"/>
              <a:t>The most profitable sub-categories are chairs and furnishings while the sub-categories bookcases and tables are unprofitable.</a:t>
            </a:r>
            <a:endParaRPr lang="en-CA" dirty="0"/>
          </a:p>
        </p:txBody>
      </p:sp>
    </p:spTree>
    <p:extLst>
      <p:ext uri="{BB962C8B-B14F-4D97-AF65-F5344CB8AC3E}">
        <p14:creationId xmlns:p14="http://schemas.microsoft.com/office/powerpoint/2010/main" val="266649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F91C-407C-0AF4-BCAD-4F67691287AC}"/>
              </a:ext>
            </a:extLst>
          </p:cNvPr>
          <p:cNvSpPr>
            <a:spLocks noGrp="1"/>
          </p:cNvSpPr>
          <p:nvPr>
            <p:ph type="title"/>
          </p:nvPr>
        </p:nvSpPr>
        <p:spPr/>
        <p:txBody>
          <a:bodyPr/>
          <a:lstStyle/>
          <a:p>
            <a:r>
              <a:rPr lang="en-US" dirty="0"/>
              <a:t>Profit Analysis</a:t>
            </a:r>
            <a:endParaRPr lang="en-CA" dirty="0"/>
          </a:p>
        </p:txBody>
      </p:sp>
      <p:sp>
        <p:nvSpPr>
          <p:cNvPr id="4" name="Text Placeholder 3">
            <a:extLst>
              <a:ext uri="{FF2B5EF4-FFF2-40B4-BE49-F238E27FC236}">
                <a16:creationId xmlns:a16="http://schemas.microsoft.com/office/drawing/2014/main" id="{963E5BA2-949B-CB1C-2E4A-50AC65B73DD7}"/>
              </a:ext>
            </a:extLst>
          </p:cNvPr>
          <p:cNvSpPr>
            <a:spLocks noGrp="1"/>
          </p:cNvSpPr>
          <p:nvPr>
            <p:ph type="body" sz="half" idx="2"/>
          </p:nvPr>
        </p:nvSpPr>
        <p:spPr/>
        <p:txBody>
          <a:bodyPr/>
          <a:lstStyle/>
          <a:p>
            <a:pPr algn="just"/>
            <a:r>
              <a:rPr lang="en-US" dirty="0"/>
              <a:t>The western region contributes the most profit while the central region contributes the least. However, the southern region has the lowest sales while the Western region has the highest sales.</a:t>
            </a: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Content Placeholder 7">
                <a:extLst>
                  <a:ext uri="{FF2B5EF4-FFF2-40B4-BE49-F238E27FC236}">
                    <a16:creationId xmlns:a16="http://schemas.microsoft.com/office/drawing/2014/main" id="{39EAE28A-0F84-9441-70E7-7817AED1245D}"/>
                  </a:ext>
                </a:extLst>
              </p:cNvPr>
              <p:cNvGraphicFramePr>
                <a:graphicFrameLocks noGrp="1"/>
              </p:cNvGraphicFramePr>
              <p:nvPr>
                <p:ph idx="1"/>
              </p:nvPr>
            </p:nvGraphicFramePr>
            <p:xfrm>
              <a:off x="5183188" y="685800"/>
              <a:ext cx="6172200" cy="5175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Content Placeholder 7">
                <a:extLst>
                  <a:ext uri="{FF2B5EF4-FFF2-40B4-BE49-F238E27FC236}">
                    <a16:creationId xmlns:a16="http://schemas.microsoft.com/office/drawing/2014/main" id="{39EAE28A-0F84-9441-70E7-7817AED1245D}"/>
                  </a:ext>
                </a:extLst>
              </p:cNvPr>
              <p:cNvPicPr>
                <a:picLocks noGrp="1" noRot="1" noChangeAspect="1" noMove="1" noResize="1" noEditPoints="1" noAdjustHandles="1" noChangeArrowheads="1" noChangeShapeType="1"/>
              </p:cNvPicPr>
              <p:nvPr/>
            </p:nvPicPr>
            <p:blipFill>
              <a:blip r:embed="rId3"/>
              <a:stretch>
                <a:fillRect/>
              </a:stretch>
            </p:blipFill>
            <p:spPr>
              <a:xfrm>
                <a:off x="5183188" y="685800"/>
                <a:ext cx="6172200" cy="5175250"/>
              </a:xfrm>
              <a:prstGeom prst="rect">
                <a:avLst/>
              </a:prstGeom>
            </p:spPr>
          </p:pic>
        </mc:Fallback>
      </mc:AlternateContent>
    </p:spTree>
    <p:extLst>
      <p:ext uri="{BB962C8B-B14F-4D97-AF65-F5344CB8AC3E}">
        <p14:creationId xmlns:p14="http://schemas.microsoft.com/office/powerpoint/2010/main" val="407960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2238-413C-6122-0D9B-B277E58CC896}"/>
              </a:ext>
            </a:extLst>
          </p:cNvPr>
          <p:cNvSpPr>
            <a:spLocks noGrp="1"/>
          </p:cNvSpPr>
          <p:nvPr>
            <p:ph type="title"/>
          </p:nvPr>
        </p:nvSpPr>
        <p:spPr/>
        <p:txBody>
          <a:bodyPr/>
          <a:lstStyle/>
          <a:p>
            <a:r>
              <a:rPr lang="en-US" dirty="0"/>
              <a:t>Shipment Details</a:t>
            </a: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B434CD37-9D2F-95B6-3200-3EAC2816D2F9}"/>
                  </a:ext>
                </a:extLst>
              </p:cNvPr>
              <p:cNvGraphicFramePr>
                <a:graphicFrameLocks noGrp="1"/>
              </p:cNvGraphicFramePr>
              <p:nvPr>
                <p:ph idx="1"/>
              </p:nvPr>
            </p:nvGraphicFramePr>
            <p:xfrm>
              <a:off x="5183188" y="685800"/>
              <a:ext cx="6172200" cy="5175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B434CD37-9D2F-95B6-3200-3EAC2816D2F9}"/>
                  </a:ext>
                </a:extLst>
              </p:cNvPr>
              <p:cNvPicPr>
                <a:picLocks noGrp="1" noRot="1" noChangeAspect="1" noMove="1" noResize="1" noEditPoints="1" noAdjustHandles="1" noChangeArrowheads="1" noChangeShapeType="1"/>
              </p:cNvPicPr>
              <p:nvPr/>
            </p:nvPicPr>
            <p:blipFill>
              <a:blip r:embed="rId3"/>
              <a:stretch>
                <a:fillRect/>
              </a:stretch>
            </p:blipFill>
            <p:spPr>
              <a:xfrm>
                <a:off x="5183188" y="685800"/>
                <a:ext cx="6172200" cy="5175250"/>
              </a:xfrm>
              <a:prstGeom prst="rect">
                <a:avLst/>
              </a:prstGeom>
            </p:spPr>
          </p:pic>
        </mc:Fallback>
      </mc:AlternateContent>
      <p:sp>
        <p:nvSpPr>
          <p:cNvPr id="4" name="Text Placeholder 3">
            <a:extLst>
              <a:ext uri="{FF2B5EF4-FFF2-40B4-BE49-F238E27FC236}">
                <a16:creationId xmlns:a16="http://schemas.microsoft.com/office/drawing/2014/main" id="{0F71D18B-3956-D3E5-345F-66518FDFEFD7}"/>
              </a:ext>
            </a:extLst>
          </p:cNvPr>
          <p:cNvSpPr>
            <a:spLocks noGrp="1"/>
          </p:cNvSpPr>
          <p:nvPr>
            <p:ph type="body" sz="half" idx="2"/>
          </p:nvPr>
        </p:nvSpPr>
        <p:spPr/>
        <p:txBody>
          <a:bodyPr/>
          <a:lstStyle/>
          <a:p>
            <a:pPr algn="just"/>
            <a:r>
              <a:rPr lang="en-US" dirty="0"/>
              <a:t>The standard class shipment is the most preferred mode of shipment while the same day shipment is the least preferred.</a:t>
            </a:r>
            <a:endParaRPr lang="en-CA" dirty="0"/>
          </a:p>
        </p:txBody>
      </p:sp>
    </p:spTree>
    <p:extLst>
      <p:ext uri="{BB962C8B-B14F-4D97-AF65-F5344CB8AC3E}">
        <p14:creationId xmlns:p14="http://schemas.microsoft.com/office/powerpoint/2010/main" val="262313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B320-FCD8-0EAC-C0B7-BF314929736B}"/>
              </a:ext>
            </a:extLst>
          </p:cNvPr>
          <p:cNvSpPr>
            <a:spLocks noGrp="1"/>
          </p:cNvSpPr>
          <p:nvPr>
            <p:ph type="title"/>
          </p:nvPr>
        </p:nvSpPr>
        <p:spPr/>
        <p:txBody>
          <a:bodyPr/>
          <a:lstStyle/>
          <a:p>
            <a:r>
              <a:rPr lang="en-CA" dirty="0"/>
              <a:t>Order Details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2F645DD5-1FC6-BDEA-A399-7997C0991748}"/>
                  </a:ext>
                </a:extLst>
              </p:cNvPr>
              <p:cNvGraphicFramePr>
                <a:graphicFrameLocks noGrp="1"/>
              </p:cNvGraphicFramePr>
              <p:nvPr>
                <p:ph idx="1"/>
              </p:nvPr>
            </p:nvGraphicFramePr>
            <p:xfrm>
              <a:off x="5183188" y="685800"/>
              <a:ext cx="6172200" cy="5175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2F645DD5-1FC6-BDEA-A399-7997C0991748}"/>
                  </a:ext>
                </a:extLst>
              </p:cNvPr>
              <p:cNvPicPr>
                <a:picLocks noGrp="1" noRot="1" noChangeAspect="1" noMove="1" noResize="1" noEditPoints="1" noAdjustHandles="1" noChangeArrowheads="1" noChangeShapeType="1"/>
              </p:cNvPicPr>
              <p:nvPr/>
            </p:nvPicPr>
            <p:blipFill>
              <a:blip r:embed="rId3"/>
              <a:stretch>
                <a:fillRect/>
              </a:stretch>
            </p:blipFill>
            <p:spPr>
              <a:xfrm>
                <a:off x="5183188" y="685800"/>
                <a:ext cx="6172200" cy="5175250"/>
              </a:xfrm>
              <a:prstGeom prst="rect">
                <a:avLst/>
              </a:prstGeom>
            </p:spPr>
          </p:pic>
        </mc:Fallback>
      </mc:AlternateContent>
      <p:sp>
        <p:nvSpPr>
          <p:cNvPr id="4" name="Text Placeholder 3">
            <a:extLst>
              <a:ext uri="{FF2B5EF4-FFF2-40B4-BE49-F238E27FC236}">
                <a16:creationId xmlns:a16="http://schemas.microsoft.com/office/drawing/2014/main" id="{61B4C92D-EA30-80EC-9704-772EFC1E9475}"/>
              </a:ext>
            </a:extLst>
          </p:cNvPr>
          <p:cNvSpPr>
            <a:spLocks noGrp="1"/>
          </p:cNvSpPr>
          <p:nvPr>
            <p:ph type="body" sz="half" idx="2"/>
          </p:nvPr>
        </p:nvSpPr>
        <p:spPr/>
        <p:txBody>
          <a:bodyPr/>
          <a:lstStyle/>
          <a:p>
            <a:r>
              <a:rPr lang="en-US" dirty="0"/>
              <a:t>The orders start to increase in August, decline in October, but increase until the end of the year.</a:t>
            </a:r>
            <a:endParaRPr lang="en-CA" dirty="0"/>
          </a:p>
        </p:txBody>
      </p:sp>
    </p:spTree>
    <p:extLst>
      <p:ext uri="{BB962C8B-B14F-4D97-AF65-F5344CB8AC3E}">
        <p14:creationId xmlns:p14="http://schemas.microsoft.com/office/powerpoint/2010/main" val="161781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6A42C515-4ACE-A388-ACD0-6D194F8FEDE2}"/>
                  </a:ext>
                </a:extLst>
              </p:cNvPr>
              <p:cNvGraphicFramePr>
                <a:graphicFrameLocks noGrp="1"/>
              </p:cNvGraphicFramePr>
              <p:nvPr>
                <p:extLst>
                  <p:ext uri="{D42A27DB-BD31-4B8C-83A1-F6EECF244321}">
                    <p14:modId xmlns:p14="http://schemas.microsoft.com/office/powerpoint/2010/main" val="2590567747"/>
                  </p:ext>
                </p:extLst>
              </p:nvPr>
            </p:nvGraphicFramePr>
            <p:xfrm>
              <a:off x="906011" y="714374"/>
              <a:ext cx="10360404" cy="5429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6A42C515-4ACE-A388-ACD0-6D194F8FEDE2}"/>
                  </a:ext>
                </a:extLst>
              </p:cNvPr>
              <p:cNvPicPr>
                <a:picLocks noGrp="1" noRot="1" noChangeAspect="1" noMove="1" noResize="1" noEditPoints="1" noAdjustHandles="1" noChangeArrowheads="1" noChangeShapeType="1"/>
              </p:cNvPicPr>
              <p:nvPr/>
            </p:nvPicPr>
            <p:blipFill>
              <a:blip r:embed="rId3"/>
              <a:stretch>
                <a:fillRect/>
              </a:stretch>
            </p:blipFill>
            <p:spPr>
              <a:xfrm>
                <a:off x="906011" y="714374"/>
                <a:ext cx="10360404" cy="5429250"/>
              </a:xfrm>
              <a:prstGeom prst="rect">
                <a:avLst/>
              </a:prstGeom>
            </p:spPr>
          </p:pic>
        </mc:Fallback>
      </mc:AlternateContent>
    </p:spTree>
    <p:extLst>
      <p:ext uri="{BB962C8B-B14F-4D97-AF65-F5344CB8AC3E}">
        <p14:creationId xmlns:p14="http://schemas.microsoft.com/office/powerpoint/2010/main" val="105427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A7B1930-27B6-364D-E8C4-8C0C4BE45BDD}"/>
                  </a:ext>
                </a:extLst>
              </p:cNvPr>
              <p:cNvGraphicFramePr>
                <a:graphicFrameLocks noGrp="1"/>
              </p:cNvGraphicFramePr>
              <p:nvPr>
                <p:extLst>
                  <p:ext uri="{D42A27DB-BD31-4B8C-83A1-F6EECF244321}">
                    <p14:modId xmlns:p14="http://schemas.microsoft.com/office/powerpoint/2010/main" val="1001330659"/>
                  </p:ext>
                </p:extLst>
              </p:nvPr>
            </p:nvGraphicFramePr>
            <p:xfrm>
              <a:off x="880844" y="714374"/>
              <a:ext cx="10427516" cy="5429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A7B1930-27B6-364D-E8C4-8C0C4BE45BDD}"/>
                  </a:ext>
                </a:extLst>
              </p:cNvPr>
              <p:cNvPicPr>
                <a:picLocks noGrp="1" noRot="1" noChangeAspect="1" noMove="1" noResize="1" noEditPoints="1" noAdjustHandles="1" noChangeArrowheads="1" noChangeShapeType="1"/>
              </p:cNvPicPr>
              <p:nvPr/>
            </p:nvPicPr>
            <p:blipFill>
              <a:blip r:embed="rId3"/>
              <a:stretch>
                <a:fillRect/>
              </a:stretch>
            </p:blipFill>
            <p:spPr>
              <a:xfrm>
                <a:off x="880844" y="714374"/>
                <a:ext cx="10427516" cy="5429250"/>
              </a:xfrm>
              <a:prstGeom prst="rect">
                <a:avLst/>
              </a:prstGeom>
            </p:spPr>
          </p:pic>
        </mc:Fallback>
      </mc:AlternateContent>
    </p:spTree>
    <p:extLst>
      <p:ext uri="{BB962C8B-B14F-4D97-AF65-F5344CB8AC3E}">
        <p14:creationId xmlns:p14="http://schemas.microsoft.com/office/powerpoint/2010/main" val="246987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A44C221F-7C33-F593-A9E0-05A3F2C959A8}"/>
                  </a:ext>
                </a:extLst>
              </p:cNvPr>
              <p:cNvGraphicFramePr>
                <a:graphicFrameLocks noGrp="1"/>
              </p:cNvGraphicFramePr>
              <p:nvPr>
                <p:extLst>
                  <p:ext uri="{D42A27DB-BD31-4B8C-83A1-F6EECF244321}">
                    <p14:modId xmlns:p14="http://schemas.microsoft.com/office/powerpoint/2010/main" val="1738395187"/>
                  </p:ext>
                </p:extLst>
              </p:nvPr>
            </p:nvGraphicFramePr>
            <p:xfrm>
              <a:off x="931178" y="714374"/>
              <a:ext cx="10326848" cy="5429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A44C221F-7C33-F593-A9E0-05A3F2C959A8}"/>
                  </a:ext>
                </a:extLst>
              </p:cNvPr>
              <p:cNvPicPr>
                <a:picLocks noGrp="1" noRot="1" noChangeAspect="1" noMove="1" noResize="1" noEditPoints="1" noAdjustHandles="1" noChangeArrowheads="1" noChangeShapeType="1"/>
              </p:cNvPicPr>
              <p:nvPr/>
            </p:nvPicPr>
            <p:blipFill>
              <a:blip r:embed="rId3"/>
              <a:stretch>
                <a:fillRect/>
              </a:stretch>
            </p:blipFill>
            <p:spPr>
              <a:xfrm>
                <a:off x="931178" y="714374"/>
                <a:ext cx="10326848" cy="5429250"/>
              </a:xfrm>
              <a:prstGeom prst="rect">
                <a:avLst/>
              </a:prstGeom>
            </p:spPr>
          </p:pic>
        </mc:Fallback>
      </mc:AlternateContent>
    </p:spTree>
    <p:extLst>
      <p:ext uri="{BB962C8B-B14F-4D97-AF65-F5344CB8AC3E}">
        <p14:creationId xmlns:p14="http://schemas.microsoft.com/office/powerpoint/2010/main" val="190347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5F6C-424B-932E-1675-5C31B1E7C8D1}"/>
              </a:ext>
            </a:extLst>
          </p:cNvPr>
          <p:cNvSpPr>
            <a:spLocks noGrp="1"/>
          </p:cNvSpPr>
          <p:nvPr>
            <p:ph type="title"/>
          </p:nvPr>
        </p:nvSpPr>
        <p:spPr>
          <a:xfrm>
            <a:off x="838200" y="681037"/>
            <a:ext cx="10515600" cy="812203"/>
          </a:xfrm>
        </p:spPr>
        <p:txBody>
          <a:bodyPr/>
          <a:lstStyle/>
          <a:p>
            <a:r>
              <a:rPr lang="en-US" dirty="0"/>
              <a:t>Recommendations</a:t>
            </a:r>
            <a:endParaRPr lang="en-CA" dirty="0"/>
          </a:p>
        </p:txBody>
      </p:sp>
      <p:sp>
        <p:nvSpPr>
          <p:cNvPr id="3" name="Content Placeholder 2">
            <a:extLst>
              <a:ext uri="{FF2B5EF4-FFF2-40B4-BE49-F238E27FC236}">
                <a16:creationId xmlns:a16="http://schemas.microsoft.com/office/drawing/2014/main" id="{AA67C20D-FE00-805C-410E-D22EAB35977D}"/>
              </a:ext>
            </a:extLst>
          </p:cNvPr>
          <p:cNvSpPr>
            <a:spLocks noGrp="1"/>
          </p:cNvSpPr>
          <p:nvPr>
            <p:ph sz="half" idx="1"/>
          </p:nvPr>
        </p:nvSpPr>
        <p:spPr>
          <a:xfrm>
            <a:off x="838200" y="1493241"/>
            <a:ext cx="5181600" cy="4683722"/>
          </a:xfrm>
        </p:spPr>
        <p:txBody>
          <a:bodyPr>
            <a:normAutofit fontScale="62500" lnSpcReduction="20000"/>
          </a:bodyPr>
          <a:lstStyle/>
          <a:p>
            <a:pPr marL="228600" indent="0" algn="just">
              <a:buNone/>
            </a:pPr>
            <a:r>
              <a:rPr lang="en-US" b="1" dirty="0"/>
              <a:t>Profit Margin Improvement</a:t>
            </a:r>
          </a:p>
          <a:p>
            <a:pPr algn="just">
              <a:buFont typeface="Arial" panose="020B0604020202020204" pitchFamily="34" charset="0"/>
              <a:buChar char="•"/>
            </a:pPr>
            <a:r>
              <a:rPr lang="en-US" b="1" dirty="0"/>
              <a:t>Focus on High-Margin Products</a:t>
            </a:r>
            <a:r>
              <a:rPr lang="en-US" dirty="0"/>
              <a:t>: Increase promotion and sales efforts on the most profitable sub-categories such as chairs and furnishings.</a:t>
            </a:r>
          </a:p>
          <a:p>
            <a:pPr algn="just">
              <a:buFont typeface="Arial" panose="020B0604020202020204" pitchFamily="34" charset="0"/>
              <a:buChar char="•"/>
            </a:pPr>
            <a:r>
              <a:rPr lang="en-US" b="1" dirty="0"/>
              <a:t>Cost Reduction</a:t>
            </a:r>
            <a:r>
              <a:rPr lang="en-US" dirty="0"/>
              <a:t>: Analyze and reduce costs associated with unprofitable sub-categories like bookcases and tables. This may involve renegotiating supplier contracts, reducing manufacturing costs, or discontinuing unprofitable product lines.</a:t>
            </a:r>
          </a:p>
          <a:p>
            <a:pPr algn="just">
              <a:buFont typeface="Arial" panose="020B0604020202020204" pitchFamily="34" charset="0"/>
              <a:buChar char="•"/>
            </a:pPr>
            <a:r>
              <a:rPr lang="en-US" b="1" dirty="0"/>
              <a:t>Pricing Strategy</a:t>
            </a:r>
            <a:r>
              <a:rPr lang="en-US" dirty="0"/>
              <a:t>: Reevaluate pricing strategies to ensure that prices reflect the value and costs associated with each product. Consider increasing prices on high-demand items while keeping them competitive.</a:t>
            </a:r>
            <a:endParaRPr lang="en-CA" dirty="0"/>
          </a:p>
        </p:txBody>
      </p:sp>
      <p:sp>
        <p:nvSpPr>
          <p:cNvPr id="4" name="Content Placeholder 3">
            <a:extLst>
              <a:ext uri="{FF2B5EF4-FFF2-40B4-BE49-F238E27FC236}">
                <a16:creationId xmlns:a16="http://schemas.microsoft.com/office/drawing/2014/main" id="{25CF02AD-FDCA-9D8A-EAC3-DF60351685F7}"/>
              </a:ext>
            </a:extLst>
          </p:cNvPr>
          <p:cNvSpPr>
            <a:spLocks noGrp="1"/>
          </p:cNvSpPr>
          <p:nvPr>
            <p:ph sz="half" idx="2"/>
          </p:nvPr>
        </p:nvSpPr>
        <p:spPr>
          <a:xfrm>
            <a:off x="6172200" y="1493241"/>
            <a:ext cx="5181600" cy="4683722"/>
          </a:xfrm>
        </p:spPr>
        <p:txBody>
          <a:bodyPr>
            <a:normAutofit fontScale="62500" lnSpcReduction="20000"/>
          </a:bodyPr>
          <a:lstStyle/>
          <a:p>
            <a:pPr marL="228600" indent="0" algn="just">
              <a:buNone/>
            </a:pPr>
            <a:r>
              <a:rPr lang="en-US" b="1" dirty="0"/>
              <a:t>Product Line Optimization</a:t>
            </a:r>
          </a:p>
          <a:p>
            <a:pPr algn="just">
              <a:buFont typeface="Arial" panose="020B0604020202020204" pitchFamily="34" charset="0"/>
              <a:buChar char="•"/>
            </a:pPr>
            <a:r>
              <a:rPr lang="en-US" b="1" dirty="0"/>
              <a:t>Promote Profitable Products</a:t>
            </a:r>
            <a:r>
              <a:rPr lang="en-US" dirty="0"/>
              <a:t>: Increase visibility and promotions for the most profitable products, such as chairs and furnishings, through advertising, featured product placements, and special offers.</a:t>
            </a:r>
          </a:p>
          <a:p>
            <a:pPr algn="just">
              <a:buFont typeface="Arial" panose="020B0604020202020204" pitchFamily="34" charset="0"/>
              <a:buChar char="•"/>
            </a:pPr>
            <a:r>
              <a:rPr lang="en-US" b="1" dirty="0"/>
              <a:t>Reevaluate Unprofitable Products</a:t>
            </a:r>
            <a:r>
              <a:rPr lang="en-US" dirty="0"/>
              <a:t>: Assess the feasibility of continuing to offer unprofitable products like bookcases and tables. If they are essential to the product line, look for ways to reduce costs or bundle them with more profitable items.</a:t>
            </a:r>
          </a:p>
        </p:txBody>
      </p:sp>
    </p:spTree>
    <p:extLst>
      <p:ext uri="{BB962C8B-B14F-4D97-AF65-F5344CB8AC3E}">
        <p14:creationId xmlns:p14="http://schemas.microsoft.com/office/powerpoint/2010/main" val="202211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EDBA-E484-6023-342D-E08E3233B9D4}"/>
              </a:ext>
            </a:extLst>
          </p:cNvPr>
          <p:cNvSpPr>
            <a:spLocks noGrp="1"/>
          </p:cNvSpPr>
          <p:nvPr>
            <p:ph type="title"/>
          </p:nvPr>
        </p:nvSpPr>
        <p:spPr>
          <a:xfrm>
            <a:off x="838200" y="681038"/>
            <a:ext cx="10515600" cy="770258"/>
          </a:xfrm>
        </p:spPr>
        <p:txBody>
          <a:bodyPr/>
          <a:lstStyle/>
          <a:p>
            <a:r>
              <a:rPr lang="en-US" dirty="0"/>
              <a:t>Recommendations</a:t>
            </a:r>
            <a:endParaRPr lang="en-CA" dirty="0"/>
          </a:p>
        </p:txBody>
      </p:sp>
      <p:sp>
        <p:nvSpPr>
          <p:cNvPr id="3" name="Content Placeholder 2">
            <a:extLst>
              <a:ext uri="{FF2B5EF4-FFF2-40B4-BE49-F238E27FC236}">
                <a16:creationId xmlns:a16="http://schemas.microsoft.com/office/drawing/2014/main" id="{6C58E36A-6A8B-BFD4-CE2A-741E68F89A7E}"/>
              </a:ext>
            </a:extLst>
          </p:cNvPr>
          <p:cNvSpPr>
            <a:spLocks noGrp="1"/>
          </p:cNvSpPr>
          <p:nvPr>
            <p:ph sz="half" idx="1"/>
          </p:nvPr>
        </p:nvSpPr>
        <p:spPr>
          <a:xfrm>
            <a:off x="838200" y="1451297"/>
            <a:ext cx="5181600" cy="4725666"/>
          </a:xfrm>
        </p:spPr>
        <p:txBody>
          <a:bodyPr>
            <a:normAutofit fontScale="62500" lnSpcReduction="20000"/>
          </a:bodyPr>
          <a:lstStyle/>
          <a:p>
            <a:pPr marL="228600" indent="0" algn="just">
              <a:buNone/>
            </a:pPr>
            <a:r>
              <a:rPr lang="en-US" b="1" dirty="0"/>
              <a:t>Seasonal Sales Strategy</a:t>
            </a:r>
          </a:p>
          <a:p>
            <a:pPr algn="just">
              <a:buFont typeface="Arial" panose="020B0604020202020204" pitchFamily="34" charset="0"/>
              <a:buChar char="•"/>
            </a:pPr>
            <a:r>
              <a:rPr lang="en-US" b="1" dirty="0"/>
              <a:t>Peak Season Promotions</a:t>
            </a:r>
            <a:r>
              <a:rPr lang="en-US" dirty="0"/>
              <a:t>: Capitalize on the sales increase at the end of the year by launching targeted promotions and discounts to maintain the momentum.</a:t>
            </a:r>
          </a:p>
          <a:p>
            <a:pPr algn="just">
              <a:buFont typeface="Arial" panose="020B0604020202020204" pitchFamily="34" charset="0"/>
              <a:buChar char="•"/>
            </a:pPr>
            <a:r>
              <a:rPr lang="en-US" b="1" dirty="0"/>
              <a:t>Off-Season Strategies</a:t>
            </a:r>
            <a:r>
              <a:rPr lang="en-US" dirty="0"/>
              <a:t>: Develop strategies to increase sales during traditionally slow months like February. This could involve special promotions, new product launches, or targeted marketing campaigns.</a:t>
            </a:r>
          </a:p>
          <a:p>
            <a:pPr algn="just">
              <a:buFont typeface="Arial" panose="020B0604020202020204" pitchFamily="34" charset="0"/>
              <a:buChar char="•"/>
            </a:pPr>
            <a:r>
              <a:rPr lang="en-US" b="1" dirty="0"/>
              <a:t>Inventory Management</a:t>
            </a:r>
            <a:r>
              <a:rPr lang="en-US" dirty="0"/>
              <a:t>: Ensure adequate inventory levels to meet the increased demand towards the end of the year and avoid stockouts.</a:t>
            </a:r>
          </a:p>
        </p:txBody>
      </p:sp>
      <p:sp>
        <p:nvSpPr>
          <p:cNvPr id="4" name="Content Placeholder 3">
            <a:extLst>
              <a:ext uri="{FF2B5EF4-FFF2-40B4-BE49-F238E27FC236}">
                <a16:creationId xmlns:a16="http://schemas.microsoft.com/office/drawing/2014/main" id="{C39A6BBA-B36F-60EB-D44A-7C6D73E8D72E}"/>
              </a:ext>
            </a:extLst>
          </p:cNvPr>
          <p:cNvSpPr>
            <a:spLocks noGrp="1"/>
          </p:cNvSpPr>
          <p:nvPr>
            <p:ph sz="half" idx="2"/>
          </p:nvPr>
        </p:nvSpPr>
        <p:spPr>
          <a:xfrm>
            <a:off x="6172200" y="1451297"/>
            <a:ext cx="5181600" cy="4725666"/>
          </a:xfrm>
        </p:spPr>
        <p:txBody>
          <a:bodyPr>
            <a:normAutofit fontScale="62500" lnSpcReduction="20000"/>
          </a:bodyPr>
          <a:lstStyle/>
          <a:p>
            <a:pPr marL="228600" indent="0" algn="just">
              <a:buNone/>
            </a:pPr>
            <a:r>
              <a:rPr lang="en-US" b="1" dirty="0"/>
              <a:t>Customer Segment Focus</a:t>
            </a:r>
          </a:p>
          <a:p>
            <a:pPr algn="just">
              <a:buFont typeface="Arial" panose="020B0604020202020204" pitchFamily="34" charset="0"/>
              <a:buChar char="•"/>
            </a:pPr>
            <a:r>
              <a:rPr lang="en-US" b="1" dirty="0"/>
              <a:t>Consumer Segment Engagement</a:t>
            </a:r>
            <a:r>
              <a:rPr lang="en-US" dirty="0"/>
              <a:t>: Given that the consumer segment contributes the highest to sales, focus on enhancing customer experience through personalized marketing, loyalty programs, and exclusive offers.</a:t>
            </a:r>
          </a:p>
          <a:p>
            <a:pPr algn="just">
              <a:buFont typeface="Arial" panose="020B0604020202020204" pitchFamily="34" charset="0"/>
              <a:buChar char="•"/>
            </a:pPr>
            <a:r>
              <a:rPr lang="en-US" b="1" dirty="0"/>
              <a:t>Corporate and Home Office Segments</a:t>
            </a:r>
            <a:r>
              <a:rPr lang="en-US" dirty="0"/>
              <a:t>: Develop tailored strategies to boost sales in the corporate and home office segments, such as bulk purchase discounts, corporate partnership programs, and targeted advertising.</a:t>
            </a:r>
          </a:p>
        </p:txBody>
      </p:sp>
    </p:spTree>
    <p:extLst>
      <p:ext uri="{BB962C8B-B14F-4D97-AF65-F5344CB8AC3E}">
        <p14:creationId xmlns:p14="http://schemas.microsoft.com/office/powerpoint/2010/main" val="95209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EDBA-E484-6023-342D-E08E3233B9D4}"/>
              </a:ext>
            </a:extLst>
          </p:cNvPr>
          <p:cNvSpPr>
            <a:spLocks noGrp="1"/>
          </p:cNvSpPr>
          <p:nvPr>
            <p:ph type="title"/>
          </p:nvPr>
        </p:nvSpPr>
        <p:spPr>
          <a:xfrm>
            <a:off x="838200" y="681038"/>
            <a:ext cx="10515600" cy="770258"/>
          </a:xfrm>
        </p:spPr>
        <p:txBody>
          <a:bodyPr/>
          <a:lstStyle/>
          <a:p>
            <a:r>
              <a:rPr lang="en-US" dirty="0"/>
              <a:t>Recommendations</a:t>
            </a:r>
            <a:endParaRPr lang="en-CA" dirty="0"/>
          </a:p>
        </p:txBody>
      </p:sp>
      <p:sp>
        <p:nvSpPr>
          <p:cNvPr id="3" name="Content Placeholder 2">
            <a:extLst>
              <a:ext uri="{FF2B5EF4-FFF2-40B4-BE49-F238E27FC236}">
                <a16:creationId xmlns:a16="http://schemas.microsoft.com/office/drawing/2014/main" id="{6C58E36A-6A8B-BFD4-CE2A-741E68F89A7E}"/>
              </a:ext>
            </a:extLst>
          </p:cNvPr>
          <p:cNvSpPr>
            <a:spLocks noGrp="1"/>
          </p:cNvSpPr>
          <p:nvPr>
            <p:ph sz="half" idx="1"/>
          </p:nvPr>
        </p:nvSpPr>
        <p:spPr>
          <a:xfrm>
            <a:off x="838200" y="1451297"/>
            <a:ext cx="5181600" cy="4725666"/>
          </a:xfrm>
        </p:spPr>
        <p:txBody>
          <a:bodyPr>
            <a:normAutofit fontScale="70000" lnSpcReduction="20000"/>
          </a:bodyPr>
          <a:lstStyle/>
          <a:p>
            <a:pPr marL="228600" indent="0" algn="just">
              <a:buNone/>
            </a:pPr>
            <a:r>
              <a:rPr lang="en-US" b="1" dirty="0"/>
              <a:t>Shipping Optimization</a:t>
            </a:r>
          </a:p>
          <a:p>
            <a:pPr algn="just">
              <a:buFont typeface="Arial" panose="020B0604020202020204" pitchFamily="34" charset="0"/>
              <a:buChar char="•"/>
            </a:pPr>
            <a:r>
              <a:rPr lang="en-US" b="1" dirty="0"/>
              <a:t>Improve Standard Class Shipment</a:t>
            </a:r>
            <a:r>
              <a:rPr lang="en-US" dirty="0"/>
              <a:t>: Since the standard class shipment is the most preferred mode, ensure its efficiency by negotiating better rates with shipping partners, reducing delivery times, and improving packaging to reduce damage.</a:t>
            </a:r>
          </a:p>
          <a:p>
            <a:pPr algn="just">
              <a:buFont typeface="Arial" panose="020B0604020202020204" pitchFamily="34" charset="0"/>
              <a:buChar char="•"/>
            </a:pPr>
            <a:r>
              <a:rPr lang="en-US" b="1" dirty="0"/>
              <a:t> Same-Day Shipment</a:t>
            </a:r>
            <a:r>
              <a:rPr lang="en-US" dirty="0"/>
              <a:t>: Although least preferred, consider offering same-day shipment for high-value or urgent orders with a premium charge to enhance customer satisfaction and increase revenue.</a:t>
            </a:r>
          </a:p>
        </p:txBody>
      </p:sp>
      <p:sp>
        <p:nvSpPr>
          <p:cNvPr id="4" name="Content Placeholder 3">
            <a:extLst>
              <a:ext uri="{FF2B5EF4-FFF2-40B4-BE49-F238E27FC236}">
                <a16:creationId xmlns:a16="http://schemas.microsoft.com/office/drawing/2014/main" id="{C39A6BBA-B36F-60EB-D44A-7C6D73E8D72E}"/>
              </a:ext>
            </a:extLst>
          </p:cNvPr>
          <p:cNvSpPr>
            <a:spLocks noGrp="1"/>
          </p:cNvSpPr>
          <p:nvPr>
            <p:ph sz="half" idx="2"/>
          </p:nvPr>
        </p:nvSpPr>
        <p:spPr>
          <a:xfrm>
            <a:off x="6172200" y="1451297"/>
            <a:ext cx="5181600" cy="4725666"/>
          </a:xfrm>
        </p:spPr>
        <p:txBody>
          <a:bodyPr>
            <a:normAutofit fontScale="70000" lnSpcReduction="20000"/>
          </a:bodyPr>
          <a:lstStyle/>
          <a:p>
            <a:pPr marL="228600" indent="0" algn="just">
              <a:buNone/>
            </a:pPr>
            <a:r>
              <a:rPr lang="en-US" b="1" dirty="0"/>
              <a:t>Regional Sales Strategy</a:t>
            </a:r>
          </a:p>
          <a:p>
            <a:pPr algn="just">
              <a:buFont typeface="Arial" panose="020B0604020202020204" pitchFamily="34" charset="0"/>
              <a:buChar char="•"/>
            </a:pPr>
            <a:r>
              <a:rPr lang="en-US" b="1" dirty="0"/>
              <a:t>Expand in High-Performing Regions</a:t>
            </a:r>
            <a:r>
              <a:rPr lang="en-US" dirty="0"/>
              <a:t>: Focus marketing and sales efforts in the Western region, which shows the highest sales and profits.</a:t>
            </a:r>
          </a:p>
          <a:p>
            <a:pPr algn="just">
              <a:buFont typeface="Arial" panose="020B0604020202020204" pitchFamily="34" charset="0"/>
              <a:buChar char="•"/>
            </a:pPr>
            <a:r>
              <a:rPr lang="en-US" b="1" dirty="0"/>
              <a:t>Boost Underperforming Regions</a:t>
            </a:r>
            <a:r>
              <a:rPr lang="en-US" dirty="0"/>
              <a:t>: Implement targeted marketing campaigns and promotions in the Southern region to boost sales. Understanding the regional preferences and tailoring the product offerings could help improve performance in this area.</a:t>
            </a:r>
          </a:p>
        </p:txBody>
      </p:sp>
    </p:spTree>
    <p:extLst>
      <p:ext uri="{BB962C8B-B14F-4D97-AF65-F5344CB8AC3E}">
        <p14:creationId xmlns:p14="http://schemas.microsoft.com/office/powerpoint/2010/main" val="4926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5752-0FA4-1AB7-F0D9-40C96AEEAF0F}"/>
              </a:ext>
            </a:extLst>
          </p:cNvPr>
          <p:cNvSpPr>
            <a:spLocks noGrp="1"/>
          </p:cNvSpPr>
          <p:nvPr>
            <p:ph type="title"/>
          </p:nvPr>
        </p:nvSpPr>
        <p:spPr/>
        <p:txBody>
          <a:bodyPr/>
          <a:lstStyle/>
          <a:p>
            <a:r>
              <a:rPr lang="en-US" dirty="0"/>
              <a:t>Table of Content</a:t>
            </a:r>
            <a:endParaRPr lang="en-CA" dirty="0"/>
          </a:p>
        </p:txBody>
      </p:sp>
      <p:sp>
        <p:nvSpPr>
          <p:cNvPr id="3" name="Content Placeholder 2">
            <a:extLst>
              <a:ext uri="{FF2B5EF4-FFF2-40B4-BE49-F238E27FC236}">
                <a16:creationId xmlns:a16="http://schemas.microsoft.com/office/drawing/2014/main" id="{12F368B5-9E07-9CB3-8886-7B2F6DD7111E}"/>
              </a:ext>
            </a:extLst>
          </p:cNvPr>
          <p:cNvSpPr>
            <a:spLocks noGrp="1"/>
          </p:cNvSpPr>
          <p:nvPr>
            <p:ph idx="1"/>
          </p:nvPr>
        </p:nvSpPr>
        <p:spPr/>
        <p:txBody>
          <a:bodyPr/>
          <a:lstStyle/>
          <a:p>
            <a:r>
              <a:rPr lang="en-US" dirty="0"/>
              <a:t>Introduction</a:t>
            </a:r>
          </a:p>
          <a:p>
            <a:r>
              <a:rPr lang="en-US" dirty="0"/>
              <a:t>Methodology</a:t>
            </a:r>
          </a:p>
          <a:p>
            <a:r>
              <a:rPr lang="en-US" dirty="0"/>
              <a:t>Results</a:t>
            </a:r>
          </a:p>
          <a:p>
            <a:r>
              <a:rPr lang="en-US" dirty="0"/>
              <a:t>Recommendations</a:t>
            </a:r>
          </a:p>
          <a:p>
            <a:r>
              <a:rPr lang="en-US" dirty="0"/>
              <a:t>Conclusion</a:t>
            </a:r>
            <a:endParaRPr lang="en-CA" dirty="0"/>
          </a:p>
        </p:txBody>
      </p:sp>
    </p:spTree>
    <p:extLst>
      <p:ext uri="{BB962C8B-B14F-4D97-AF65-F5344CB8AC3E}">
        <p14:creationId xmlns:p14="http://schemas.microsoft.com/office/powerpoint/2010/main" val="22282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EDBA-E484-6023-342D-E08E3233B9D4}"/>
              </a:ext>
            </a:extLst>
          </p:cNvPr>
          <p:cNvSpPr>
            <a:spLocks noGrp="1"/>
          </p:cNvSpPr>
          <p:nvPr>
            <p:ph type="title"/>
          </p:nvPr>
        </p:nvSpPr>
        <p:spPr>
          <a:xfrm>
            <a:off x="838200" y="857250"/>
            <a:ext cx="5257800" cy="5143499"/>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Recommendations</a:t>
            </a:r>
            <a:endParaRPr lang="en-CA" sz="440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6C58E36A-6A8B-BFD4-CE2A-741E68F89A7E}"/>
              </a:ext>
            </a:extLst>
          </p:cNvPr>
          <p:cNvSpPr>
            <a:spLocks noGrp="1"/>
          </p:cNvSpPr>
          <p:nvPr>
            <p:ph idx="1"/>
          </p:nvPr>
        </p:nvSpPr>
        <p:spPr>
          <a:xfrm>
            <a:off x="6334124" y="857251"/>
            <a:ext cx="5019675" cy="5143500"/>
          </a:xfrm>
        </p:spPr>
        <p:txBody>
          <a:bodyPr anchor="ctr">
            <a:normAutofit/>
          </a:bodyPr>
          <a:lstStyle/>
          <a:p>
            <a:pPr marL="228600" indent="0">
              <a:buNone/>
            </a:pPr>
            <a:r>
              <a:rPr lang="en-US" sz="1800" b="1">
                <a:solidFill>
                  <a:schemeClr val="tx2">
                    <a:alpha val="60000"/>
                  </a:schemeClr>
                </a:solidFill>
              </a:rPr>
              <a:t>Marketing and Promotions</a:t>
            </a:r>
          </a:p>
          <a:p>
            <a:pPr>
              <a:buFont typeface="Arial" panose="020B0604020202020204" pitchFamily="34" charset="0"/>
              <a:buChar char="•"/>
            </a:pPr>
            <a:r>
              <a:rPr lang="en-US" sz="1800" b="1">
                <a:solidFill>
                  <a:schemeClr val="tx2">
                    <a:alpha val="60000"/>
                  </a:schemeClr>
                </a:solidFill>
              </a:rPr>
              <a:t>Targeted Campaigns</a:t>
            </a:r>
            <a:r>
              <a:rPr lang="en-US" sz="1800">
                <a:solidFill>
                  <a:schemeClr val="tx2">
                    <a:alpha val="60000"/>
                  </a:schemeClr>
                </a:solidFill>
              </a:rPr>
              <a:t>: Use data-driven insights to develop targeted marketing campaigns that focus on high-performing regions, profitable products, and peak sales periods.</a:t>
            </a:r>
          </a:p>
          <a:p>
            <a:pPr>
              <a:buFont typeface="Arial" panose="020B0604020202020204" pitchFamily="34" charset="0"/>
              <a:buChar char="•"/>
            </a:pPr>
            <a:r>
              <a:rPr lang="en-US" sz="1800" b="1">
                <a:solidFill>
                  <a:schemeClr val="tx2">
                    <a:alpha val="60000"/>
                  </a:schemeClr>
                </a:solidFill>
              </a:rPr>
              <a:t>Customer Feedback</a:t>
            </a:r>
            <a:r>
              <a:rPr lang="en-US" sz="1800">
                <a:solidFill>
                  <a:schemeClr val="tx2">
                    <a:alpha val="60000"/>
                  </a:schemeClr>
                </a:solidFill>
              </a:rPr>
              <a:t>: Collect and analyze customer feedback to improve products and services, addressing any issues that may be impacting sales and profitability.</a:t>
            </a:r>
          </a:p>
          <a:p>
            <a:pPr marL="228600" indent="0">
              <a:buNone/>
            </a:pPr>
            <a:endParaRPr lang="en-US" sz="1800">
              <a:solidFill>
                <a:schemeClr val="tx2">
                  <a:alpha val="60000"/>
                </a:schemeClr>
              </a:solidFill>
            </a:endParaRPr>
          </a:p>
        </p:txBody>
      </p:sp>
    </p:spTree>
    <p:extLst>
      <p:ext uri="{BB962C8B-B14F-4D97-AF65-F5344CB8AC3E}">
        <p14:creationId xmlns:p14="http://schemas.microsoft.com/office/powerpoint/2010/main" val="415080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83890-AAD6-12D3-A4D9-D472368F617F}"/>
              </a:ext>
            </a:extLst>
          </p:cNvPr>
          <p:cNvSpPr>
            <a:spLocks noGrp="1"/>
          </p:cNvSpPr>
          <p:nvPr>
            <p:ph type="title"/>
          </p:nvPr>
        </p:nvSpPr>
        <p:spPr>
          <a:xfrm>
            <a:off x="838200" y="857250"/>
            <a:ext cx="5257800" cy="5143499"/>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Conclusion</a:t>
            </a:r>
            <a:endParaRPr lang="en-CA" sz="4400">
              <a:gradFill flip="none" rotWithShape="1">
                <a:gsLst>
                  <a:gs pos="0">
                    <a:schemeClr val="accent5">
                      <a:alpha val="70000"/>
                    </a:schemeClr>
                  </a:gs>
                  <a:gs pos="100000">
                    <a:schemeClr val="accent1">
                      <a:alpha val="70000"/>
                    </a:schemeClr>
                  </a:gs>
                </a:gsLst>
                <a:lin ang="0" scaled="1"/>
                <a:tileRect/>
              </a:gradFill>
            </a:endParaRPr>
          </a:p>
        </p:txBody>
      </p:sp>
      <p:sp>
        <p:nvSpPr>
          <p:cNvPr id="3" name="Content Placeholder 2">
            <a:extLst>
              <a:ext uri="{FF2B5EF4-FFF2-40B4-BE49-F238E27FC236}">
                <a16:creationId xmlns:a16="http://schemas.microsoft.com/office/drawing/2014/main" id="{EF5631CE-0632-179A-6F65-D05218B871A3}"/>
              </a:ext>
            </a:extLst>
          </p:cNvPr>
          <p:cNvSpPr>
            <a:spLocks noGrp="1"/>
          </p:cNvSpPr>
          <p:nvPr>
            <p:ph idx="1"/>
          </p:nvPr>
        </p:nvSpPr>
        <p:spPr>
          <a:xfrm>
            <a:off x="6334124" y="857251"/>
            <a:ext cx="5019675" cy="5143500"/>
          </a:xfrm>
        </p:spPr>
        <p:txBody>
          <a:bodyPr anchor="ctr">
            <a:normAutofit/>
          </a:bodyPr>
          <a:lstStyle/>
          <a:p>
            <a:pPr marL="228600" indent="0">
              <a:buNone/>
            </a:pPr>
            <a:r>
              <a:rPr lang="en-US" sz="1800" dirty="0">
                <a:solidFill>
                  <a:schemeClr val="tx2">
                    <a:alpha val="60000"/>
                  </a:schemeClr>
                </a:solidFill>
              </a:rPr>
              <a:t>By focusing on these recommendations, the company can work towards increasing sales, improving profit margins, and enhancing overall business performance.</a:t>
            </a:r>
            <a:endParaRPr lang="en-CA" sz="1800" dirty="0">
              <a:solidFill>
                <a:schemeClr val="tx2">
                  <a:alpha val="60000"/>
                </a:schemeClr>
              </a:solidFill>
            </a:endParaRPr>
          </a:p>
        </p:txBody>
      </p:sp>
    </p:spTree>
    <p:extLst>
      <p:ext uri="{BB962C8B-B14F-4D97-AF65-F5344CB8AC3E}">
        <p14:creationId xmlns:p14="http://schemas.microsoft.com/office/powerpoint/2010/main" val="81879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4722-72FD-6C61-CCB7-48B88316478D}"/>
              </a:ext>
            </a:extLst>
          </p:cNvPr>
          <p:cNvSpPr>
            <a:spLocks noGrp="1"/>
          </p:cNvSpPr>
          <p:nvPr>
            <p:ph type="title"/>
          </p:nvPr>
        </p:nvSpPr>
        <p:spPr/>
        <p:txBody>
          <a:bodyPr/>
          <a:lstStyle/>
          <a:p>
            <a:r>
              <a:rPr lang="en-US" dirty="0"/>
              <a:t>Introduction</a:t>
            </a:r>
            <a:endParaRPr lang="en-CA" dirty="0"/>
          </a:p>
        </p:txBody>
      </p:sp>
      <p:sp>
        <p:nvSpPr>
          <p:cNvPr id="3" name="Content Placeholder 2">
            <a:extLst>
              <a:ext uri="{FF2B5EF4-FFF2-40B4-BE49-F238E27FC236}">
                <a16:creationId xmlns:a16="http://schemas.microsoft.com/office/drawing/2014/main" id="{0268F7EC-79B5-390C-88DE-D8B6FDC518C1}"/>
              </a:ext>
            </a:extLst>
          </p:cNvPr>
          <p:cNvSpPr>
            <a:spLocks noGrp="1"/>
          </p:cNvSpPr>
          <p:nvPr>
            <p:ph idx="1"/>
          </p:nvPr>
        </p:nvSpPr>
        <p:spPr/>
        <p:txBody>
          <a:bodyPr/>
          <a:lstStyle/>
          <a:p>
            <a:pPr algn="just"/>
            <a:r>
              <a:rPr lang="en-US" dirty="0"/>
              <a:t>MB Furniture is a startup furniture company that has been in existence for about five years. The stakeholders and management of the company have come to realize that the company hardly makes any profit despite the relatively large sales made each year. This has led to the company seeking the help of a data analyst to help find out what the problem is and provide recommendations to increase the overall business performance.</a:t>
            </a:r>
            <a:endParaRPr lang="en-CA" dirty="0"/>
          </a:p>
        </p:txBody>
      </p:sp>
    </p:spTree>
    <p:extLst>
      <p:ext uri="{BB962C8B-B14F-4D97-AF65-F5344CB8AC3E}">
        <p14:creationId xmlns:p14="http://schemas.microsoft.com/office/powerpoint/2010/main" val="380430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6150-B3D4-B114-67DB-901B2164C449}"/>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9632FC68-60FE-F3A0-5867-6F5C4F83BDCC}"/>
              </a:ext>
            </a:extLst>
          </p:cNvPr>
          <p:cNvSpPr>
            <a:spLocks noGrp="1"/>
          </p:cNvSpPr>
          <p:nvPr>
            <p:ph idx="1"/>
          </p:nvPr>
        </p:nvSpPr>
        <p:spPr/>
        <p:txBody>
          <a:bodyPr/>
          <a:lstStyle/>
          <a:p>
            <a:pPr algn="just"/>
            <a:r>
              <a:rPr lang="en-US" dirty="0"/>
              <a:t>The datasets used for this project were collected directly from the company. They were processed by cleaning them whilst still making sure that their integrity was not compromised. The data was then extracted, transformed, and loaded into the Power BI platform where the analysis took place. </a:t>
            </a:r>
            <a:endParaRPr lang="en-CA" dirty="0"/>
          </a:p>
        </p:txBody>
      </p:sp>
    </p:spTree>
    <p:extLst>
      <p:ext uri="{BB962C8B-B14F-4D97-AF65-F5344CB8AC3E}">
        <p14:creationId xmlns:p14="http://schemas.microsoft.com/office/powerpoint/2010/main" val="10171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4E1C-D0D9-7AB0-788B-9897E270592D}"/>
              </a:ext>
            </a:extLst>
          </p:cNvPr>
          <p:cNvSpPr>
            <a:spLocks noGrp="1"/>
          </p:cNvSpPr>
          <p:nvPr>
            <p:ph type="title"/>
          </p:nvPr>
        </p:nvSpPr>
        <p:spPr/>
        <p:txBody>
          <a:bodyPr/>
          <a:lstStyle/>
          <a:p>
            <a:r>
              <a:rPr lang="en-US" dirty="0"/>
              <a:t>Results</a:t>
            </a:r>
            <a:endParaRPr lang="en-CA" dirty="0"/>
          </a:p>
        </p:txBody>
      </p:sp>
      <p:sp>
        <p:nvSpPr>
          <p:cNvPr id="3" name="Content Placeholder 2">
            <a:extLst>
              <a:ext uri="{FF2B5EF4-FFF2-40B4-BE49-F238E27FC236}">
                <a16:creationId xmlns:a16="http://schemas.microsoft.com/office/drawing/2014/main" id="{61DFE2A2-DCF4-4504-2FCC-84E1E80710BC}"/>
              </a:ext>
            </a:extLst>
          </p:cNvPr>
          <p:cNvSpPr>
            <a:spLocks noGrp="1"/>
          </p:cNvSpPr>
          <p:nvPr>
            <p:ph idx="1"/>
          </p:nvPr>
        </p:nvSpPr>
        <p:spPr/>
        <p:txBody>
          <a:bodyPr/>
          <a:lstStyle/>
          <a:p>
            <a:pPr algn="just"/>
            <a:r>
              <a:rPr lang="en-US" dirty="0"/>
              <a:t>The next couple of slides will show and explain the insights and dashboard that were generated with the datasets provided followed by some provided recommendations.</a:t>
            </a:r>
            <a:endParaRPr lang="en-CA" dirty="0"/>
          </a:p>
        </p:txBody>
      </p:sp>
    </p:spTree>
    <p:extLst>
      <p:ext uri="{BB962C8B-B14F-4D97-AF65-F5344CB8AC3E}">
        <p14:creationId xmlns:p14="http://schemas.microsoft.com/office/powerpoint/2010/main" val="306894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B0F3-494E-C3A6-2A90-6DDC9E84DCA9}"/>
              </a:ext>
            </a:extLst>
          </p:cNvPr>
          <p:cNvSpPr>
            <a:spLocks noGrp="1"/>
          </p:cNvSpPr>
          <p:nvPr>
            <p:ph type="title"/>
          </p:nvPr>
        </p:nvSpPr>
        <p:spPr/>
        <p:txBody>
          <a:bodyPr/>
          <a:lstStyle/>
          <a:p>
            <a:r>
              <a:rPr lang="en-US" dirty="0"/>
              <a:t>Insights</a:t>
            </a:r>
            <a:endParaRPr lang="en-CA" dirty="0"/>
          </a:p>
        </p:txBody>
      </p:sp>
      <p:sp>
        <p:nvSpPr>
          <p:cNvPr id="3" name="Content Placeholder 2">
            <a:extLst>
              <a:ext uri="{FF2B5EF4-FFF2-40B4-BE49-F238E27FC236}">
                <a16:creationId xmlns:a16="http://schemas.microsoft.com/office/drawing/2014/main" id="{C5396052-79B6-8E60-6BE5-24148C4A67AB}"/>
              </a:ext>
            </a:extLst>
          </p:cNvPr>
          <p:cNvSpPr>
            <a:spLocks noGrp="1"/>
          </p:cNvSpPr>
          <p:nvPr>
            <p:ph idx="1"/>
          </p:nvPr>
        </p:nvSpPr>
        <p:spPr/>
        <p:txBody>
          <a:bodyPr>
            <a:normAutofit fontScale="92500" lnSpcReduction="10000"/>
          </a:bodyPr>
          <a:lstStyle/>
          <a:p>
            <a:pPr algn="just"/>
            <a:r>
              <a:rPr lang="en-US" dirty="0"/>
              <a:t>The total number of customers that have patronized MB Furniture from 2014 to 2017 is 707;</a:t>
            </a:r>
          </a:p>
          <a:p>
            <a:pPr algn="just"/>
            <a:r>
              <a:rPr lang="en-CA" dirty="0"/>
              <a:t>Total sales over the past four years is $742k;</a:t>
            </a:r>
          </a:p>
          <a:p>
            <a:pPr algn="just"/>
            <a:r>
              <a:rPr lang="en-CA" dirty="0"/>
              <a:t>The total profit made is $18.5k;</a:t>
            </a:r>
          </a:p>
          <a:p>
            <a:pPr algn="just"/>
            <a:r>
              <a:rPr lang="en-US" dirty="0"/>
              <a:t>The year with the highest profit is 2016 with a total profit of $7k while 2017 made the highest sales of $215k;</a:t>
            </a:r>
            <a:endParaRPr lang="en-CA" dirty="0"/>
          </a:p>
          <a:p>
            <a:pPr algn="just"/>
            <a:r>
              <a:rPr lang="en-US" dirty="0"/>
              <a:t>The profit margin is 2.49% which is extremely low and disappointing.</a:t>
            </a:r>
            <a:endParaRPr lang="en-CA" dirty="0"/>
          </a:p>
        </p:txBody>
      </p:sp>
    </p:spTree>
    <p:extLst>
      <p:ext uri="{BB962C8B-B14F-4D97-AF65-F5344CB8AC3E}">
        <p14:creationId xmlns:p14="http://schemas.microsoft.com/office/powerpoint/2010/main" val="349830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06D5A3E-2554-B024-0D87-10E7E236B7A0}"/>
              </a:ext>
            </a:extLst>
          </p:cNvPr>
          <p:cNvSpPr>
            <a:spLocks noGrp="1"/>
          </p:cNvSpPr>
          <p:nvPr>
            <p:ph type="title"/>
          </p:nvPr>
        </p:nvSpPr>
        <p:spPr/>
        <p:txBody>
          <a:bodyPr/>
          <a:lstStyle/>
          <a:p>
            <a:r>
              <a:rPr lang="en-US" dirty="0"/>
              <a:t>Sales Performance</a:t>
            </a:r>
            <a:endParaRPr lang="en-CA" dirty="0"/>
          </a:p>
        </p:txBody>
      </p:sp>
      <p:sp>
        <p:nvSpPr>
          <p:cNvPr id="11" name="Content Placeholder 10">
            <a:extLst>
              <a:ext uri="{FF2B5EF4-FFF2-40B4-BE49-F238E27FC236}">
                <a16:creationId xmlns:a16="http://schemas.microsoft.com/office/drawing/2014/main" id="{C52EABF5-ECA8-FB54-DD86-FC7445833402}"/>
              </a:ext>
            </a:extLst>
          </p:cNvPr>
          <p:cNvSpPr>
            <a:spLocks noGrp="1"/>
          </p:cNvSpPr>
          <p:nvPr>
            <p:ph idx="1"/>
          </p:nvPr>
        </p:nvSpPr>
        <p:spPr/>
        <p:txBody>
          <a:bodyPr/>
          <a:lstStyle/>
          <a:p>
            <a:endParaRPr lang="en-CA"/>
          </a:p>
        </p:txBody>
      </p:sp>
      <p:sp>
        <p:nvSpPr>
          <p:cNvPr id="6" name="Text Placeholder 5">
            <a:extLst>
              <a:ext uri="{FF2B5EF4-FFF2-40B4-BE49-F238E27FC236}">
                <a16:creationId xmlns:a16="http://schemas.microsoft.com/office/drawing/2014/main" id="{5037C83B-53C8-921C-DBF5-50E001D0F93A}"/>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dirty="0"/>
              <a:t>The sub-category, chairs makes the highest total sales followed by tables, bookcases, and furnishings;</a:t>
            </a:r>
          </a:p>
          <a:p>
            <a:pPr marL="285750" indent="-285750" algn="just">
              <a:buFont typeface="Arial" panose="020B0604020202020204" pitchFamily="34" charset="0"/>
              <a:buChar char="•"/>
            </a:pPr>
            <a:r>
              <a:rPr lang="en-US" dirty="0"/>
              <a:t>The consumer segment contributes the highest to sales followed by the corporate and home office segments.</a:t>
            </a:r>
          </a:p>
          <a:p>
            <a:pPr algn="just"/>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Add-in 8">
                <a:extLst>
                  <a:ext uri="{FF2B5EF4-FFF2-40B4-BE49-F238E27FC236}">
                    <a16:creationId xmlns:a16="http://schemas.microsoft.com/office/drawing/2014/main" id="{5B045078-301A-9039-2F2F-890186352953}"/>
                  </a:ext>
                </a:extLst>
              </p:cNvPr>
              <p:cNvGraphicFramePr>
                <a:graphicFrameLocks noGrp="1"/>
              </p:cNvGraphicFramePr>
              <p:nvPr>
                <p:extLst>
                  <p:ext uri="{D42A27DB-BD31-4B8C-83A1-F6EECF244321}">
                    <p14:modId xmlns:p14="http://schemas.microsoft.com/office/powerpoint/2010/main" val="524185541"/>
                  </p:ext>
                </p:extLst>
              </p:nvPr>
            </p:nvGraphicFramePr>
            <p:xfrm>
              <a:off x="5180012" y="697596"/>
              <a:ext cx="6172200" cy="51466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9" name="Add-in 8">
                <a:extLst>
                  <a:ext uri="{FF2B5EF4-FFF2-40B4-BE49-F238E27FC236}">
                    <a16:creationId xmlns:a16="http://schemas.microsoft.com/office/drawing/2014/main" id="{5B045078-301A-9039-2F2F-890186352953}"/>
                  </a:ext>
                </a:extLst>
              </p:cNvPr>
              <p:cNvPicPr>
                <a:picLocks noGrp="1" noRot="1" noChangeAspect="1" noMove="1" noResize="1" noEditPoints="1" noAdjustHandles="1" noChangeArrowheads="1" noChangeShapeType="1"/>
              </p:cNvPicPr>
              <p:nvPr/>
            </p:nvPicPr>
            <p:blipFill>
              <a:blip r:embed="rId3"/>
              <a:stretch>
                <a:fillRect/>
              </a:stretch>
            </p:blipFill>
            <p:spPr>
              <a:xfrm>
                <a:off x="5180012" y="697596"/>
                <a:ext cx="6172200" cy="5146677"/>
              </a:xfrm>
              <a:prstGeom prst="rect">
                <a:avLst/>
              </a:prstGeom>
            </p:spPr>
          </p:pic>
        </mc:Fallback>
      </mc:AlternateContent>
    </p:spTree>
    <p:extLst>
      <p:ext uri="{BB962C8B-B14F-4D97-AF65-F5344CB8AC3E}">
        <p14:creationId xmlns:p14="http://schemas.microsoft.com/office/powerpoint/2010/main" val="181373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3920-AB4D-2AB9-CBD4-1C90560EDA56}"/>
              </a:ext>
            </a:extLst>
          </p:cNvPr>
          <p:cNvSpPr>
            <a:spLocks noGrp="1"/>
          </p:cNvSpPr>
          <p:nvPr>
            <p:ph type="title"/>
          </p:nvPr>
        </p:nvSpPr>
        <p:spPr/>
        <p:txBody>
          <a:bodyPr/>
          <a:lstStyle/>
          <a:p>
            <a:r>
              <a:rPr lang="en-US" dirty="0"/>
              <a:t>Sales Performance</a:t>
            </a:r>
            <a:endParaRPr lang="en-CA" dirty="0"/>
          </a:p>
        </p:txBody>
      </p:sp>
      <p:sp>
        <p:nvSpPr>
          <p:cNvPr id="3" name="Picture Placeholder 2">
            <a:extLst>
              <a:ext uri="{FF2B5EF4-FFF2-40B4-BE49-F238E27FC236}">
                <a16:creationId xmlns:a16="http://schemas.microsoft.com/office/drawing/2014/main" id="{4C5FFB46-B663-C0D6-D9BB-B1C36ABC8729}"/>
              </a:ext>
            </a:extLst>
          </p:cNvPr>
          <p:cNvSpPr>
            <a:spLocks noGrp="1"/>
          </p:cNvSpPr>
          <p:nvPr>
            <p:ph type="pic" idx="1"/>
          </p:nvPr>
        </p:nvSpPr>
        <p:spPr/>
        <p:txBody>
          <a:bodyPr/>
          <a:lstStyle/>
          <a:p>
            <a:endParaRPr lang="en-CA"/>
          </a:p>
        </p:txBody>
      </p:sp>
      <p:sp>
        <p:nvSpPr>
          <p:cNvPr id="4" name="Text Placeholder 3">
            <a:extLst>
              <a:ext uri="{FF2B5EF4-FFF2-40B4-BE49-F238E27FC236}">
                <a16:creationId xmlns:a16="http://schemas.microsoft.com/office/drawing/2014/main" id="{1F264824-BFEE-9DC1-BDDE-CD2087368DA0}"/>
              </a:ext>
            </a:extLst>
          </p:cNvPr>
          <p:cNvSpPr>
            <a:spLocks noGrp="1"/>
          </p:cNvSpPr>
          <p:nvPr>
            <p:ph type="body" sz="half" idx="2"/>
          </p:nvPr>
        </p:nvSpPr>
        <p:spPr/>
        <p:txBody>
          <a:bodyPr/>
          <a:lstStyle/>
          <a:p>
            <a:pPr algn="just"/>
            <a:r>
              <a:rPr lang="en-US" dirty="0"/>
              <a:t>The western region contributes the most to sales while the southern region contributes the least.</a:t>
            </a: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87A03A94-0A63-9B6E-7820-438DE9588D06}"/>
                  </a:ext>
                </a:extLst>
              </p:cNvPr>
              <p:cNvGraphicFramePr>
                <a:graphicFrameLocks noGrp="1"/>
              </p:cNvGraphicFramePr>
              <p:nvPr>
                <p:extLst>
                  <p:ext uri="{D42A27DB-BD31-4B8C-83A1-F6EECF244321}">
                    <p14:modId xmlns:p14="http://schemas.microsoft.com/office/powerpoint/2010/main" val="3540319078"/>
                  </p:ext>
                </p:extLst>
              </p:nvPr>
            </p:nvGraphicFramePr>
            <p:xfrm>
              <a:off x="5180012" y="705985"/>
              <a:ext cx="6172200" cy="51466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87A03A94-0A63-9B6E-7820-438DE9588D06}"/>
                  </a:ext>
                </a:extLst>
              </p:cNvPr>
              <p:cNvPicPr>
                <a:picLocks noGrp="1" noRot="1" noChangeAspect="1" noMove="1" noResize="1" noEditPoints="1" noAdjustHandles="1" noChangeArrowheads="1" noChangeShapeType="1"/>
              </p:cNvPicPr>
              <p:nvPr/>
            </p:nvPicPr>
            <p:blipFill>
              <a:blip r:embed="rId3"/>
              <a:stretch>
                <a:fillRect/>
              </a:stretch>
            </p:blipFill>
            <p:spPr>
              <a:xfrm>
                <a:off x="5180012" y="705985"/>
                <a:ext cx="6172200" cy="5146677"/>
              </a:xfrm>
              <a:prstGeom prst="rect">
                <a:avLst/>
              </a:prstGeom>
            </p:spPr>
          </p:pic>
        </mc:Fallback>
      </mc:AlternateContent>
    </p:spTree>
    <p:extLst>
      <p:ext uri="{BB962C8B-B14F-4D97-AF65-F5344CB8AC3E}">
        <p14:creationId xmlns:p14="http://schemas.microsoft.com/office/powerpoint/2010/main" val="148202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5A99-A784-0BEF-69F0-CE7BB92228E4}"/>
              </a:ext>
            </a:extLst>
          </p:cNvPr>
          <p:cNvSpPr>
            <a:spLocks noGrp="1"/>
          </p:cNvSpPr>
          <p:nvPr>
            <p:ph type="title"/>
          </p:nvPr>
        </p:nvSpPr>
        <p:spPr/>
        <p:txBody>
          <a:bodyPr/>
          <a:lstStyle/>
          <a:p>
            <a:r>
              <a:rPr lang="en-US" dirty="0"/>
              <a:t>Sales Performance</a:t>
            </a: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6C245B35-A9C3-C4E5-51A0-45531A62EF56}"/>
                  </a:ext>
                </a:extLst>
              </p:cNvPr>
              <p:cNvGraphicFramePr>
                <a:graphicFrameLocks noGrp="1"/>
              </p:cNvGraphicFramePr>
              <p:nvPr>
                <p:ph idx="1"/>
              </p:nvPr>
            </p:nvGraphicFramePr>
            <p:xfrm>
              <a:off x="5183188" y="685800"/>
              <a:ext cx="6172200" cy="5175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6C245B35-A9C3-C4E5-51A0-45531A62EF56}"/>
                  </a:ext>
                </a:extLst>
              </p:cNvPr>
              <p:cNvPicPr>
                <a:picLocks noGrp="1" noRot="1" noChangeAspect="1" noMove="1" noResize="1" noEditPoints="1" noAdjustHandles="1" noChangeArrowheads="1" noChangeShapeType="1"/>
              </p:cNvPicPr>
              <p:nvPr/>
            </p:nvPicPr>
            <p:blipFill>
              <a:blip r:embed="rId3"/>
              <a:stretch>
                <a:fillRect/>
              </a:stretch>
            </p:blipFill>
            <p:spPr>
              <a:xfrm>
                <a:off x="5183188" y="685800"/>
                <a:ext cx="6172200" cy="5175250"/>
              </a:xfrm>
              <a:prstGeom prst="rect">
                <a:avLst/>
              </a:prstGeom>
            </p:spPr>
          </p:pic>
        </mc:Fallback>
      </mc:AlternateContent>
      <p:sp>
        <p:nvSpPr>
          <p:cNvPr id="4" name="Text Placeholder 3">
            <a:extLst>
              <a:ext uri="{FF2B5EF4-FFF2-40B4-BE49-F238E27FC236}">
                <a16:creationId xmlns:a16="http://schemas.microsoft.com/office/drawing/2014/main" id="{2549B5D5-5AD7-C0E1-5A8B-7510D7DA4FEC}"/>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total sales start to pick up by the end of the third quarter (September) but dip at the beginning of the fourth quarter (October) and pick up towards the end of the year;</a:t>
            </a:r>
          </a:p>
          <a:p>
            <a:pPr marL="285750" indent="-285750">
              <a:buFont typeface="Arial" panose="020B0604020202020204" pitchFamily="34" charset="0"/>
              <a:buChar char="•"/>
            </a:pPr>
            <a:r>
              <a:rPr lang="en-US" dirty="0"/>
              <a:t>February proves to be the month with the least sales almost every year.</a:t>
            </a:r>
          </a:p>
          <a:p>
            <a:endParaRPr lang="en-CA" dirty="0"/>
          </a:p>
        </p:txBody>
      </p:sp>
    </p:spTree>
    <p:extLst>
      <p:ext uri="{BB962C8B-B14F-4D97-AF65-F5344CB8AC3E}">
        <p14:creationId xmlns:p14="http://schemas.microsoft.com/office/powerpoint/2010/main" val="3426155775"/>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webextensions/webextension1.xml><?xml version="1.0" encoding="utf-8"?>
<we:webextension xmlns:we="http://schemas.microsoft.com/office/webextensions/webextension/2010/11" id="{3659984D-4DF8-4340-A7C3-BFCE6F18A59A}">
  <we:reference id="wa200003233" version="2.0.0.3" store="en-US" storeType="OMEX"/>
  <we:alternateReferences>
    <we:reference id="WA200003233" version="2.0.0.3" store="WA200003233"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bVPjNhD+Kxl/Tjty4le+QYApcxe4IwydTifTkaW1ozvHcmWbwt3kv3cl2wRCwOG15SVfYmvX0u7z7K5X8k+LiyJP6cUhnYO1Ze1I+X1O1feebfWtrBk7Ovo03j7+9Nfh9ngPh2VeCpkV1tZPq6QqgfJUFBVN9Qw4+Oe0b9E0/UITfRfTtIC+lYMqZEZT8QNqZRSVqoJF34LzPJWK6iknJS1BT3uG6niPa9u/DnFFykpxBhNgZT16DLlUZXvft4r6yph0XaYnMwuOZFZSkeHEeiwEJwpdO3KIR+yB5xObe3q8EFmSNiYunz25yDUOJZyXkTzXCETfcH49EzrQAKjV55JrxZngHDJrsUCpyz2wgYbU5pw5hERhRLRqLNKyMSa62DvPFSKHeNYrbfMzmjHgloFHQVE0vmwniYKEtq7tXROOZFrN14xPZKUYHENsRFkpSjTWmpRSQW9CUyh6+whw74RGKVja5i9KImFGa1QVpZyD6h3sGtF+lTXADvTtTP4zUoCscWuLLKY4cieCjCq+Cp9UHNTOhXF/V6iWt0F/xYv/l+uLaRfx3PGHLg0Jd8AJvGDohZy+IuLxMhbliuPkrXN+m9fddGMdsQPbizHDOZDhwB6EwSui28jfG9u3ON1NdsBjl4QQIdkkCPiQEGJ3kj1CEBOpBEPYVvm+n3eXlWn3YLzq0zEk+tmb1PVfb9S9rOkboru02H1AnqTYioxSXAkU8Nq+kZxHcjSjqnwLCVS3bKj77Upv1qRA7ckzsDLtbMeYN/QpdznmbshdCGzmdrdjT5e5aDSvEM01Tkyq6JdLfP7rHHim9H2ZEjiBZA5ZuQbEzrRUIopk9pGEjw7faZ1tbuwRbg99whk4BKIBd99eU7RZfP8mQFHFZhef4QzSm4Zeym+KWpNOqRL1Rtk49QTONrv+y4mta/4f6ZDv7epNuVa+YqGlB3vLAS1u/LK+Vpg9oO6sYR9AoWgss3L2kCplmod1Nao7398NuFei8B153YZUdyMEjsPi2GYOdTklgevajGnVOwOvmFH8v9f5VxxTcEMShL5tO0PCPOaTznVymsAhPRNY7KW633qcuHbokcj2/MhnjjsgzvDhr5wx0KJSG7M9oimr0prNtScLvTFViVi3PetM+oRWyQ3sN21Kns+P7s2y48VOFDKH+F7gBxhv7uARJyPvJpX/ALruHdoZJ7RBbpIKBqpR2ixs7NWweW9gb3CqG8Z+aLOBDwEhQ9/zQt5dXk5kfohW1jpa5bT9voGJuq/k3Cg3fhVV9HcF+LpeJWPSCvD6a3tx10y5nmJd69636lgxHVm77FXlW9BfPoc4TSDFuNl8E9Hyj2bdLCnGNGPJkuBYQMotvdTRi229Lo0s7rHLQnrNIdCixWdwBdcNSMApfp+Brs4Gy4yL1oODFXuLp4fbOGDYvR2LNvAW+jddPNsRyIplb+gIpPvcvD0L3KHq4/jh0aHT1f+aZF3ia81BJSYDZFUWOWXwhWZ1Pub1GgKMHkYbzbjm1FybYv5ZIHE1pac0rUzp0l+96xcGsiya7LrjAf0tvE0v/P0LVaNgxpYfAAA=&quot;"/>
    <we:property name="datasetId" value="&quot;b7774f57-e68f-4a31-aa2a-b25e0469a97c&quot;"/>
    <we:property name="pageName" value="&quot;ReportSection&quot;"/>
    <we:property name="reportUrl" value="&quot;/groups/me/reports/60cf4eff-8a8d-4291-9f79-b5d04d321edd/ReportSection?visual=c637ad5deb09d5e81c50&quot;"/>
    <we:property name="artifactName" value="&quot;Total Sales by Sub-Category and Segment&quot;"/>
    <we:property name="reportName" value="&quot;MB Furniture&quot;"/>
    <we:property name="reportState" value="&quot;CONNECTED&quot;"/>
    <we:property name="pageDisplayName" value="&quot;Sales Performance&quot;"/>
    <we:property name="backgroundColor" value="&quot;#FFF&quot;"/>
    <we:property name="initialStateBookmark" value="&quot;H4sIAAAAAAAAA+1ZbVPjNhD+Kxl/Tjty4le+QYApcxe4IwydTifTkaW1ozvHcmWbwt3kv3cl2wRCwOG15SVfYmvX0u7z7K5X8k+LiyJP6cUhnYO1Ze1I+X1O1feebfWtrBk7Ovo03j7+9Nfh9ngPh2VeCpkV1tZPq6QqgfJUFBVN9Qw4+Oe0b9E0/UITfRfTtIC+lYMqZEZT8QNqZRSVqoJF34LzPJWK6iknJS1BT3uG6niPa9u/DnFFykpxBhNgZT16DLlUZXvft4r6yph0XaYnMwuOZFZSkeHEeiwEJwpdO3KIR+yB5xObe3q8EFmSNiYunz25yDUOJZyXkTzXCETfcH49EzrQAKjV55JrxZngHDJrsUCpyz2wgYbU5pw5hERhRLRqLNKyMSa62DvPFSKHeNYrbfMzmjHgloFHQVE0vmwniYKEtq7tXROOZFrN14xPZKUYHENsRFkpSjTWmpRSQW9CUyh6+whw74RGKVja5i9KImFGa1QVpZyD6h3sGtF+lTXADvTtTP4zUoCscWuLLKY4cieCjCq+Cp9UHNTOhXF/V6iWt0F/xYv/l+uLaRfx3PGHLg0Jd8AJvGDohZy+IuLxMhbliuPkrXN+m9fddGMdsQPbizHDOZDhwB6EwSui28jfG9u3ON1NdsBjl4QQIdkkCPiQEGJ3kj1CEBOpBEPYVvm+n3eXlWn3YLzq0zEk+tmb1PVfb9S9rOkboru02H1AnqTYioxSXAkU8Nq+kZxHcjSjqnwLCVS3bKj77Upv1qRA7ckzsDLtbMeYN/QpdznmbshdCGzmdrdjT5e5aDSvEM01Tkyq6JdLfP7rHHim9H2ZEjiBZA5ZuQbEzrRUIopk9pGEjw7faZ1tbuwRbg99whk4BKIBd99eU7RZfP8mQFHFZhef4QzSm4Zeym+KWpNOqRL1Rtk49QTONrv+y4mta/4f6ZDv7epNuVa+YqGlB3vLAS1u/LK+Vpg9oO6sYR9AoWgss3L2kCplmod1Nao7398NuFei8B153YZUdyMEjsPi2GYOdTklgevajGnVOwOvmFH8v9f5VxxTcEMShL5tO0PCPOaTznVymsAhPRNY7KW633qcuHbokcj2/MhnjjsgzvDhr5wx0KJSG7M9oimr0prNtScLvTFViVi3PetM+oRWyQ3sN21Kns+P7s2y48VOFDKH+F7gBxhv7uARJyPvJpX/ALruHdoZJ7RBbpIKBqpR2ixs7NWweW9gb3CqG8Z+aLOBDwEhQ9/zQt5dXk5kfohW1jpa5bT9voGJuq/k3Cg3fhVV9HcF+LpeJWPSCvD6a3tx10y5nmJd69636lgxHVm77FXlW9BfPoc4TSDFuNl8E9Hyj2bdLCnGNGPJkuBYQMotvdTRi229Lo0s7rHLQnrNIdCixWdwBdcNSMApfp+Brs4Gy4yL1oODFXuLp4fbOGDYvR2LNvAW+jddPNsRyIplb+gIpPvcvD0L3KHq4/jh0aHT1f+aZF3ia81BJSYDZFUWOWXwhWZ1Pub1GgKMHkYbzbjm1FybYv5ZIHE1pac0rUzp0l+96xcGsiya7LrjAf0tvE0v/P0LVaNgxpYfAAA=&quot;"/>
    <we:property name="isFooterCollapsed" value="true"/>
    <we:property name="isFiltersActionButtonVisible" value="true"/>
    <we:property name="isVisualContainerHeaderHidden" value="false"/>
    <we:property name="reportEmbeddedTime" value="&quot;2024-08-02T16:28:12.814Z&quot;"/>
    <we:property name="creatorTenantId" value="&quot;693f3e72-1f56-4554-8381-a8a0ef2c197a&quot;"/>
    <we:property name="creatorUserId" value="&quot;10032003541E0CE8&quot;"/>
    <we:property name="creatorSessionId" value="&quot;2d6e6c2a-3bc3-40ca-8d62-38efa02625ff&quot;"/>
    <we:property name="artifactViewState" value="&quot;live&quot;"/>
  </we:properties>
  <we:bindings/>
  <we:snapshot xmlns:r="http://schemas.openxmlformats.org/officeDocument/2006/relationships"/>
</we:webextension>
</file>

<file path=ppt/webextensions/webextension10.xml><?xml version="1.0" encoding="utf-8"?>
<we:webextension xmlns:we="http://schemas.microsoft.com/office/webextensions/webextension/2010/11" id="{64EDA9CD-60DB-4A9E-B50A-B8B44D7D306E}">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VZ3XPbNgz/V3x66YvX0ycl9a1x2ltvTZerc7nb7fIAkZDMlhY1Ssri5fK/D6TkfNlpGrfZmubJIgARP/wAUJB87gnZNgpWH2CJ3itvT+vPSzCfJ4E39epBFgBDP8yzrGQRRDzEskxJq5tO6rr1Xp17HZgKu2PZ9qDsRiT882TqgVKHUNlVCarFqdegaXUNSv6DgzGpOtPjxdTDs0ZpA3bLeQcd2m1PyZzWFsLLiDwC7+QpzpF3g/QjNtp047pMgoDlQc6iwPd5EgZRnNA97aB1MO+3t04dsJmuO5A1AbAy4LxgLCkixuIE/cgPQFh5K+tKjaFc3Xu0aixtHZ51hT6zTBWfyKfd6eKCQg14kTIsioznSZanMQuK1N5dStWNDovVm7PGEIvE7bDba3EKNUfhOaoMtgMz597rqjJYQTcu39xQzrTql1vkc90bjh+xdKq6k92KfMw7bXAyB4Xt5C2RPTmCQqFnMR8aTclzVrO+7fQSzeTdvlO97esxIaFdLvTfM4OUQWLIvzghyRdZ4mDETYpoYQSavZULf1+adb7D6a0ofqzQKVYSZTxKkVF64ywNMUw4ZuwJJZcuS9ndCs7/2fN6V9RDStOkTBOWssAHHjHBOI/hCaXU6Z9bRu8Iekion3MRJZhF6KfMD3mWpfHPl9DpJfQZiSptJKes3kb/QIAL2UwOtMDJ/ruDDVxrpfclMD8Oj9/vrHPgZgsw3dNvkPWYRbafrs1OYw0NkTxS0Zy48UhAhinPCj9ncSginkESPqHu/N1mfHNASHZt0F8lGjB8sXqPp6g2sV7qN1VrVMdg5DBZu7i+Q7zj28Llxt4WCvbtFG+NryH0rHByJbDqMS7vgEbuxZaj4972UzSnb22++wv52ZE7tFicxgmP4tDPI17kAliaZPe+z7QLoN+Nt5kY8xRYFmYsSZJQ+CkG9+/V0GvhBziV1JjabO4ZFpjxwM8Ez8OI8UAExTccAQcIbW++OjMzULxXA/NbnxiTA3rdlfUupVpBX+Guz4jHi2MYi2ImIA3LLIrCNOd5EUQR3531Z9NafyCYXWoBRubmSnI0o9HXlUZwuzSeG9lDwVKBZiLxS57FPMFIBCL8hoL9UUaw/2KOJxSiJ1zbBrK++OXyGfm/o1mrXC3t0GQCuV42upWW3iOD+KA+e3pjOnlWIOu9Xeb0BxTF42X4ZPgWDHW7/hLculCMVu7qWoTEgbLHwmDwV49mRX6d0TV/L29gp3tkS9gVNK0tIfv1mUQCHdLfcNU+KnHO/aGs67VvS+WdyG9Qcwfym7uRkdG6s+jWMR2D6i1zda/U1OMLqYTB2kV524RE7yWdnEMfOSmF8IJma2naF2v4R7qifrv0OMyUNuyrjvKWaCr3CNF91zbA8RBqdA6agRuJzs5lWqAYr4393QLB/X3gOTfO2b90j8KVthgAAA==&quot;"/>
    <we:property name="datasetId" value="&quot;b7774f57-e68f-4a31-aa2a-b25e0469a97c&quot;"/>
    <we:property name="pageName" value="&quot;ReportSectionf511691963100c521345&quot;"/>
    <we:property name="reportUrl" value="&quot;/groups/me/reports/60cf4eff-8a8d-4291-9f79-b5d04d321edd/ReportSectionf511691963100c521345&quot;"/>
    <we:property name="reportName" value="&quot;MB Furniture&quot;"/>
    <we:property name="reportState" value="&quot;CONNECTED&quot;"/>
    <we:property name="pageDisplayName" value="&quot;Shipment $ Order Details&quot;"/>
    <we:property name="backgroundColor" value="&quot;#E6E6E6&quot;"/>
    <we:property name="initialStateBookmark" value="&quot;H4sIAAAAAAAAA+VZbVPbOBD+Kxl96Zdcx+8v/QaBznVogCEMMzc3zI0sbRy1iuWTZY6U4b/fSnZ4S4CSljson2LtrrXPPrsrr50LwkVTS7rYp3MgH8i2Ul/nVH8d+GRIql52cLA33jra+2t/a7yLYlUboaqGfLgghuoSzIloWirtDij883RIqJSHtLSrKZUNDEkNulEVleIbdMaoMrqFyyGB81oqTe2WE0MN2G3P0BzX6Nt/H6JHyow4gwkw00mPoFba9Otp7PtJ7udJ6HseiwM/jGK8p+m0Dubj9tapAzZSlaGiQgBWRhkrkiQuwiSJYvBCz6fcyhtRlbIP5fre40Vt+TJwbgp1bpkqvqBPu9PlJYbqsyJNoCgylsdZnkaJX6T27qmQpndYLHbPa40sIrfdblv8jFYMOHFUaWg6Zi7IVllqKKnpl7u3lCMl2/ka+US1msERTJ2qMsIs0MfEKA2DCZXQDD4i2YNjWkggFvOhVpg8ZzVqG6PmoAefdpzqY1v1CQnscqb+GWnADCJD3uUpSh5kiVHNb1OEC81Bby9c+DtCL/MdDO9E8bJCx1hRlLEwhQTTG2VpAEHMIEteUXLxcirMneC8Xz2v90XdpTSNp2mcpInvURYmPGEsoq8opU7/1jJ6T9BdQr2c8TCGLAQvTbyAZVka/XoJHV5BH6GoVFowzOpd9E8EOBP1YKw4DHY+jVdwLZXkITAvh8efd9Y5cKMZ1eb1N8hyzELbLzdmp76GukieqWhO3XjEaQYpywovT6KAhyyjcfCKuvPAZnx1QIg3bdDfBWiq2WzxGc5ArmK90q+qlqhOqBbdZO3i+gnx9q8JVxuTNRTs2CneGt9ASKxwcC2w6j4uMsaRe7bm6Hi0/STO6Wub7/FCfnPkdi0WpVHMwijw8pAVOadJGmePvs80M4q/K28zEeQpTbIgS+I4DriXgv/4XjW+Fu7TM4GNqfTqnkEBGfO9jLM8CBPmc7/4gSNgDLRp9XdnZkQla2XH/NonxmCMr7ui2qRUS9qWsOkz4vni6MaiKOE0DaZZGAZpzvLCD0O2OetvprX+AKo3qQXaMzeRgoHujb6vNPy7pfHWyO4KFgs047E3ZVnEYgi5z4MfKNiXMoL9F3M8ouAt4lo3kLXFb1fPyP8dzVLlammDJuPA1LxWjbD0HmuAJ/XZ6xvT0bOkotreZE5/QlE8X4ZPu2/BtGqWX4IbF4pW0l3diBA5kPZY6Az+bkEv0K8zuuHv/S3seI9oELukdWNLyH59RhEHh3QPFs2zEufcH4qqWvq2VN6L/BY19yC/vRsaaaWMRbeM6YTK1jJXtVIOCZsJyTVULsq7Jij6LPDk7PrISTGEdzhbC928W8I/ViX225XHbqa0YV93FJmDLt0jRLWmqSmDQ1qBc1B33Ahwdi7THHh/re3vGgju7wPinGB3C9snD99goREHy4H7F/BPSrTfGAAA&quot;"/>
    <we:property name="isFooterCollapsed" value="true"/>
    <we:property name="isFiltersActionButtonVisible" value="true"/>
    <we:property name="isVisualContainerHeaderHidden" value="false"/>
    <we:property name="reportEmbeddedTime" value="&quot;2024-08-02T17:02:55.967Z&quot;"/>
    <we:property name="creatorTenantId" value="&quot;693f3e72-1f56-4554-8381-a8a0ef2c197a&quot;"/>
    <we:property name="creatorUserId" value="&quot;10032003541E0CE8&quot;"/>
    <we:property name="creatorSessionId" value="&quot;c8d54113-ba85-4474-a428-fa84d95cbf73&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09E3DBA5-FB3A-4632-85C7-6E8E01AE5C90}">
  <we:reference id="wa200003233" version="2.0.0.3" store="en-GB" storeType="OMEX"/>
  <we:alternateReferences>
    <we:reference id="wa200003233" version="2.0.0.3" store="wa200003233"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bVPjNhD+Kxl/Tjty4le+QYApcxe4IwydTifTkaW1ozvHcmWbwt3kv3cl2wRCwOG15SVfYmvXq93n2V1L8k+LiyJP6cUhnYO1Ze1I+X1O1feebfWtrBk7Ovo03j7+9Nfh9ngPh2VeCpkV1tZPq6QqgfJUFBVNtQUc/HPat2iafqGJvotpWkDfykEVMqOp+AG1MopKVcGib8F5nkpFtclJSUvQZs9QHe9xbvvXIc5IWSnOYAKsrEePIZeqbO/7VlFfGZeuy7QxM+FIZiUVGRrWYyE4UejakUM8Yg88n9jc0+OFyJK0cXH57MlFrnEo4byM5LlGIPqG9rUlDKABUKvPJdeKM8E5ZNZigVKXe2ADDanNOXMIicKIaNVYpGXjTHSxd54rRA7xrGfa5mc0Y8AtA4+Comhi2U4SBQltQ9u7JhzJtJqvGZ/ISjE4htiIslKU6Kw1KaWC3oSmUPT2EeDeCY1SsLTPX5REwozWqCpKOQfVO9g1ov0qa4Ad6NuZ/GekAFnj1hZZTHHkTgQZVXwVPqk4qJ0LE/6uUC1vg/5KFP+v0BfTLuK54w9dGhLugBN4wdALOX1FxONlLMqVwMlb5/y2qLvpxj5iB7YXY4VzIMOBPQiDV0S3kb83tm8JupvsgMcuCSFCskkQ8CEhxO4ke4QgJlIJhrCt8n2/6C470+7BeDWmY0j0szep67/erHtZ1zdEd+mx+4A6SXEpMkpxJlDAa/9Gch7J0Yyq8i0UUL1kQ91vV9ZmTQnUkTwDK1NTncwb+pS7HOsz5C4ENnO7l1xPV53oGK8QsTWOTqrol0sM/us8f6YSfZk2N4FkDlm5BsTO0lMiimT2UWiPTt9p5+aHubFHuD30CWfgEIgG3H17i6LNcv83AYoqNrv4DGeQ3nT0Un5T1Lp0SpWoN8omqCcIttn1Xxq2rsV/pMuht6s35Vr5ioeWHuwtB7S4icv6WmFlgbqzv30AhaKxzMrZQzqYWTys61/dveDdgHslC99R1G1KdbdmcBwWxzZzqMspCVzXZkyr3pl4xYzi/73Ov+KYghuSIPRt2xkS5jGfdM6T0wQO6ZnAZi/V/ebjxLVDj0S250c+c9wBcYYPf+WMgRaV2pjtEU1ZldZsrj1Z6I2pSsS67Vln0Se0Sm5gv+mC5fni6N4sO17sRCFziO8FfoD55g4ecTLybkr5D6Dr3qGdeUIb5CapYKAapc3Sxl5Nm/cG9ganumHshzYb+BAQMvQ9L+Td7eVE5ofoZa2jVU7b7xtYqPtKzo1yE1dRRX9XgK/rVTImrQCvv7YXd1nKtYl1y/q+VeeKWZG1015VvgX95XOI0wRSzJvNNxgt/+jWzZZiXDOeLAmOBaTc0lMdvdi27NLJ4h47MKTXHAItWnwGV3DdgAQ08fsMdHc2WGZctBEcrPhbPD3cJgDD7u1YtIm30L/p4tmOR1Y8e0PHI93n5u1Z4A5VH0cTj06drvWvKdYlvtYcVGIqQFZlkVMGX2hW12NezyHA6GG20YxrTs21aeafBRJXU3pK08q0Lv3Vu35hIMuiqa47HtDfwtvywt+/1wIp0pYfAAA=&quot;"/>
    <we:property name="datasetId" value="&quot;b7774f57-e68f-4a31-aa2a-b25e0469a97c&quot;"/>
    <we:property name="pageName" value="&quot;ReportSection&quot;"/>
    <we:property name="reportUrl" value="&quot;/groups/me/reports/60cf4eff-8a8d-4291-9f79-b5d04d321edd/ReportSection?visual=8df509eb00b088d30001&quot;"/>
    <we:property name="artifactName" value="&quot;Total Sales by Count of Region&quot;"/>
    <we:property name="reportName" value="&quot;MB Furniture&quot;"/>
    <we:property name="reportState" value="&quot;CONNECTED&quot;"/>
    <we:property name="pageDisplayName" value="&quot;Sales Performance&quot;"/>
    <we:property name="backgroundColor" value="&quot;#FFF&quot;"/>
    <we:property name="initialStateBookmark" value="&quot;H4sIAAAAAAAAA+1ZbVPjNhD+Kxl/Tjty4le+QYApcxe4IwydTifTkaW1ozvHcmWbwt3kv3cl2wRCwOG15SVfYmvXq93n2V1L8k+LiyJP6cUhnYO1Ze1I+X1O1feebfWtrBk7Ovo03j7+9Nfh9ngPh2VeCpkV1tZPq6QqgfJUFBVNtQUc/HPat2iafqGJvotpWkDfykEVMqOp+AG1MopKVcGib8F5nkpFtclJSUvQZs9QHe9xbvvXIc5IWSnOYAKsrEePIZeqbO/7VlFfGZeuy7QxM+FIZiUVGRrWYyE4UejakUM8Yg88n9jc0+OFyJK0cXH57MlFrnEo4byM5LlGIPqG9rUlDKABUKvPJdeKM8E5ZNZigVKXe2ADDanNOXMIicKIaNVYpGXjTHSxd54rRA7xrGfa5mc0Y8AtA4+Comhi2U4SBQltQ9u7JhzJtJqvGZ/ISjE4htiIslKU6Kw1KaWC3oSmUPT2EeDeCY1SsLTPX5REwozWqCpKOQfVO9g1ov0qa4Ad6NuZ/GekAFnj1hZZTHHkTgQZVXwVPqk4qJ0LE/6uUC1vg/5KFP+v0BfTLuK54w9dGhLugBN4wdALOX1FxONlLMqVwMlb5/y2qLvpxj5iB7YXY4VzIMOBPQiDV0S3kb83tm8JupvsgMcuCSFCskkQ8CEhxO4ke4QgJlIJhrCt8n2/6C470+7BeDWmY0j0szep67/erHtZ1zdEd+mx+4A6SXEpMkpxJlDAa/9Gch7J0Yyq8i0UUL1kQ91vV9ZmTQnUkTwDK1NTncwb+pS7HOsz5C4ENnO7l1xPV53oGK8QsTWOTqrol0sM/us8f6YSfZk2N4FkDlm5BsTO0lMiimT2UWiPTt9p5+aHubFHuD30CWfgEIgG3H17i6LNcv83AYoqNrv4DGeQ3nT0Un5T1Lp0SpWoN8omqCcIttn1Xxq2rsV/pMuht6s35Vr5ioeWHuwtB7S4icv6WmFlgbqzv30AhaKxzMrZQzqYWTys61/dveDdgHslC99R1G1KdbdmcBwWxzZzqMspCVzXZkyr3pl4xYzi/73Ov+KYghuSIPRt2xkS5jGfdM6T0wQO6ZnAZi/V/ebjxLVDj0S250c+c9wBcYYPf+WMgRaV2pjtEU1ZldZsrj1Z6I2pSsS67Vln0Se0Sm5gv+mC5fni6N4sO17sRCFziO8FfoD55g4ecTLybkr5D6Dr3qGdeUIb5CapYKAapc3Sxl5Nm/cG9ganumHshzYb+BAQMvQ9L+Td7eVE5ofoZa2jVU7b7xtYqPtKzo1yE1dRRX9XgK/rVTImrQCvv7YXd1nKtYl1y/q+VeeKWZG1015VvgX95XOI0wRSzJvNNxgt/+jWzZZiXDOeLAmOBaTc0lMdvdi27NLJ4h47MKTXHAItWnwGV3DdgAQ08fsMdHc2WGZctBEcrPhbPD3cJgDD7u1YtIm30L/p4tmOR1Y8e0PHI93n5u1Z4A5VH0cTj06drvWvKdYlvtYcVGIqQFZlkVMGX2hW12NezyHA6GG20YxrTs21aeafBRJXU3pK08q0Lv3Vu35hIMuiqa47HtDfwtvywt+/1wIp0pYfAAA=&quot;"/>
    <we:property name="isFooterCollapsed" value="true"/>
    <we:property name="isFiltersActionButtonVisible" value="true"/>
    <we:property name="isVisualContainerHeaderHidden" value="false"/>
    <we:property name="reportEmbeddedTime" value="&quot;2024-08-02T16:40:57.277Z&quot;"/>
    <we:property name="creatorTenantId" value="&quot;693f3e72-1f56-4554-8381-a8a0ef2c197a&quot;"/>
    <we:property name="creatorUserId" value="&quot;10032003541E0CE8&quot;"/>
    <we:property name="creatorSessionId" value="&quot;e33585c0-22aa-414c-82a0-7af0dce6aed1&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96EC076-B386-41A6-A48B-29A853150D25}">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bVPjNhD+Kxl/Tjty4le+QYApcxe4IwydTifTkaW1ozvHcmWbwt3kv3cl2wRCwOG15SVfYmvX0u7z7K6l9U+LiyJP6cUhnYO1Ze1I+X1O1feebfWtrBk7Ovo03j7+9Nfh9ngPh2VeCpkV1tZPq6QqgfJUFBVN9Qw4+Oe0b9E0/UITfRfTtIC+lYMqZEZT8QNqZRSVqoJF34LzPJWK6iknJS1BT3uG6niPa9u/DnFFykpxBhNgZT16DLlUZXvft4r6yph0XaYnMwuOZFZSkeHEeiwEJwpdO3KIR+yB5xObe3q8EFmSNiYunz25yDUOJZyXkTzXCETfcH49EzrQAKjV55JrxZngHDJrsUCpyz2wgYbU5pw5hERhRLRqLNKyMSa62DvPFSKHeNYrbfMzmjHgloFHQVE0vmwniYKEtq7tXROOZFrN14xPZKUYHENsRFkpSjTWmpRSQW9CUyh6+whw74RGKVja5i9KImFGa1QVpZyD6h3sGtF+lTXADvTtTP4zUoCscWuLLKY4cieCjCq+Cp9UHNTOhXF/V6iWt0F/xYv/l+uLaRfx3PGHLg0Jd8AJvGDohZy+IuLxMhbliuPkrXN+m9fddGMdsQPbizHDOZDhwB6EwSui28jfG9u3ON1NdsBjl4QQIdkkCPiQEGJ3kj1CEBOpBEPYVvm+n3eXlWn3YLzq0zEk+tmb1PVfb9S9rOkboru02H1AnqS4FRmluBIo4LV9IzmP5GhGVfkWEqjesqHutyt7syYFak+egZVp53aMeUOfcpdj7obchcBmbvd27OkyF43mFaK5xolJFf1yic9/nQPPlL4vUwInkMwhK9eA2JmWSkSRzD6S8NHhu0EmurFHuD30CWfgEIgG3H17G6bNYv83AYoqNrv4DGeQ3jT0Un5T1Jp0SpWoD9HGqSdwtukIXE5sXfP/SKdDb1cf2LXyFQstPdhbDmhx45f1tcLMAnVnffsACkVjmZWzh1Qws7FYV7+6a8G7AfdKFL4jr9uQmpryC47D4thmDnU5JYHr2oxp6+4MrmJG8f9e/a84puCGJAh923aGhHnMJ53r5DSBQ3omsKBLdb/1OHHt0COR7fmRzxx3QJzhw18rY6BFpTZmdERTVqU1Y2s7C70xVYlYdzzrTOyEVskN7DfdlDyfH92HZceLnShkDvG9wA8w3tzBIzoj7yZd/wC67j3ZGSe0QW6SCgaqUdosbOzVsHlvYG/Q1Q1jP7TZwIeAkKHveSHvLi8nMj9EK2sdrXLaft/ARN1Xcm6UG7+KKvq7Anwlr5IxaQV4/bW9uGumXE+xbuvet+pYMbuudtmryregv3wOcZpAinGz+SGi5R/NullSjGnGkiXBsYCUW3qpoxc7el0aWdzjlIX0mibQosVncAXXDUjAKX6fga7OBsuMi9aDgxV7i6eH2zhg2L0dizbwFvo3XTxbC2TFsjfUAunum7e9wB2qPtoPjw6drvaDSdYlvtYcVGIyQFZlkVMGX2hW52NeryHA6GG00YxrTs21KeafBRJXU3pK08qULv3Vu35hIMuiya47HtDfwtv0wt+/FzJZZJYfAAA=&quot;"/>
    <we:property name="datasetId" value="&quot;b7774f57-e68f-4a31-aa2a-b25e0469a97c&quot;"/>
    <we:property name="pageName" value="&quot;ReportSection&quot;"/>
    <we:property name="reportUrl" value="&quot;/groups/me/reports/60cf4eff-8a8d-4291-9f79-b5d04d321edd/ReportSection?visual=c5f60d1370dce40eb2d5&quot;"/>
    <we:property name="artifactName" value="&quot;Total Sales by Quarter and Month&quot;"/>
    <we:property name="reportName" value="&quot;MB Furniture&quot;"/>
    <we:property name="reportState" value="&quot;CONNECTED&quot;"/>
    <we:property name="pageDisplayName" value="&quot;Sales Performance&quot;"/>
    <we:property name="backgroundColor" value="&quot;#FFF&quot;"/>
    <we:property name="initialStateBookmark" value="&quot;H4sIAAAAAAAAA+1ZbVPjNhD+Kxl/Tjty4le+QYApcxe4IwydTifTkaW1ozvHcmWbwt3kv3cl2wRCwOG15SVfYmvX0u7z7K6l9U+LiyJP6cUhnYO1Ze1I+X1O1feebfWtrBk7Ovo03j7+9Nfh9ngPh2VeCpkV1tZPq6QqgfJUFBVN9Qw4+Oe0b9E0/UITfRfTtIC+lYMqZEZT8QNqZRSVqoJF34LzPJWK6iknJS1BT3uG6niPa9u/DnFFykpxBhNgZT16DLlUZXvft4r6yph0XaYnMwuOZFZSkeHEeiwEJwpdO3KIR+yB5xObe3q8EFmSNiYunz25yDUOJZyXkTzXCETfcH49EzrQAKjV55JrxZngHDJrsUCpyz2wgYbU5pw5hERhRLRqLNKyMSa62DvPFSKHeNYrbfMzmjHgloFHQVE0vmwniYKEtq7tXROOZFrN14xPZKUYHENsRFkpSjTWmpRSQW9CUyh6+whw74RGKVja5i9KImFGa1QVpZyD6h3sGtF+lTXADvTtTP4zUoCscWuLLKY4cieCjCq+Cp9UHNTOhXF/V6iWt0F/xYv/l+uLaRfx3PGHLg0Jd8AJvGDohZy+IuLxMhbliuPkrXN+m9fddGMdsQPbizHDOZDhwB6EwSui28jfG9u3ON1NdsBjl4QQIdkkCPiQEGJ3kj1CEBOpBEPYVvm+n3eXlWn3YLzq0zEk+tmb1PVfb9S9rOkboru02H1AnqS4FRmluBIo4LV9IzmP5GhGVfkWEqjesqHutyt7syYFak+egZVp53aMeUOfcpdj7obchcBmbvd27OkyF43mFaK5xolJFf1yic9/nQPPlL4vUwInkMwhK9eA2JmWSkSRzD6S8NHhu0EmurFHuD30CWfgEIgG3H17G6bNYv83AYoqNrv4DGeQ3jT0Un5T1Jp0SpWoD9HGqSdwtukIXE5sXfP/SKdDb1cf2LXyFQstPdhbDmhx45f1tcLMAnVnffsACkVjmZWzh1Qws7FYV7+6a8G7AfdKFL4jr9uQmpryC47D4thmDnU5JYHr2oxp6+4MrmJG8f9e/a84puCGJAh923aGhHnMJ53r5DSBQ3omsKBLdb/1OHHt0COR7fmRzxx3QJzhw18rY6BFpTZmdERTVqU1Y2s7C70xVYlYdzzrTOyEVskN7DfdlDyfH92HZceLnShkDvG9wA8w3tzBIzoj7yZd/wC67j3ZGSe0QW6SCgaqUdosbOzVsHlvYG/Q1Q1jP7TZwIeAkKHveSHvLi8nMj9EK2sdrXLaft/ARN1Xcm6UG7+KKvq7Anwlr5IxaQV4/bW9uGumXE+xbuvet+pYMbuudtmryregv3wOcZpAinGz+SGi5R/NullSjGnGkiXBsYCUW3qpoxc7el0aWdzjlIX0mibQosVncAXXDUjAKX6fga7OBsuMi9aDgxV7i6eH2zhg2L0dizbwFvo3XTxbC2TFsjfUAunum7e9wB2qPtoPjw6drvaDSdYlvtYcVGIyQFZlkVMGX2hW52NeryHA6GG00YxrTs21KeafBRJXU3pK08qULv3Vu35hIMuiya47HtDfwtv0wt+/FzJZZJYfAAA=&quot;"/>
    <we:property name="isFooterCollapsed" value="true"/>
    <we:property name="isFiltersActionButtonVisible" value="true"/>
    <we:property name="isVisualContainerHeaderHidden" value="false"/>
    <we:property name="reportEmbeddedTime" value="&quot;2024-08-02T16:45:19.599Z&quot;"/>
    <we:property name="creatorTenantId" value="&quot;693f3e72-1f56-4554-8381-a8a0ef2c197a&quot;"/>
    <we:property name="creatorUserId" value="&quot;10032003541E0CE8&quot;"/>
    <we:property name="creatorSessionId" value="&quot;812f0f04-d97c-4788-8226-f3b89756e432&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F4A5DAD7-D263-4B02-8021-56EAB428B554}">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WW/bRhD+KwKf1YL3kTdbtlEj8RHLcFEUQrHHkNqE4rJL0rVj6L93loflyLIon6mr6EXkznB35vtmhrPLG4OLIk/J9TGZgfHB2JXy64yorwPLGBpZO3Zy8vFo5+zjX8c7R/s4LPNSyKwwPtwYJVEJlBeiqEiqZ8DBPydDg6TpKUn0XUzSAoZGDqqQGUnFN2iUUVSqCuZDA67yVCqipxyXpAQ97SWq4z2ubf3q4IqEleISxsDKZvQMcqnK9t4PwtgKfduLQsYdj3M74PhM0UhrM/v19aK1YSOZlURkaIAeY6Fr+tx3Ax65lIeMetzS44XIkrR1ZfHs+XWu8SrhqqTySiNFv+CaeiZ0tAVaq88k14pTwTlkxnyO0oAQi8amB9QLqBUGEFqRVo1FWrbG0Ov9q1whwoh7s9IOvyQZA+0uwqigaFC7MXaSREFCyvZ2/zvhSKbVbMX4WFaKwRnEtSgrRYnGGuNSKhiMSQrF4ACJGJwTmoKhbT5VEomttUZVUcoZqMHhXi06qLKWLFvfTuU/IwXILiJtzic4shZBRhRfhk8qDmr3unZ/T6guFuzhkhf/Ldfnkz7ibYuzmJq+EwQmD+3A92zzHRGPl7Eolxw3/++cP+R1P90hcUOIPYc6ETEjD7gZ0HdEdy3fNrYfcLqfbMo8F/AVY5pm5LqWw6LQ7yV7hCAmUgmGsC3z/TjvbivT3uHRsk9nkOhn71M3fNOo29DEBe7ej7b4jctiir3IKEWUQAFvLB3JGZWjKVHlu8mgdfWyae5Q48udjq1NgsaVVwipSW9D5sTUt53Q9IlHHNu2Xc76G7KXy100mlcI5wonxhX95RafdenwNpVkDMkMsvKHl5I3TkwlKJXZzzR8fgBP6nzzLdPlJnMi07Y5Nx2wKXtWvv0mQBHFptef4BLS+2bfyu+LOlsviBLNzrR28QXIaLfZtxMb3wFzogNnsKd3wVr5joWGHhwsBrS49cv4XGEMgnpyKdgaoI5wbz/dtjpVNxCrqlR/wm9NYNzJoC3yukuH/l7ICuI44F5EAt+iFmHEd0KtujbwiinB/0cdgoX4AmCMhB7g7tj1Iht86F0nJwkck0uB2SnV49azQ0+fuzEAn9gBhA7l4dM340dAikptzPaIpKxKGzZXJv/giKhErNqj9SZ9QqrkHvabtiWv58cGxyOeBX4UExZwGjmRZ5qh+3RGtiaV/wCy6v3fGyekRW6cCgaqVdosbKzlsNk2sPuD2eK2hyXTdFyITD+gIXet3mA+l/kxWtnoaJWL7mMIJuqBkrNaufWrqOjfFeDrepmMcSfA68/dxbqZcj3Fqt59aDSxUrdJ3bJ3lR9Af/Ec4jSGFONm811Exz+adb+k1KbVliwIjgWk3NBLnbzZ5uvWyOIx+yzktz7FmncA2XeA3YAFnOL3KejyXIOZcdG5cLhkcPHyeNcO1PQ+DEYXeXP9m8xf7RhkybKtaupZdyK4S9TPI4jnB09fC1yn6wJgYwYqqXNAVmWREwanJGsyMm/WEFDrYbyRjANvr+t6/kkgcw2nFySt6uqlv5I37wykWbT5teYB/e28SzD8/Qsypemhxh8AAA==&quot;"/>
    <we:property name="datasetId" value="&quot;b7774f57-e68f-4a31-aa2a-b25e0469a97c&quot;"/>
    <we:property name="pageName" value="&quot;ReportSection678f1862598cd35dd27d&quot;"/>
    <we:property name="reportUrl" value="&quot;/groups/me/reports/60cf4eff-8a8d-4291-9f79-b5d04d321edd/ReportSection678f1862598cd35dd27d?visual=3fb623806a5a32224dc9&quot;"/>
    <we:property name="artifactName" value="&quot;Total Profit by Sub-Category and Segment&quot;"/>
    <we:property name="reportName" value="&quot;MB Furniture&quot;"/>
    <we:property name="reportState" value="&quot;CONNECTED&quot;"/>
    <we:property name="pageDisplayName" value="&quot;Profit Analysis&quot;"/>
    <we:property name="backgroundColor" value="&quot;#FFF&quot;"/>
    <we:property name="initialStateBookmark" value="&quot;H4sIAAAAAAAAA+1ZWW/bRhD+KwKf1YL3kTdbtlEj8RHLcFEUQrHHkNqE4rJL0rVj6L93loflyLIon6mr6EXkznB35vtmhrPLG4OLIk/J9TGZgfHB2JXy64yorwPLGBpZO3Zy8vFo5+zjX8c7R/s4LPNSyKwwPtwYJVEJlBeiqEiqZ8DBPydDg6TpKUn0XUzSAoZGDqqQGUnFN2iUUVSqCuZDA67yVCqipxyXpAQ97SWq4z2ubf3q4IqEleISxsDKZvQMcqnK9t4PwtgKfduLQsYdj3M74PhM0UhrM/v19aK1YSOZlURkaIAeY6Fr+tx3Ax65lIeMetzS44XIkrR1ZfHs+XWu8SrhqqTySiNFv+CaeiZ0tAVaq88k14pTwTlkxnyO0oAQi8amB9QLqBUGEFqRVo1FWrbG0Ov9q1whwoh7s9IOvyQZA+0uwqigaFC7MXaSREFCyvZ2/zvhSKbVbMX4WFaKwRnEtSgrRYnGGuNSKhiMSQrF4ACJGJwTmoKhbT5VEomttUZVUcoZqMHhXi06qLKWLFvfTuU/IwXILiJtzic4shZBRhRfhk8qDmr3unZ/T6guFuzhkhf/Ldfnkz7ibYuzmJq+EwQmD+3A92zzHRGPl7Eolxw3/++cP+R1P90hcUOIPYc6ETEjD7gZ0HdEdy3fNrYfcLqfbMo8F/AVY5pm5LqWw6LQ7yV7hCAmUgmGsC3z/TjvbivT3uHRsk9nkOhn71M3fNOo29DEBe7ej7b4jctiir3IKEWUQAFvLB3JGZWjKVHlu8mgdfWyae5Q48udjq1NgsaVVwipSW9D5sTUt53Q9IlHHNu2Xc76G7KXy100mlcI5wonxhX95RafdenwNpVkDMkMsvKHl5I3TkwlKJXZzzR8fgBP6nzzLdPlJnMi07Y5Nx2wKXtWvv0mQBHFptef4BLS+2bfyu+LOlsviBLNzrR28QXIaLfZtxMb3wFzogNnsKd3wVr5joWGHhwsBrS49cv4XGEMgnpyKdgaoI5wbz/dtjpVNxCrqlR/wm9NYNzJoC3yukuH/l7ICuI44F5EAt+iFmHEd0KtujbwiinB/0cdgoX4AmCMhB7g7tj1Iht86F0nJwkck0uB2SnV49azQ0+fuzEAn9gBhA7l4dM340dAikptzPaIpKxKGzZXJv/giKhErNqj9SZ9QqrkHvabtiWv58cGxyOeBX4UExZwGjmRZ5qh+3RGtiaV/wCy6v3fGyekRW6cCgaqVdosbKzlsNk2sPuD2eK2hyXTdFyITD+gIXet3mA+l/kxWtnoaJWL7mMIJuqBkrNaufWrqOjfFeDrepmMcSfA68/dxbqZcj3Fqt59aDSxUrdJ3bJ3lR9Af/Ec4jSGFONm811Exz+adb+k1KbVliwIjgWk3NBLnbzZ5uvWyOIx+yzktz7FmncA2XeA3YAFnOL3KejyXIOZcdG5cLhkcPHyeNcO1PQ+DEYXeXP9m8xf7RhkybKtaupZdyK4S9TPI4jnB09fC1yn6wJgYwYqqXNAVmWREwanJGsyMm/WEFDrYbyRjANvr+t6/kkgcw2nFySt6uqlv5I37wykWbT5teYB/e28SzD8/Qsypemhxh8AAA==&quot;"/>
    <we:property name="isFooterCollapsed" value="true"/>
    <we:property name="isFiltersActionButtonVisible" value="true"/>
    <we:property name="isVisualContainerHeaderHidden" value="false"/>
    <we:property name="reportEmbeddedTime" value="&quot;2024-08-02T16:47:52.155Z&quot;"/>
    <we:property name="creatorTenantId" value="&quot;693f3e72-1f56-4554-8381-a8a0ef2c197a&quot;"/>
    <we:property name="creatorUserId" value="&quot;10032003541E0CE8&quot;"/>
    <we:property name="creatorSessionId" value="&quot;d2a47ef6-58c5-4856-9b1b-ee16a9981ecb&quot;"/>
    <we:property name="artifactViewState" value="&quot;live&quot;"/>
  </we:properties>
  <we:bindings/>
  <we:snapshot xmlns:r="http://schemas.openxmlformats.org/officeDocument/2006/relationships"/>
</we:webextension>
</file>

<file path=ppt/webextensions/webextension5.xml><?xml version="1.0" encoding="utf-8"?>
<we:webextension xmlns:we="http://schemas.microsoft.com/office/webextensions/webextension/2010/11" id="{5548278E-1F47-47DB-838F-408759AADA4A}">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WW/bRhD+KwKf1YL3kTdbtlEj8RHLcFEUQrHHkNqE4rJL0rVj6L93loflyLIon6mr6EXkznB35vtmhjvLG4OLIk/J9TGZgfHB2JXy64yorwPLGBpZO3Zy8vFo5+zjX8c7R/s4LPNSyKwwPtwYJVEJlBeiqEiqZ8DBPydDg6TpKUn0XUzSAoZGDqqQGUnFN2iUUVSqCuZDA67yVCqipxyXpAQ97SWq4z2ubf3q4IqEleISxsDKZvQMcqnK9t4PwtgKfduLQsYdj3M74PhM0UhrM/v19aK1YSOZlURkaIAeY6Fr+tx3Ax65lIeMetzS44XIkrR1ZfHs+XWu8SrhqqTySiNFv+CaeiZ0tAVaq88k14pTwTlkxnyO0oAQi8amB9QLqBUGEFqRVo1FWrbG0Ov9q1whwoh7s9IOvyQZA+0uwqigaFC7MXaSREFCyvZ2/zvhSKbVbMX4WFaKwRnEtSgrRYnGGuNSKhiMSQrF4ACJGJwTmoKhbT5VEomttUZVUcoZqMHhXi06qLKWLFvfTuU/IwXILiJtzic4shZBRhRfhk8qDmr3unZ/T6guFuzhkhf/Ldfnkz7ibYuzmJq+EwQmD+3A92zzHRGPl7Eolxw3/++cP+R1P90hcUOIPYc6ETEjD7gZ0HdEdy3fNrYfcLqfbMo8F/AVY5pm5LqWw6LQ7yV7hCAmUgmGsC3z/TjvbivT3uHRsk9nkOhn71M3fNOo29DEBe7ej7b4jctiinuRUYoogQLeWDqSMypHU6LKd5NB6+pls7lDjS93dmxtEjSuvEJITer8dGLq205o+sQjjm3bLmf9m66Xy080jFcI2QpDxxX95RaDdSH/NtViDMkMsvKHl4s3Tj4lKJXZz1R7fgBPehsg3zJdbjInMm2bc9MBm7Jn5eJvAhRRbHr9CS4hve/Srfy+qPPjgijRdKa1+y9AVNtm305sfAfaiQ6qwZ7ugrXyHQsNPThYDGhx65fxucL4BPXkMrE1QB1hbz/dthpWbyBWVbD+YrA1gXEng7bI6y4d+muzFcRxwL2IBL5FLcKI74RadW3gFVOC/486BAvxBcAYCT3A7tj1Iht86F0nJwkck0uB2SnV49azQ0+fuzEAn9gBhA7l4dOb8SMgRaU2ZntEUlalDZsrk39wRFQiVvVovUmfkCq5h/2mW5bX82OD4xHPAj+KCQs4jZzIM83QfTojW5PKfwBZ9f7vjRPSIjdOBQPVKm0WNtZy2Gwb2P3BbHHbw5JpOi5Eph/QkLtWbzCfy/wYrWx0tMpF9zEEE/VAyVmt3PpVVPTvCvB1vUzGuBPg9efuYt1MuZ5i1b5+aDSxUm+TumXvKj+A/uI5xGkMKcbN5h1Gxz+adb+k1KbVliwIjgWk3NBLnbxZY3ZrZPGYHgz5rU+x5h1A9h1gN2ABp/h9Cro812BmXHQuHC4ZXLw83rUDNb0Pg9FF3lz/JvNXOyJZsmyrNvWsOxHcJern8cTzg6dvC1yn6wJgYwYqqXNAVmWREwanJGsyMm/WEFDrYbyRjANvr+t6/kkgcw2nFySt6uqlv5I37wykWbT5teYB/e28SzD8/QvTwvmzxh8AAA==&quot;"/>
    <we:property name="datasetId" value="&quot;b7774f57-e68f-4a31-aa2a-b25e0469a97c&quot;"/>
    <we:property name="pageName" value="&quot;ReportSection678f1862598cd35dd27d&quot;"/>
    <we:property name="reportUrl" value="&quot;/groups/me/reports/60cf4eff-8a8d-4291-9f79-b5d04d321edd/ReportSection678f1862598cd35dd27d?visual=bc54e35d00094413c986&quot;"/>
    <we:property name="artifactName" value="&quot;Total Profit by Count of Region&quot;"/>
    <we:property name="reportName" value="&quot;MB Furniture&quot;"/>
    <we:property name="reportState" value="&quot;CONNECTED&quot;"/>
    <we:property name="pageDisplayName" value="&quot;Profit Analysis&quot;"/>
    <we:property name="backgroundColor" value="&quot;#FFF&quot;"/>
    <we:property name="initialStateBookmark" value="&quot;H4sIAAAAAAAAA+1ZWW/bRhD+KwKf1YL3kTdbtlEj8RHLcFEUQrHHkNqE4rJL0rVj6L93loflyLIon6mr6EXkznB35vtmhjvLG4OLIk/J9TGZgfHB2JXy64yorwPLGBpZO3Zy8vFo5+zjX8c7R/s4LPNSyKwwPtwYJVEJlBeiqEiqZ8DBPydDg6TpKUn0XUzSAoZGDqqQGUnFN2iUUVSqCuZDA67yVCqipxyXpAQ97SWq4z2ubf3q4IqEleISxsDKZvQMcqnK9t4PwtgKfduLQsYdj3M74PhM0UhrM/v19aK1YSOZlURkaIAeY6Fr+tx3Ax65lIeMetzS44XIkrR1ZfHs+XWu8SrhqqTySiNFv+CaeiZ0tAVaq88k14pTwTlkxnyO0oAQi8amB9QLqBUGEFqRVo1FWrbG0Ov9q1whwoh7s9IOvyQZA+0uwqigaFC7MXaSREFCyvZ2/zvhSKbVbMX4WFaKwRnEtSgrRYnGGuNSKhiMSQrF4ACJGJwTmoKhbT5VEomttUZVUcoZqMHhXi06qLKWLFvfTuU/IwXILiJtzic4shZBRhRfhk8qDmr3unZ/T6guFuzhkhf/Ldfnkz7ibYuzmJq+EwQmD+3A92zzHRGPl7Eolxw3/++cP+R1P90hcUOIPYc6ETEjD7gZ0HdEdy3fNrYfcLqfbMo8F/AVY5pm5LqWw6LQ7yV7hCAmUgmGsC3z/TjvbivT3uHRsk9nkOhn71M3fNOo29DEBe7ej7b4jctiinuRUYoogQLeWDqSMypHU6LKd5NB6+pls7lDjS93dmxtEjSuvEJITer8dGLq205o+sQjjm3bLmf9m66Xy080jFcI2QpDxxX95RaDdSH/NtViDMkMsvKHl4s3Tj4lKJXZz1R7fgBPehsg3zJdbjInMm2bc9MBm7Jn5eJvAhRRbHr9CS4hve/Srfy+qPPjgijRdKa1+y9AVNtm305sfAfaiQ6qwZ7ugrXyHQsNPThYDGhx65fxucL4BPXkMrE1QB1hbz/dthpWbyBWVbD+YrA1gXEng7bI6y4d+muzFcRxwL2IBL5FLcKI74RadW3gFVOC/486BAvxBcAYCT3A7tj1Iht86F0nJwkck0uB2SnV49azQ0+fuzEAn9gBhA7l4dOb8SMgRaU2ZntEUlalDZsrk39wRFQiVvVovUmfkCq5h/2mW5bX82OD4xHPAj+KCQs4jZzIM83QfTojW5PKfwBZ9f7vjRPSIjdOBQPVKm0WNtZy2Gwb2P3BbHHbw5JpOi5Eph/QkLtWbzCfy/wYrWx0tMpF9zEEE/VAyVmt3PpVVPTvCvB1vUzGuBPg9efuYt1MuZ5i1b5+aDSxUm+TumXvKj+A/uI5xGkMKcbN5h1Gxz+adb+k1KbVliwIjgWk3NBLnbxZY3ZrZPGYHgz5rU+x5h1A9h1gN2ABp/h9Cro812BmXHQuHC4ZXLw83rUDNb0Pg9FF3lz/JvNXOyJZsmyrNvWsOxHcJern8cTzg6dvC1yn6wJgYwYqqXNAVmWREwanJGsyMm/WEFDrYbyRjANvr+t6/kkgcw2nFySt6uqlv5I37wykWbT5teYB/e28SzD8/QvTwvmzxh8AAA==&quot;"/>
    <we:property name="isFooterCollapsed" value="true"/>
    <we:property name="isFiltersActionButtonVisible" value="true"/>
    <we:property name="isVisualContainerHeaderHidden" value="false"/>
    <we:property name="reportEmbeddedTime" value="&quot;2024-08-02T16:51:35.345Z&quot;"/>
    <we:property name="creatorTenantId" value="&quot;693f3e72-1f56-4554-8381-a8a0ef2c197a&quot;"/>
    <we:property name="creatorUserId" value="&quot;10032003541E0CE8&quot;"/>
    <we:property name="creatorSessionId" value="&quot;1e8f2193-57db-4344-8b94-7b7f5329dccc&quot;"/>
    <we:property name="artifactViewState" value="&quot;live&quot;"/>
  </we:properties>
  <we:bindings/>
  <we:snapshot xmlns:r="http://schemas.openxmlformats.org/officeDocument/2006/relationships"/>
</we:webextension>
</file>

<file path=ppt/webextensions/webextension6.xml><?xml version="1.0" encoding="utf-8"?>
<we:webextension xmlns:we="http://schemas.microsoft.com/office/webextensions/webextension/2010/11" id="{73080F96-DA1F-4EDD-A2F7-1BD29C835EFD}">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VZS3PbRgz+KxpeclEzfD9yi+VkmmmceiKPZzodHcBdSNpkxWWXpGvVo/9e7JKSbVk2bSVu/TiJBMDFhw/AckFdOFxUpYTlF1ig8845UOr7AvT3gecMnaKVBcCT1I+SFPiUZ2nAAohJq8paqKJy3l04NegZ1qeiakCahUj452TogJTHMDN3U5AVDp0SdaUKkOIfbI1JVesGV0MHz0upNJglxzXUaJY9I3O6Jwje24A8AqvFGY6R1a30K5ZK1939NPK8OPOyOPBcl0W+F4QRPVO1Wguz3944tcBGqqhBFATAyICxPI6jPIjjMEI3cD3gRl6JYia7UC6fPVmWhrYaz+tcnRum8m/k06xEgXZ8G/OF4sZwLjjHwlmtSOuxPIkxz1OWRWmWhLGXJ8Z0KmTdgcmXH85LTQwT762n9/wMCobcsTRqrFrWLpz3s5nGGdTd7YdrypGSzWKHfKwazfArTq2qqEVNYJ1xrTQOxiCxGnykRAxOIJfoGMzHWlFirdWoqWq1QD34dGhVH5uiS5Zvbufq75FGyi6x564mJLmTQQaab9OnNEd9sLThHwq9rgV/uBXF0wp9NelLfMqCBGNKfZgmPvoRwzR+Romny6motwJ3X3rOb4u6P91JNE2iOIk9F1gQ85ixEJ5Ruq3+tWX7lqD7k+1mjAcRpgG6Sez6LE2T8OUle7iBPiLRTGnBKOPb6B8IcC7KwRExOjj8dHQD11rp3AXm6fD48/ZIC240B12/hOZpj3Vk++3KWa2roTaSRyqaie1ODikmLM3dLA59HrAUIv8ZdefvJuM3Dx3Rvg36q0ANms2Xn/EM5U2sG/1N1RrVKWjRnuRtXD8h3m462Szs7KDg0EwNxvgKQscIB5cCo+7ico7oiD/fsXX0tp+kuWBn8/UX8qsjd9I78YRJGLEg9N0sYHnGIU6itHe2quZAvw+arELMEohTP42jKPK5m6DX76ek8fULnAlqaKUf5s/PMWWem3KW+UHMPO7lP7CtHCFUjb53tkcgWSPbbO58Cw2OaGQXxT7lP4NmdoP7+753Hi+O/mNYGHNI/GkaBH6SsSz3goDtn5FX08p/IOh96gQ65sZSMNSd0f3Kxtsum9dGdn8xU/GmPHKnLA1ZhAH3uP8DxfxUjoP/xUxBKHhDuHYdDpv8l837+n9Hs1bZOtujATkytShVJQy9JxrxQT34/EYG8ixBFAf7zAwPKIrHy/Ck/Q4ORbX+Cl7ZULSS9upKhMSBNFtGa/BXg3pJfq3RFX9vr2GnZ0RF2CWUlSkh8+WdRLSlGKS/4bJ6VOKs+2NRFGvfhspbkV+j5hbk11cjI61UbdCtYzoF2RjmikbKocPmQnJNG6iJctuERJ8F7ZxtH1kphfCGzvlCV2/W8E/UjPpt47F3n7Zb9WW3OQvUM/vqUU1dlcDwGAq0zsuWN4HWzlYBR95da/O7A579W6V9H1DnC9NDdz9gYLe4zOy7+hen60i6/hkAAA==&quot;"/>
    <we:property name="datasetId" value="&quot;b7774f57-e68f-4a31-aa2a-b25e0469a97c&quot;"/>
    <we:property name="pageName" value="&quot;ReportSectionf511691963100c521345&quot;"/>
    <we:property name="reportUrl" value="&quot;/groups/me/reports/60cf4eff-8a8d-4291-9f79-b5d04d321edd/ReportSectionf511691963100c521345?visual=09cd35e83e07602c8874&quot;"/>
    <we:property name="artifactName" value="&quot;Mode of shipment by Total Sales &amp; Profit&quot;"/>
    <we:property name="reportName" value="&quot;MB Furniture&quot;"/>
    <we:property name="reportState" value="&quot;CONNECTED&quot;"/>
    <we:property name="pageDisplayName" value="&quot;Shipment $ Order Details&quot;"/>
    <we:property name="backgroundColor" value="&quot;#FFF&quot;"/>
    <we:property name="initialStateBookmark" value="&quot;H4sIAAAAAAAAA+VZ227bOBD9FUMvffEWul/6ljgptkidBHEQYLEwFhQ5ttnSopaisnED//sOKTkXx4kSt9nN5cnSzIhz5swMxZEvHcarUpDFIZmD88nZlfL7nKjvPc/pO0UrOzo6GO6cHPx1uDPcR7EsNZdF5Xy6dDRRU9BnvKqJMCug8M9x3yFCHJOpuZsQUUHfKUFVsiCC/4DGGFVa1bDsO3BRCqmIWXKkiQaz7Dma4z369j4G6JFQzc9hBFQ30hMopdLt/STyvDjzsjjwXJdGvheEET5TNVoLs9veOLXABrLQhBcIwMgIpXkcR3kQx2EEbuB6hBl5xYupaEO5fvZ0URq+NFzoXF4YpvJv6NOshIG2RBvzuWTGcMYZg8JZLlHr0TyJIc9TmkVploSxlyfGdMKFbsHki/2LUiHDyHvjaYedk4ICcyyNCqqGtUtnZzpVMCW6vd2/pRxIUc83yEeyVhROYGJVheYawTojLRX0RkRA1fuMieidklyAYzAfK4mJtVaDutJyDqr3Zc+qPtdFmyzf3M7kPwMFmF1kz12OUfIgg5Qotk6fVAzU7sKGv8fVqhb8/loULyv05bgr8SkNEogx9WGa+OBHFNL4FSUeLydcrwXuvvWc3xd1d7qTaJJEcRJ7LqFBzGJKQ/KK0m317y3b9wTdnWw3oyyIIA3ATWLXp2mahG8v2f0r6AMUTaXiFDO+jv6JAGe87A2R0d7el+EdXCul8xCYl8Pjr9sjLbjBjCj9FpqnOdah7bcbZ7W2hppInqloxrY7GUkhoWnuZnHos4CmJPJfUXcemYzfPXRE2zbo7xwUUXS2+ArnIO5ivdLfVa1QnRHFm5O8jesXxNuOJVcLOxso2DNTgzG+gdAxwt61wKjbuJwhHvFnG7aOzvYTOBdsbL7uQn535I47J54wCSMahL6bBTTPGImTKO2craoZwd8nTVYhZAmJUz+NoyjymZuA1+2nxPH1kJxzbGipnubPzyGlnpsymvlBTD3m5T+xrQyBVLV6dLYHRNBaNNnc+BbqDXFk58U25T8l9fQO94997zxfHN3HsDBmJPEnaRD4SUaz3AsCun1G3k0r/wFEbVMnpGVuJDgF1Ro9rmy89bJ5b2R3FzMWb8oid0LTkEYQMI/5P1HML+U4+F/MFIiC1Yhr0+Gwzn+7el//72hWKltnWzQgAyrnpay4ofdUATypB1/fyICeBeHF7jYzwxOK4vkyPG6+g5OiWn0Fr2woSgp7dSNC5ECYLaMx+LsGtUC/1uiGv4+3sOMzvELsgpSVKSHz5R1FuKUYpAewqJ6VOOv+mBfFyreh8l7kt6i5B/nt1dBISakNulVMZ0TUhrmiFqLv0BkXTOEGaqJcN0HRV447Z9NHVoohfMBzPlfVhxX8UznFfrvy2LlP2636utucOaipffXIWlcloXBMCrDOy4Y3DtbOVgED1l4r87sBnv1bpXkfYOdz00MPP2BgN7jM7Lv8F/iUrnT3GQAA&quot;"/>
    <we:property name="isFooterCollapsed" value="true"/>
    <we:property name="isFiltersActionButtonVisible" value="true"/>
    <we:property name="isVisualContainerHeaderHidden" value="false"/>
    <we:property name="reportEmbeddedTime" value="&quot;2024-08-02T16:53:22.538Z&quot;"/>
    <we:property name="creatorTenantId" value="&quot;693f3e72-1f56-4554-8381-a8a0ef2c197a&quot;"/>
    <we:property name="creatorUserId" value="&quot;10032003541E0CE8&quot;"/>
    <we:property name="creatorSessionId" value="&quot;d7765407-bfb0-4920-a2a9-2b56a94aafa9&quot;"/>
    <we:property name="artifactViewState" value="&quot;live&quot;"/>
  </we:properties>
  <we:bindings/>
  <we:snapshot xmlns:r="http://schemas.openxmlformats.org/officeDocument/2006/relationships"/>
</we:webextension>
</file>

<file path=ppt/webextensions/webextension7.xml><?xml version="1.0" encoding="utf-8"?>
<we:webextension xmlns:we="http://schemas.microsoft.com/office/webextensions/webextension/2010/11" id="{7C36A7E3-C4A4-43F5-8A07-5EEEE0B1415A}">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VZ227bOBD9FUMvffEWul/6ljgptkidBHEQYLEwFhQ5ttnSopaisnED//sOKTkXx4kSt9nN5cnSzIhz5swMNZQvHcarUpDFIZmD88nZlfL7nKjvPc/pO0UrOzo6GO6cHPx1uDPcR7EsNZdF5Xy6dDRRU9BnvKqJMCug8M9x3yFCHJOpuZsQUUHfKUFVsiCC/4DGGFVa1bDsO3BRCqmIWXKkiQaz7Dma4z369j4G6JFQzc9hBFQ30hMopdLt/STyvDjzsjjwXJdGvheEET5TNVoLs9veOLXABrLQhBcIwMgIpXkcR3kQx2EEbuB6hBl5xYupaEO5fvZ0URq+NFzoXF4YpvJv6NOshIG2RBvzuWTGcMYZg8JZLlHr0TyJIc9TmkVploSxlyfGdMKFbsHki/2LUiHDyHvjaYedk4ICcyyNCqqGtUtnZzpVMCW6vd2/pRxIUc83yEeyVhROYGJVheYawTojLRX0RkRA1fuMieidklyAYzAfK4mJtVaDutJyDqr3Zc+qPtdFmyzf3M7kPwMFmF1kz12OUfIgg5Qotk6fVAzU7sKGv8fVqhb8/loULyv05bgr8SkNEogx9WGa+OBHFNL4FSUeLydcrwXuvvWc3xd1d7qTaJJEcRJ7LqFBzGJKQ/KK0m317y3b9wTdnWw3oyyIIA3ATWLXp2mahG8v2f0r6AMUTaXiFDO+jv6JAGe87A2R0d7el+EdXCul8xCYl8Pjr9sjLbjBjCj9FpqnGevQ9tuNWa2toSaSZyqacec4xkgKCU1zN4tDnwU0JZH/ijr3yFTD3YEk2rZ5f+egiKKzxVc4B3EX65X+rmqF6owo3kz5Nq5fEG97ZLla2NlAwZ45URjjGwgdI+xdC4y6jcsZ4vg/27CtdLamwDPDxsbsLvJ3R+7YtliYhBENQt/NAppnjMRJlHaeraoZwd8nnaxCyBISp34aR1HkMzcBr9tPicfXQ3LOsWmlepo/P4eUem7KaOYHMfWYl//E1jEEUtXq0RkdEEFr0WRs41uoN8QjOy+2KfEpqad3uH/se+f54ugew8KYkcSfpEHgJxnNci8I6PYZeTft+gcQtU2dkJa5keAUVGv0uLLx1svmvZHdXcxYvCmL3AlNQxpBwDzm/0Qxv5Rx8L84UyAKViOuTcNhnf929U7+39GsVLbOtmhABlTOS1lxQ++pAnhSD76+IwN6FoQXu9ucGZ5QFM+X4XHzHZwU1eoreGVDUVLYqxsRIgfCbBmNwd81qAX6tUY3/H28hR2f4RViF6SsTAmZL+8owi3FID2ARfWsxFn3x7woVr4Nlfciv0XNPchvr4ZGSkpt0K1iOiOiNswVtRB9h864YAo3UBPlugmKvnLcOZs+slIM4QPO8lxVH1bwT+UU++3KY+c+bbfq625z5qCm9tUja12VhMIxKcA6LxveOFg7WwUMWHutzO8GePZvleZ9gJ3PTQ89/ICB3eAyw/fyX9STFMv3GQAA&quot;"/>
    <we:property name="datasetId" value="&quot;b7774f57-e68f-4a31-aa2a-b25e0469a97c&quot;"/>
    <we:property name="pageName" value="&quot;ReportSectionf511691963100c521345&quot;"/>
    <we:property name="reportUrl" value="&quot;/groups/me/reports/60cf4eff-8a8d-4291-9f79-b5d04d321edd/ReportSectionf511691963100c521345?visual=da8e7c8b09642d3c8a52&quot;"/>
    <we:property name="artifactName" value="&quot;Orders Per Month&quot;"/>
    <we:property name="reportName" value="&quot;MB Furniture&quot;"/>
    <we:property name="reportState" value="&quot;CONNECTED&quot;"/>
    <we:property name="pageDisplayName" value="&quot;Shipment $ Order Details&quot;"/>
    <we:property name="backgroundColor" value="&quot;#FFF&quot;"/>
    <we:property name="initialStateBookmark" value="&quot;H4sIAAAAAAAAA+VZ227bOBD9FUMvffEWul/6ljgptkidBHEQYLEwFhQ5ttnSopaisnED//sOKTkXx4kSt9nN5cnSzIhz5swMNZQvHcarUpDFIZmD88nZlfL7nKjvPc/pO0UrOzo6GO6cHPx1uDPcR7EsNZdF5Xy6dDRRU9BnvKqJMCug8M9x3yFCHJOpuZsQUUHfKUFVsiCC/4DGGFVa1bDsO3BRCqmIWXKkiQaz7Dma4z369j4G6JFQzc9hBFQ30hMopdLt/STyvDjzsjjwXJdGvheEET5TNVoLs9veOLXABrLQhBcIwMgIpXkcR3kQx2EEbuB6hBl5xYupaEO5fvZ0URq+NFzoXF4YpvJv6NOshIG2RBvzuWTGcMYZg8JZLlHr0TyJIc9TmkVploSxlyfGdMKFbsHki/2LUiHDyHvjaYedk4ICcyyNCqqGtUtnZzpVMCW6vd2/pRxIUc83yEeyVhROYGJVheYawTojLRX0RkRA1fuMieidklyAYzAfK4mJtVaDutJyDqr3Zc+qPtdFmyzf3M7kPwMFmF1kz12OUfIgg5Qotk6fVAzU7sKGv8fVqhb8/loULyv05bgr8SkNEogx9WGa+OBHFNL4FSUeLydcrwXuvvWc3xd1d7qTaJJEcRJ7LqFBzGJKQ/KK0m317y3b9wTdnWw3oyyIIA3ATWLXp2mahG8v2f0r6AMUTaXiFDO+jv6JAGe87A2R0d7el+EdXCul8xCYl8Pjr9sjLbjBjCj9FpqnGevQ9tuNWa2toSaSZyqacec4xkgKCU1zN4tDnwU0JZH/ijr3yFTD3YEk2rZ5f+egiKKzxVc4B3EX65X+rmqF6owo3kz5Nq5fEG97ZLla2NlAwZ45URjjGwgdI+xdC4y6jcsZ4vg/27CtdLamwDPDxsbsLvJ3R+7YtliYhBENQt/NAppnjMRJlHaeraoZwd8nnaxCyBISp34aR1HkMzcBr9tPicfXQ3LOsWmlepo/P4eUem7KaOYHMfWYl//E1jEEUtXq0RkdEEFr0WRs41uoN8QjOy+2KfEpqad3uH/se+f54ugew8KYkcSfpEHgJxnNci8I6PYZeTft+gcQtU2dkJa5keAUVGv0uLLx1svmvZHdXcxYvCmL3AlNQxpBwDzm/0Qxv5Rx8L84UyAKViOuTcNhnf929U7+39GsVLbOtmhABlTOS1lxQ++pAnhSD76+IwN6FoQXu9ucGZ5QFM+X4XHzHZwU1eoreGVDUVLYqxsRIgfCbBmNwd81qAX6tUY3/H28hR2f4RViF6SsTAmZL+8owi3FID2ARfWsxFn3x7woVr4Nlfciv0XNPchvr4ZGSkpt0K1iOiOiNswVtRB9h864YAo3UBPlugmKvnLcOZs+slIM4QPO8lxVH1bwT+UU++3KY+c+bbfq625z5qCm9tUja12VhMIxKcA6LxveOFg7WwUMWHutzO8GePZvleZ9gJ3PTQ89/ICB3eAyw/fyX9STFMv3GQAA&quot;"/>
    <we:property name="isFooterCollapsed" value="true"/>
    <we:property name="isFiltersActionButtonVisible" value="true"/>
    <we:property name="isVisualContainerHeaderHidden" value="false"/>
    <we:property name="reportEmbeddedTime" value="&quot;2024-08-02T16:54:36.722Z&quot;"/>
    <we:property name="creatorTenantId" value="&quot;693f3e72-1f56-4554-8381-a8a0ef2c197a&quot;"/>
    <we:property name="creatorUserId" value="&quot;10032003541E0CE8&quot;"/>
    <we:property name="creatorSessionId" value="&quot;64d0f281-b6df-40f9-a106-8f0c1c1dd881&quot;"/>
    <we:property name="artifactViewState" value="&quot;live&quot;"/>
  </we:properties>
  <we:bindings/>
  <we:snapshot xmlns:r="http://schemas.openxmlformats.org/officeDocument/2006/relationships"/>
</we:webextension>
</file>

<file path=ppt/webextensions/webextension8.xml><?xml version="1.0" encoding="utf-8"?>
<we:webextension xmlns:we="http://schemas.microsoft.com/office/webextensions/webextension/2010/11" id="{FA1B4D3C-F6F9-48BC-A76D-771D2B7D53DF}">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21LjOBD9lZSfM1uS7+ZtCEMtVQPDEIqtrSkeZKnteMaxvLLNkp3Kv29LtiEkgWS47XLhBUstt06fvril/LREVpU5mx2xKVg71q6UP6ZM/RhQa2gV7ZwXO9R2EkId5nLq+ySkHKWyrDNZVNbOT6tmKoX6LKsalmtFOPntfGixPD9mqR4lLK9gaJWgKlmwPPsH2sUoqlUD86EFl2UuFdMqxzWrQau9wOU4Rgj0Nwd3ZLzOLmAMvG5nT6CUqu7HQ6tqnwykmzKtzGw4kkXNsgIV67kI3DjyaOwSn1DbDwgVvp6vsiLNO4jX757OSk1HDZd1LC81A/F31K81zedogid8oMAiRoXgLiFxFBP9dpLldbdhPPt0WSpkBzlrtX0UF6zgICxDgYKq6vB+TFMFKevhf7ohHMm8ma6ZH8tGcTiBxIiKOqtnuMe4lgoGY5ZDNdhHEgenLM7B0piPlUSnmFWjpqrlFNTgYM+I9puiI8/Ww4n8e6QAPSOsHTI/x5k7WeJMiZsU4UAJULszY/5epnrf2MMlK/5fpqOtOCXcwPFYRIQLbuiHjh8J9oKci49JVi8ZR167X2+zunUp5jwNqZ9gpgogjk3tKHxBLjXyt+bRW4xuHRqKxCMRxOhQEobCIYTQjQ4dIVGpVBlHapZ9+msWXFWRvYPDZdwnkOp3V90zfLmR9bzQt2T3GrF3j1zIsTUY5bgTKBAtvpGcxnI0Yap++UnSt1C49vtCr9SlQGvJE3jl3LRH3HcCJjyB+RkJD7CJ9Da3R4+XnQhMNMjYGqDjJv5wxcF/HedPlKLPU+bGkE6hqNeQuDH1VBbHsnhPtAeHb5dtXuITQZ2ACA4ugdgW3utrbraL798zUEzxyewzXEC+CvRKvirqIZ0xlbWHU2PUIxjbHbivFFs37P+iQ36wpw/CevECQktPDq4ntLizy/raYPaAurOGvROFokNZ1JP7VCnTIKyrUZvz/c2QuxCFb8jqPqTa8guuy5OEcpd5gpHQ8yjnGt2dwVVNGP5fuVdKEgZeRMIooNR1CPd5QDbqKlkKR+wiw6It1apOQTwa+SSmfhAH3PVs4jr3/zwcAqsatbVnRiznTd4yv/bEPjhkKs3WHZc2JmjKmhTu20A8nR3tAdX1EzeOuEsCPwxCjA3PfsCNw5tJrT+BrfumbYwF1jE3zjMOqlu0XWjQ5dB4a2R3t55REkSU2wGEhDiB70dic5k4leURImnX6CVn/T0+Jty+klOzuMNeNfFfDeAncpnwcS/A56/9w12aSq1iXbs8tNp4MF1Qv+3i4lsYvn4P+/kx5Bgb2zfuvY8R1mppMNAMkmsnJhnkwtJbfXm2484VyOoXTjboXnO5Mu/5sRd43cIJqOKPCegqa7gsRNZbcLCEt3p8uo0Bxru3c9EH3nxu0uDJrh2WkL2ia4fNd879HdsuU+9H/geHzrkJ1fkih9YUVGqiXDZ1VTIOx6xoc65s9WRg1mFEsUJov5lnU7A/Z+ic1m1nLG9MedK/4PYpgX//AiKKUD05HgAA&quot;"/>
    <we:property name="datasetId" value="&quot;b7774f57-e68f-4a31-aa2a-b25e0469a97c&quot;"/>
    <we:property name="pageName" value="&quot;ReportSection&quot;"/>
    <we:property name="reportUrl" value="&quot;/groups/me/reports/60cf4eff-8a8d-4291-9f79-b5d04d321edd/ReportSection&quot;"/>
    <we:property name="reportName" value="&quot;MB Furniture&quot;"/>
    <we:property name="reportState" value="&quot;CONNECTED&quot;"/>
    <we:property name="pageDisplayName" value="&quot;Sales Performance&quot;"/>
    <we:property name="backgroundColor" value="&quot;#E6E6E6&quot;"/>
    <we:property name="initialStateBookmark" value="&quot;H4sIAAAAAAAAA+1ZbVPjNhD+Kxl/Tjty4le+QYApcxfgCEOn02E6srR2dOdYrmxTcjf5713JdghJIDneWl74gr2SVrvPs7teKT8sLoo8pdNjOgFrx9qT8tuEqm8d2+paWSM7Ofk03D379Nfx7vAAxTIvhcwKa+eHVVKVQHkhioqmWgMK/7zsWjRNT2mi32KaFtC1clCFzGgqvkM9GYdKVcGsa8F1nkpFtcpRSUvQaq9wOr7j3vavfdyRslJcwQhYWUvPIJeqbN+7VlE/GZNuj2llZsOBzEoqMlSsZSE4UejakUM8Yvc8n9jc0/JCZEnamHiz9nyaaxxKuC4jea0RiL6ifq1pNkMXXO6BDTSkNufMISQKI6JXxyItmw2j6cF1rhAdxKzWtsuvaMaAWwYCBUXR2LubJAoS2pp/cGtwINNqskY+kpVicAaxGcpKUU5xj1EpFXRGNIWic4ggds5plIKlbT5VEkkxswZVUcoJqM7Rvhk6rLIGvJ5+Hct/BgqQGW7tkNklSu5FiVHFb0OEL4qD2psa9/eFarnpdZe8+H+5jr6iiDt+36Uh4Q44gRf0vZDTV0QuPsaiXHKOvHVe7/K6phRz3g5sL8ZM5UD6PbsXBq+IUjP+3hi9w+ma0IDHLgkhQkJJEPA+IcTeSOgAgUqkEgyhWeb05zyYV5H9o+Gy3WeQ6LWr9HRfb2S9rOlbontjsfuAXEixNRikuBMo4LV9AzmJ5GBMVfn6k6RtoXDu14VeqUmB2pNnYOXStEfM6/uUuxzzM+QuBDZzN7dHT5edaBivELE1ho6q6Jc5Bv91nD9Tir5MmRtBMoGsXAPixtRTIopk9pFojw7fJtvc2CPc7vuEM3AIRD3uvr3mZrv4/k2AooqNp5/hCtJVQ+fjq0OtSRdUifpwapx6Amebk/ZcsXXL/xMd8p19fRDWkxcstLSwcyPQw41f1pcKswfUvTXsAygcGsqsHD+kSpkGYV2N2pzv7wbchSh8R163IVWXX3AcFsc2c6jLKQlc12ZMW3dvcBVjiv9X7pXimIIbkiD0bdvpE+Yxn2zUldMEjumVwKIt1apOTlw79Ehke37kM8ftEaf/8M/DEGhRqa2ZGdCUVWmN/NoTe2dIVSLWHZc2JmhCqwQe2kA8nx/1AdXxYicKmUN8L/ADjA2394gbh3eTWn8AXfdN2xgLtEFulAoGqpm0XWjYy6Hx3sBubj3D2A9t1vMhIKTve17IN5eJc5kfoyX1HD3lor3Hx4Q7VHJiJje2F1X0dwX4iVwGfNQO4POX9uE+TblWsa5d7lp1PJguqN12cfIdCN+sw35+BCnGxvaNe8sxmrVaGoxpxpIbEmMBKbf0VicvdtyZG1n8xMkG6TWXK7MWn94CrluQgCp+H4OusgbLjIvWg6Mle4unh9s4YNi9G4s28GYzkwbPdu2wZNkbunbYfOfc3rHtUfVx5H906FyaUJ0tYmhNQCUmymVVFjllcEqzOufyWo8AMw8jimZc82aeTcH+LJCcmrYLmlamPOlfcC2zCTIpmgy6Z4H+XbdNIfz7F+EEIAZiHgAA&quot;"/>
    <we:property name="isFooterCollapsed" value="true"/>
    <we:property name="isFiltersActionButtonVisible" value="true"/>
    <we:property name="isVisualContainerHeaderHidden" value="false"/>
    <we:property name="reportEmbeddedTime" value="&quot;2024-08-02T16:55:49.292Z&quot;"/>
    <we:property name="creatorTenantId" value="&quot;693f3e72-1f56-4554-8381-a8a0ef2c197a&quot;"/>
    <we:property name="creatorUserId" value="&quot;10032003541E0CE8&quot;"/>
    <we:property name="creatorSessionId" value="&quot;385b612e-3173-4165-a010-ee615f960099&quot;"/>
    <we:property name="artifactViewState" value="&quot;live&quot;"/>
  </we:properties>
  <we:bindings/>
  <we:snapshot xmlns:r="http://schemas.openxmlformats.org/officeDocument/2006/relationships"/>
</we:webextension>
</file>

<file path=ppt/webextensions/webextension9.xml><?xml version="1.0" encoding="utf-8"?>
<we:webextension xmlns:we="http://schemas.microsoft.com/office/webextensions/webextension/2010/11" id="{1DA0F397-9114-4BBF-B6B3-444D8854AC6B}">
  <we:reference id="wa200003233" version="2.0.0.3" store="en-GB" storeType="OMEX"/>
  <we:alternateReferences>
    <we:reference id="WA200003233" version="2.0.0.3" store="" storeType="OMEX"/>
  </we:alternateReferences>
  <we:properties>
    <we:property name="embedUrl" value="&quot;/reportEmbed?reportId=60cf4eff-8a8d-4291-9f79-b5d04d321edd&amp;config=eyJjbHVzdGVyVXJsIjoiaHR0cHM6Ly9XQUJJLVNPVVRILUFGUklDQS1OT1JUSC1BLVBSSU1BUlktcmVkaXJlY3QuYW5hbHlzaXMud2luZG93cy5uZXQiLCJlbWJlZEZlYXR1cmVzIjp7InVzYWdlTWV0cmljc1ZOZXh0Ijp0cnVlfX0%3D&amp;disableSensitivityBanner=true&quot;"/>
    <we:property name="bookmark" value="&quot;H4sIAAAAAAAAA+1ZbVPbOBD+Kxl/zt34/aXfSihzzBRKCcPNzQ0fVtLacetYOdnmyDH577eSbQhJIBQKPS7Nl1jSevXssy9ZKdeWyKtZAfNjmKL1ztqT8usU1NeBYw2tsp3z/dhlSRpzF90IMAy9RK/KWZ3LsrLeXVs1qAzr87xqoNCKaPLPi6EFRXECmR6lUFQ4tGaoKllCkf+DrTAt1arBxdDCq1khFWiV4xpq1GovSZzGBMH51aMdgdf5JY6R1+3sKc6kqrtxGMWpE4dukMRceIEQbiTonapdNTC3y+tNDbCRLGvISwKg53js26EI/UgkPhMxZ4Fw9HyVl1nRmXL77tl8pmmr8apm8kozxb7QnlrTYkGmRgAOS+0AWRAxJ44wdhL9dpoXdbchm3+4milikbhttb0Xl1By1CYRVQqrlplr632WKcyg7oYf7iyOZNFMN8yPZaM4nmJqlso6r+e0x7iWCgdjKLAaHBDZgzNgBVoa84mS5DwjNWqqWk5RDQ73zdJBU3YOcfVwIv8eKSQPEpv24oJmHmSJgxJ3KaKBEqj25sb8/Vz1/naHK1b8t0wnW2nKdQRPmR16UWSL2I3CwLXfkHPpMc3rFePs/7tf77O6dWkMfoxp4DEvATsJUNgRe0MuNeu75tF7jG4dynjgI5V827YT33c8nsThVoeOiKhMqpwTNas+/TYLbqrI/uHRKu5TzPS76+4ZvmpkPRLiLbfBj0b8yuWtoN5gVBBLqFC0SEdyyuRoAqp+M1lyf93rmy2S+LLUQXVJ0JryAiF1YRokL2Wh68V2CAF4ruv6gm9vkL5ffhIw0RBlG4COG/bLDQcPhfzrVIsxZlMs6x9eLl45+VTOmCx/ptrzA7jNt9CxfWFzL7FdVwjbQ5fxZ+XbbzkqUHwy/4iXWKzDvllfX+qxnoPK29OgMfE7OKM74d4otu4Q80kHzmBfnzy18BJCS08Obif0cmeX9bmhGET15FKwM0Qd0Xl6smt1yjQJm6rU9oTfmcBYyqAdsrpPh7b+OlGaRiJIIAod5gCH0Is1ugeDq5oAfa9dLsVUyDmHOEA6rfpB4mKIW3XNIMNjuMwpy6Ra1+nGgb6z4oghuBHGHhPx0w/ARwhVox7tmREUvCla5jcm6uAIVJZvOjNtTdAMmgyf2kK8nB3dtUPgYJikwCPBEi8JbDv2n876zqTWHwibfo+3xgJ0zI2LnKPqhB4XGs5qaOwa2W3AOsINqITZno+JHUYsFr6zNWDP5OyYkLQyWuS8v/SnhDtQcmqEO+xVw/5qkH4iVwkf9wv0/Ll/eEjTTKvY1C8PrTYeTGvSb7ssfA/Dt+9RQz/GgmLj8Z1772OCtV4aDDSD5NaJaY6FsPRWn17twHMDsvqWsw3519wOLXqC3CViH+EFUvH7BHWZNWSWIu9NOFwBXH1/vo0Bxr33k9FH3mJh8uDFrh5WkO1UI837m7Y9UD+P/c8PngsTrItlEq0pqszEuWzqagYcT6Bss27W6snRyFFMQSlQdM+mZn/MyTut386haEyF0v/49klBn38BR2WrZGkeAAA=&quot;"/>
    <we:property name="datasetId" value="&quot;b7774f57-e68f-4a31-aa2a-b25e0469a97c&quot;"/>
    <we:property name="pageName" value="&quot;ReportSection678f1862598cd35dd27d&quot;"/>
    <we:property name="reportUrl" value="&quot;/groups/me/reports/60cf4eff-8a8d-4291-9f79-b5d04d321edd/ReportSection678f1862598cd35dd27d&quot;"/>
    <we:property name="reportName" value="&quot;MB Furniture&quot;"/>
    <we:property name="reportState" value="&quot;CONNECTED&quot;"/>
    <we:property name="pageDisplayName" value="&quot;Profit Analysis&quot;"/>
    <we:property name="backgroundColor" value="&quot;#E6E6E6&quot;"/>
    <we:property name="initialStateBookmark" value="&quot;H4sIAAAAAAAAA+1ZbVPjNhD+Kxl/Tjt+f7lvEGDK3AU4wtDpdJjOSlo7vnPsVLYpOSb/vSvZhpAEwvF2pbl8iS2tVrvPs7tZKdeGSMtpBrMjmKDxwdgtiq8TkF97ltE38nbs+PjjcOf0419HO8N9Gi6mVVrkpfHh2qhAJlidp2UNmdJAg39e9A3IshNI1FsMWYl9Y4qyLHLI0m/YCNNUJWuc9w28mmaFBKVyVEGFSu0lidM77W396tCOwKv0EkfIq2b0FKeFrNp3PwhjK/RtLwq5cDwh7EDQmrKZ1WZullebasMGRV5BmpMBaoyHrukL3w1E5DIRcuYJS42XaZ5krSu3a89mU4VXhVcVK64UUuwL7ak0zefkagBgsdj0kHkBs8IAQytSq+M0q9oN2Wz/aioJRcK20bYjLiHnqFwiqCSWDTLXxk6SSEygal/370wOiqyerBkfFbXkeIqxnsqrtJrRHqOqkNgbQYZl74DA7p0By9BQNp/IgsjTUoO6rIoJyt7hnp46qPOWEFu9jot/BhKJQULTnF/QyIMocZDiLkT0IgXK3Zl2fy+VHd92f8mL/5br5CsN2ZbgMTN9JwhMEdqB79nmOyKXHuO0WnLO/L/zep/XDaUhuCHGnsOcCMzIQ2EG7B1Rque3jdF7nG4IZdxzkUq+aZqR61oOj0J/I6EDAiopZMoJmmVOv8+DmyqydzhctvsUE7V2lZ7+m0bWI028xdb70Ra/cXnLqDcYZIQSShSNpYNiworBGGT1brLk/rrXNVsk8WWhg2qToHHlFULqQjdITsx82wlNHzxwbNt2Bd/cIL1cfpJhoibI1hg6qtkvNxg8FPJvUy1GmEwwr354uXjj5JMpY0X+M9WeH8BNvvmW6QqTO5Fp20KYDtqMPyvffktRguTj2Se8xGzV7Jv51anO1nOQaXMa1C6+ABnt0fZGsXEHmGMVOL09dfJUwgsWGmqwdzugplu/jM81xSDKJ5eCrQFqSOfp8bbVKd0krKtSmxN+awJjIYO2yOsuHZr6awVxHAgvgsC3mAUcfCdU1j0YXOUY6HvlcimkQs45hB7SadX1Iht93KhrCgkewWVKWVbIVZ126Kk7K47ogx1g6DARPv0APEQoa/loZgaQ8TprkF+bqL0hyCRdd2bamKAJ1Ak+tYV4PT/aawfPQj+KgQeCRU7kmWboPh31rUmtPxDW/R5vjAVokRtlKUfZCj0uNKzl0Ng2sJuAtYTtUQkzHRcj0w9YKFxrY8CeFdMjsqSRUSLn3aU/JdyBLCZauLW9rNnfNdJP5DLgo26Cnj93Dw9pmioV6/rlvtHEg25Num0Xhe9B+HYdNfQjzCg2Ht+5dxyTWaulQZumLbklMU4xE4ba6vjNDjw3Rpbfc7YhfvXt0LwDyF4A9hEskIrfx6jKrAYzF2nnwuGSweXL460d0PTeD0YXefO5zoNXu3pYsmyrGmne3bTtgvx57H9+8FzoYJ0vgmhMUCY6zou6KqfA8QTyJuumjZ4UtRzFFOQCRfusa/anlNhpeDuHrNYVSv3ja+hNiMq0zaEHFqj/gbskos+/08XUlJIeAAA=&quot;"/>
    <we:property name="isFooterCollapsed" value="true"/>
    <we:property name="isFiltersActionButtonVisible" value="true"/>
    <we:property name="isVisualContainerHeaderHidden" value="false"/>
    <we:property name="reportEmbeddedTime" value="&quot;2024-08-02T16:57:51.930Z&quot;"/>
    <we:property name="creatorTenantId" value="&quot;693f3e72-1f56-4554-8381-a8a0ef2c197a&quot;"/>
    <we:property name="creatorUserId" value="&quot;10032003541E0CE8&quot;"/>
    <we:property name="creatorSessionId" value="&quot;dd5fd3c2-4df1-4df4-82ef-16c31ad523e8&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130</TotalTime>
  <Words>984</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Next LT Pro</vt:lpstr>
      <vt:lpstr>Sabon Next LT</vt:lpstr>
      <vt:lpstr>Wingdings</vt:lpstr>
      <vt:lpstr>LuminousVTI</vt:lpstr>
      <vt:lpstr>MB FURNITURE</vt:lpstr>
      <vt:lpstr>Table of Content</vt:lpstr>
      <vt:lpstr>Introduction</vt:lpstr>
      <vt:lpstr>Methodology</vt:lpstr>
      <vt:lpstr>Results</vt:lpstr>
      <vt:lpstr>Insights</vt:lpstr>
      <vt:lpstr>Sales Performance</vt:lpstr>
      <vt:lpstr>Sales Performance</vt:lpstr>
      <vt:lpstr>Sales Performance</vt:lpstr>
      <vt:lpstr>Profit Analysis</vt:lpstr>
      <vt:lpstr>Profit Analysis</vt:lpstr>
      <vt:lpstr>Shipment Details</vt:lpstr>
      <vt:lpstr>Order Details</vt:lpstr>
      <vt:lpstr>PowerPoint Presentation</vt:lpstr>
      <vt:lpstr>PowerPoint Presentation</vt:lpstr>
      <vt:lpstr>PowerPoint Presentation</vt:lpstr>
      <vt:lpstr>Recommendations</vt:lpstr>
      <vt:lpstr>Recommendations</vt:lpstr>
      <vt:lpstr>Recommendations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badmus</dc:creator>
  <cp:lastModifiedBy>mariam badmus</cp:lastModifiedBy>
  <cp:revision>1</cp:revision>
  <dcterms:created xsi:type="dcterms:W3CDTF">2024-08-02T15:18:22Z</dcterms:created>
  <dcterms:modified xsi:type="dcterms:W3CDTF">2024-08-02T17:28:35Z</dcterms:modified>
</cp:coreProperties>
</file>