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1" r:id="rId6"/>
    <p:sldId id="312" r:id="rId7"/>
    <p:sldId id="310" r:id="rId8"/>
    <p:sldId id="313" r:id="rId9"/>
    <p:sldId id="314" r:id="rId10"/>
    <p:sldId id="315" r:id="rId11"/>
    <p:sldId id="316" r:id="rId12"/>
    <p:sldId id="327" r:id="rId13"/>
    <p:sldId id="320" r:id="rId14"/>
    <p:sldId id="317" r:id="rId15"/>
    <p:sldId id="321" r:id="rId16"/>
    <p:sldId id="328" r:id="rId17"/>
    <p:sldId id="323" r:id="rId18"/>
    <p:sldId id="324" r:id="rId19"/>
    <p:sldId id="325" r:id="rId20"/>
    <p:sldId id="329" r:id="rId21"/>
    <p:sldId id="330" r:id="rId22"/>
    <p:sldId id="331" r:id="rId23"/>
    <p:sldId id="334" r:id="rId24"/>
    <p:sldId id="333" r:id="rId25"/>
    <p:sldId id="335" r:id="rId26"/>
    <p:sldId id="322" r:id="rId27"/>
    <p:sldId id="336" r:id="rId28"/>
    <p:sldId id="33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82" autoAdjust="0"/>
    <p:restoredTop sz="94619" autoAdjust="0"/>
  </p:normalViewPr>
  <p:slideViewPr>
    <p:cSldViewPr snapToGrid="0">
      <p:cViewPr>
        <p:scale>
          <a:sx n="70" d="100"/>
          <a:sy n="70" d="100"/>
        </p:scale>
        <p:origin x="63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10/23/2024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3.webp"/></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0" y="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fontScale="90000"/>
          </a:bodyPr>
          <a:lstStyle/>
          <a:p>
            <a:r>
              <a:rPr lang="en-US" sz="4000" dirty="0">
                <a:solidFill>
                  <a:schemeClr val="tx1"/>
                </a:solidFill>
              </a:rPr>
              <a:t>Data Mining : </a:t>
            </a:r>
            <a:r>
              <a:rPr lang="en-US" sz="4000" b="1" dirty="0">
                <a:solidFill>
                  <a:schemeClr val="tx1"/>
                </a:solidFill>
              </a:rPr>
              <a:t>Titanic</a:t>
            </a:r>
            <a:r>
              <a:rPr lang="en-US" sz="4000" dirty="0">
                <a:solidFill>
                  <a:schemeClr val="tx1"/>
                </a:solidFill>
              </a:rPr>
              <a:t>  Dataset Analysis </a:t>
            </a:r>
            <a:br>
              <a:rPr lang="en-US" sz="4000" dirty="0">
                <a:solidFill>
                  <a:schemeClr val="tx1"/>
                </a:solidFill>
              </a:rPr>
            </a:br>
            <a:r>
              <a:rPr lang="en-US" sz="4000" dirty="0">
                <a:solidFill>
                  <a:schemeClr val="tx1"/>
                </a:solidFill>
              </a:rPr>
              <a:t>by.  Mariam  gorgy</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146124" y="4293270"/>
            <a:ext cx="4775075" cy="559656"/>
          </a:xfrm>
        </p:spPr>
        <p:txBody>
          <a:bodyPr>
            <a:normAutofit/>
          </a:bodyPr>
          <a:lstStyle/>
          <a:p>
            <a:r>
              <a:rPr lang="en-US" b="1" dirty="0">
                <a:solidFill>
                  <a:schemeClr val="tx1"/>
                </a:solidFill>
              </a:rPr>
              <a:t>Sir \ Amit</a:t>
            </a:r>
          </a:p>
        </p:txBody>
      </p:sp>
      <p:pic>
        <p:nvPicPr>
          <p:cNvPr id="6" name="Picture 5">
            <a:extLst>
              <a:ext uri="{FF2B5EF4-FFF2-40B4-BE49-F238E27FC236}">
                <a16:creationId xmlns:a16="http://schemas.microsoft.com/office/drawing/2014/main" id="{68DCEF54-9B8D-7A00-1997-9E9717B46FF6}"/>
              </a:ext>
            </a:extLst>
          </p:cNvPr>
          <p:cNvPicPr>
            <a:picLocks noChangeAspect="1"/>
          </p:cNvPicPr>
          <p:nvPr/>
        </p:nvPicPr>
        <p:blipFill>
          <a:blip r:embed="rId4"/>
          <a:stretch>
            <a:fillRect/>
          </a:stretch>
        </p:blipFill>
        <p:spPr>
          <a:xfrm>
            <a:off x="6389854" y="0"/>
            <a:ext cx="5802146" cy="6857999"/>
          </a:xfrm>
          <a:prstGeom prst="rect">
            <a:avLst/>
          </a:prstGeom>
        </p:spPr>
      </p:pic>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177F1A2-3E7A-938C-7BB6-CE9B774531F7}"/>
              </a:ext>
            </a:extLst>
          </p:cNvPr>
          <p:cNvSpPr/>
          <p:nvPr/>
        </p:nvSpPr>
        <p:spPr>
          <a:xfrm>
            <a:off x="533401" y="1101432"/>
            <a:ext cx="6480047" cy="3836328"/>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150000"/>
              </a:lnSpc>
            </a:pPr>
            <a:r>
              <a:rPr lang="en-US" dirty="0"/>
              <a:t>I implemented a function to detect outliers using </a:t>
            </a:r>
            <a:r>
              <a:rPr lang="en-US" b="1" dirty="0"/>
              <a:t>Tukey's method</a:t>
            </a:r>
            <a:r>
              <a:rPr lang="en-US" dirty="0"/>
              <a:t> (based on the IQR). The function identifies outliers that fall below Q1 - 1.5   IQR or above Q3 + 1.5   IQR. I applied this function to the </a:t>
            </a:r>
            <a:r>
              <a:rPr lang="en-US" b="1" dirty="0"/>
              <a:t>'Age'</a:t>
            </a:r>
            <a:r>
              <a:rPr lang="en-US" dirty="0"/>
              <a:t> and </a:t>
            </a:r>
            <a:r>
              <a:rPr lang="en-US" b="1" dirty="0"/>
              <a:t>'Fare'</a:t>
            </a:r>
            <a:r>
              <a:rPr lang="en-US" dirty="0"/>
              <a:t> columns of the dataset to detect any data points that deviate significantly from the norm.</a:t>
            </a:r>
          </a:p>
          <a:p>
            <a:pPr>
              <a:lnSpc>
                <a:spcPct val="150000"/>
              </a:lnSpc>
            </a:pPr>
            <a:r>
              <a:rPr lang="en-US" dirty="0"/>
              <a:t>The results show:</a:t>
            </a:r>
          </a:p>
          <a:p>
            <a:pPr>
              <a:lnSpc>
                <a:spcPct val="150000"/>
              </a:lnSpc>
              <a:buFont typeface="Arial" panose="020B0604020202020204" pitchFamily="34" charset="0"/>
              <a:buChar char="•"/>
            </a:pPr>
            <a:r>
              <a:rPr lang="en-US" b="1" dirty="0"/>
              <a:t>66 outliers in the Age column</a:t>
            </a:r>
            <a:r>
              <a:rPr lang="en-US" dirty="0"/>
              <a:t>.</a:t>
            </a:r>
          </a:p>
          <a:p>
            <a:pPr>
              <a:lnSpc>
                <a:spcPct val="150000"/>
              </a:lnSpc>
              <a:buFont typeface="Arial" panose="020B0604020202020204" pitchFamily="34" charset="0"/>
              <a:buChar char="•"/>
            </a:pPr>
            <a:r>
              <a:rPr lang="en-US" b="1" dirty="0"/>
              <a:t>116 outliers in the Fare column</a:t>
            </a:r>
            <a:r>
              <a:rPr lang="en-US" dirty="0"/>
              <a:t>.</a:t>
            </a:r>
          </a:p>
        </p:txBody>
      </p:sp>
      <p:sp>
        <p:nvSpPr>
          <p:cNvPr id="3" name="Rectangle 2">
            <a:extLst>
              <a:ext uri="{FF2B5EF4-FFF2-40B4-BE49-F238E27FC236}">
                <a16:creationId xmlns:a16="http://schemas.microsoft.com/office/drawing/2014/main" id="{6CB0C282-BF86-C8C1-2109-DA12A0780908}"/>
              </a:ext>
            </a:extLst>
          </p:cNvPr>
          <p:cNvSpPr/>
          <p:nvPr/>
        </p:nvSpPr>
        <p:spPr>
          <a:xfrm>
            <a:off x="7434072" y="2168010"/>
            <a:ext cx="4297679" cy="3458391"/>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5" name="Rectangle 4">
            <a:extLst>
              <a:ext uri="{FF2B5EF4-FFF2-40B4-BE49-F238E27FC236}">
                <a16:creationId xmlns:a16="http://schemas.microsoft.com/office/drawing/2014/main" id="{02479128-CC72-DA3C-332D-30C9459CDFE3}"/>
              </a:ext>
            </a:extLst>
          </p:cNvPr>
          <p:cNvSpPr/>
          <p:nvPr/>
        </p:nvSpPr>
        <p:spPr>
          <a:xfrm>
            <a:off x="533401" y="5056631"/>
            <a:ext cx="6648302" cy="1365175"/>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nSpc>
                <a:spcPct val="150000"/>
              </a:lnSpc>
            </a:pPr>
            <a:r>
              <a:rPr lang="en-US" sz="1600" dirty="0"/>
              <a:t>These outliers may impact the analysis, as they represent values that are significantly different from the rest of the data. Further steps may include handling or removing these outliers to improve model accuracy</a:t>
            </a:r>
          </a:p>
        </p:txBody>
      </p:sp>
      <p:sp>
        <p:nvSpPr>
          <p:cNvPr id="7" name="TextBox 6">
            <a:extLst>
              <a:ext uri="{FF2B5EF4-FFF2-40B4-BE49-F238E27FC236}">
                <a16:creationId xmlns:a16="http://schemas.microsoft.com/office/drawing/2014/main" id="{11A7AA6C-B821-7DFD-754F-5FADE5F73E13}"/>
              </a:ext>
            </a:extLst>
          </p:cNvPr>
          <p:cNvSpPr txBox="1"/>
          <p:nvPr/>
        </p:nvSpPr>
        <p:spPr>
          <a:xfrm>
            <a:off x="454541" y="564653"/>
            <a:ext cx="10199281" cy="461665"/>
          </a:xfrm>
          <a:prstGeom prst="rect">
            <a:avLst/>
          </a:prstGeom>
          <a:noFill/>
        </p:spPr>
        <p:txBody>
          <a:bodyPr wrap="square">
            <a:spAutoFit/>
          </a:bodyPr>
          <a:lstStyle/>
          <a:p>
            <a:pPr rtl="0" fontAlgn="base">
              <a:spcBef>
                <a:spcPts val="0"/>
              </a:spcBef>
              <a:spcAft>
                <a:spcPts val="0"/>
              </a:spcAft>
            </a:pPr>
            <a:r>
              <a:rPr lang="en-US" sz="2400" b="1" i="0" u="sng" strike="noStrike" dirty="0">
                <a:solidFill>
                  <a:srgbClr val="000000"/>
                </a:solidFill>
                <a:effectLst/>
                <a:latin typeface="Cambria" panose="02040503050406030204" pitchFamily="18" charset="0"/>
              </a:rPr>
              <a:t>7. Outlier detection: Use the Tukey method to identify outliers.</a:t>
            </a:r>
          </a:p>
        </p:txBody>
      </p:sp>
      <p:pic>
        <p:nvPicPr>
          <p:cNvPr id="8" name="Picture 7">
            <a:extLst>
              <a:ext uri="{FF2B5EF4-FFF2-40B4-BE49-F238E27FC236}">
                <a16:creationId xmlns:a16="http://schemas.microsoft.com/office/drawing/2014/main" id="{272D00B0-6044-CA03-8B91-B7BC962DD4CB}"/>
              </a:ext>
            </a:extLst>
          </p:cNvPr>
          <p:cNvPicPr>
            <a:picLocks noChangeAspect="1"/>
          </p:cNvPicPr>
          <p:nvPr/>
        </p:nvPicPr>
        <p:blipFill>
          <a:blip r:embed="rId2"/>
          <a:stretch>
            <a:fillRect/>
          </a:stretch>
        </p:blipFill>
        <p:spPr>
          <a:xfrm>
            <a:off x="7504282" y="2267712"/>
            <a:ext cx="4154318" cy="3218687"/>
          </a:xfrm>
          <a:prstGeom prst="rect">
            <a:avLst/>
          </a:prstGeom>
        </p:spPr>
      </p:pic>
    </p:spTree>
    <p:extLst>
      <p:ext uri="{BB962C8B-B14F-4D97-AF65-F5344CB8AC3E}">
        <p14:creationId xmlns:p14="http://schemas.microsoft.com/office/powerpoint/2010/main" val="49126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C26927F-EAC9-F118-8A03-92D37559F651}"/>
              </a:ext>
            </a:extLst>
          </p:cNvPr>
          <p:cNvSpPr txBox="1"/>
          <p:nvPr/>
        </p:nvSpPr>
        <p:spPr>
          <a:xfrm>
            <a:off x="450342" y="2992088"/>
            <a:ext cx="11564874" cy="369332"/>
          </a:xfrm>
          <a:prstGeom prst="rect">
            <a:avLst/>
          </a:prstGeom>
          <a:noFill/>
        </p:spPr>
        <p:txBody>
          <a:bodyPr wrap="square">
            <a:spAutoFit/>
          </a:bodyPr>
          <a:lstStyle/>
          <a:p>
            <a:endParaRPr lang="en-US" dirty="0"/>
          </a:p>
        </p:txBody>
      </p:sp>
      <p:sp>
        <p:nvSpPr>
          <p:cNvPr id="14" name="Rectangle 13">
            <a:extLst>
              <a:ext uri="{FF2B5EF4-FFF2-40B4-BE49-F238E27FC236}">
                <a16:creationId xmlns:a16="http://schemas.microsoft.com/office/drawing/2014/main" id="{E0C45075-818F-FE86-737F-1B0C24527EAF}"/>
              </a:ext>
            </a:extLst>
          </p:cNvPr>
          <p:cNvSpPr/>
          <p:nvPr/>
        </p:nvSpPr>
        <p:spPr>
          <a:xfrm>
            <a:off x="7434072" y="524743"/>
            <a:ext cx="4247464" cy="2898118"/>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25" name="Rectangle 24">
            <a:extLst>
              <a:ext uri="{FF2B5EF4-FFF2-40B4-BE49-F238E27FC236}">
                <a16:creationId xmlns:a16="http://schemas.microsoft.com/office/drawing/2014/main" id="{1CD53EFB-873F-0838-CFB6-D062FA3D2249}"/>
              </a:ext>
            </a:extLst>
          </p:cNvPr>
          <p:cNvSpPr/>
          <p:nvPr/>
        </p:nvSpPr>
        <p:spPr>
          <a:xfrm>
            <a:off x="504796" y="3891305"/>
            <a:ext cx="5874806" cy="2389813"/>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27" name="TextBox 26">
            <a:extLst>
              <a:ext uri="{FF2B5EF4-FFF2-40B4-BE49-F238E27FC236}">
                <a16:creationId xmlns:a16="http://schemas.microsoft.com/office/drawing/2014/main" id="{CA742FBE-523F-586F-F5A3-94440C6EA4E6}"/>
              </a:ext>
            </a:extLst>
          </p:cNvPr>
          <p:cNvSpPr txBox="1"/>
          <p:nvPr/>
        </p:nvSpPr>
        <p:spPr>
          <a:xfrm>
            <a:off x="582290" y="4021726"/>
            <a:ext cx="5742858" cy="2120773"/>
          </a:xfrm>
          <a:prstGeom prst="rect">
            <a:avLst/>
          </a:prstGeom>
          <a:noFill/>
        </p:spPr>
        <p:txBody>
          <a:bodyPr wrap="square">
            <a:spAutoFit/>
          </a:bodyPr>
          <a:lstStyle/>
          <a:p>
            <a:pPr>
              <a:lnSpc>
                <a:spcPct val="150000"/>
              </a:lnSpc>
            </a:pPr>
            <a:r>
              <a:rPr lang="en-US" b="1" dirty="0">
                <a:solidFill>
                  <a:srgbClr val="7030A0"/>
                </a:solidFill>
              </a:rPr>
              <a:t>Box Plot of 'Fare':</a:t>
            </a:r>
          </a:p>
          <a:p>
            <a:pPr>
              <a:lnSpc>
                <a:spcPct val="150000"/>
              </a:lnSpc>
            </a:pPr>
            <a:r>
              <a:rPr lang="en-US" dirty="0">
                <a:solidFill>
                  <a:schemeClr val="bg1"/>
                </a:solidFill>
              </a:rPr>
              <a:t>This box plot shows the distribution of fares paid. Most fares are </a:t>
            </a:r>
            <a:r>
              <a:rPr lang="en-US" b="1" dirty="0">
                <a:solidFill>
                  <a:schemeClr val="bg1"/>
                </a:solidFill>
              </a:rPr>
              <a:t>below 100</a:t>
            </a:r>
            <a:r>
              <a:rPr lang="en-US" dirty="0">
                <a:solidFill>
                  <a:schemeClr val="bg1"/>
                </a:solidFill>
              </a:rPr>
              <a:t>, with several outliers exceeding </a:t>
            </a:r>
            <a:r>
              <a:rPr lang="en-US" b="1" dirty="0">
                <a:solidFill>
                  <a:schemeClr val="bg1"/>
                </a:solidFill>
              </a:rPr>
              <a:t>200</a:t>
            </a:r>
            <a:r>
              <a:rPr lang="en-US" dirty="0">
                <a:solidFill>
                  <a:schemeClr val="bg1"/>
                </a:solidFill>
              </a:rPr>
              <a:t>. A few extreme outliers are seen, with fares going over </a:t>
            </a:r>
            <a:r>
              <a:rPr lang="en-US" b="1" dirty="0">
                <a:solidFill>
                  <a:schemeClr val="bg1"/>
                </a:solidFill>
              </a:rPr>
              <a:t>500</a:t>
            </a:r>
            <a:r>
              <a:rPr lang="en-US" dirty="0">
                <a:solidFill>
                  <a:schemeClr val="bg1"/>
                </a:solidFill>
              </a:rPr>
              <a:t>.</a:t>
            </a:r>
          </a:p>
        </p:txBody>
      </p:sp>
      <p:sp>
        <p:nvSpPr>
          <p:cNvPr id="28" name="Rectangle 27">
            <a:extLst>
              <a:ext uri="{FF2B5EF4-FFF2-40B4-BE49-F238E27FC236}">
                <a16:creationId xmlns:a16="http://schemas.microsoft.com/office/drawing/2014/main" id="{25855EF8-D00D-3EF0-185A-FDDF4609305D}"/>
              </a:ext>
            </a:extLst>
          </p:cNvPr>
          <p:cNvSpPr/>
          <p:nvPr/>
        </p:nvSpPr>
        <p:spPr>
          <a:xfrm>
            <a:off x="450342" y="715501"/>
            <a:ext cx="5874806" cy="2658849"/>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30" name="TextBox 29">
            <a:extLst>
              <a:ext uri="{FF2B5EF4-FFF2-40B4-BE49-F238E27FC236}">
                <a16:creationId xmlns:a16="http://schemas.microsoft.com/office/drawing/2014/main" id="{FC2B4666-41FA-8C62-6B57-04B0B4112A2E}"/>
              </a:ext>
            </a:extLst>
          </p:cNvPr>
          <p:cNvSpPr txBox="1"/>
          <p:nvPr/>
        </p:nvSpPr>
        <p:spPr>
          <a:xfrm>
            <a:off x="497891" y="809836"/>
            <a:ext cx="5734888" cy="2535566"/>
          </a:xfrm>
          <a:prstGeom prst="rect">
            <a:avLst/>
          </a:prstGeom>
          <a:noFill/>
        </p:spPr>
        <p:txBody>
          <a:bodyPr wrap="square">
            <a:spAutoFit/>
          </a:bodyPr>
          <a:lstStyle/>
          <a:p>
            <a:pPr eaLnBrk="0" fontAlgn="base" hangingPunct="0">
              <a:lnSpc>
                <a:spcPct val="150000"/>
              </a:lnSpc>
              <a:spcBef>
                <a:spcPct val="0"/>
              </a:spcBef>
              <a:spcAft>
                <a:spcPct val="0"/>
              </a:spcAft>
            </a:pPr>
            <a:r>
              <a:rPr lang="en-US" b="1" dirty="0">
                <a:solidFill>
                  <a:srgbClr val="7030A0"/>
                </a:solidFill>
              </a:rPr>
              <a:t>Box Plot of 'Age':</a:t>
            </a:r>
            <a:endParaRPr lang="en-US" b="1" dirty="0">
              <a:solidFill>
                <a:srgbClr val="7030A0"/>
              </a:solidFill>
              <a:latin typeface="Times New Roman" panose="02020603050405020304" pitchFamily="18" charset="0"/>
              <a:cs typeface="Times New Roman" panose="02020603050405020304" pitchFamily="18" charset="0"/>
            </a:endParaRPr>
          </a:p>
          <a:p>
            <a:pPr eaLnBrk="0" fontAlgn="base" hangingPunct="0">
              <a:lnSpc>
                <a:spcPct val="150000"/>
              </a:lnSpc>
              <a:spcBef>
                <a:spcPct val="0"/>
              </a:spcBef>
              <a:spcAft>
                <a:spcPct val="0"/>
              </a:spcAft>
            </a:pPr>
            <a:r>
              <a:rPr lang="en-US" dirty="0">
                <a:solidFill>
                  <a:schemeClr val="bg1"/>
                </a:solidFill>
                <a:latin typeface="Times New Roman" panose="02020603050405020304" pitchFamily="18" charset="0"/>
                <a:cs typeface="Times New Roman" panose="02020603050405020304" pitchFamily="18" charset="0"/>
              </a:rPr>
              <a:t>This box plot shows the distribution of ages, highlighting the median and interquartile range. Outliers—values outside the whiskers—represent ages significantly higher or lower than most passengers. The majority of passengers are aged between 20 and 40, with outliers below 10 and above 60.</a:t>
            </a:r>
            <a:endParaRPr lang="en-US" alt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9542D4-A8BB-D863-DC0B-C07212247181}"/>
              </a:ext>
            </a:extLst>
          </p:cNvPr>
          <p:cNvPicPr>
            <a:picLocks noChangeAspect="1"/>
          </p:cNvPicPr>
          <p:nvPr/>
        </p:nvPicPr>
        <p:blipFill>
          <a:blip r:embed="rId2"/>
          <a:stretch>
            <a:fillRect/>
          </a:stretch>
        </p:blipFill>
        <p:spPr>
          <a:xfrm>
            <a:off x="7946136" y="576131"/>
            <a:ext cx="3601067" cy="2743200"/>
          </a:xfrm>
          <a:prstGeom prst="rect">
            <a:avLst/>
          </a:prstGeom>
        </p:spPr>
      </p:pic>
      <p:sp>
        <p:nvSpPr>
          <p:cNvPr id="8" name="Rectangle 7">
            <a:extLst>
              <a:ext uri="{FF2B5EF4-FFF2-40B4-BE49-F238E27FC236}">
                <a16:creationId xmlns:a16="http://schemas.microsoft.com/office/drawing/2014/main" id="{72FC1DC2-90BE-C2C2-71B2-7CAE5422D016}"/>
              </a:ext>
            </a:extLst>
          </p:cNvPr>
          <p:cNvSpPr/>
          <p:nvPr/>
        </p:nvSpPr>
        <p:spPr>
          <a:xfrm>
            <a:off x="7434072" y="3422861"/>
            <a:ext cx="4247464" cy="2987083"/>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pic>
        <p:nvPicPr>
          <p:cNvPr id="9" name="Picture 8">
            <a:extLst>
              <a:ext uri="{FF2B5EF4-FFF2-40B4-BE49-F238E27FC236}">
                <a16:creationId xmlns:a16="http://schemas.microsoft.com/office/drawing/2014/main" id="{17C75C29-0048-7453-3BC7-07AE5CE4003F}"/>
              </a:ext>
            </a:extLst>
          </p:cNvPr>
          <p:cNvPicPr>
            <a:picLocks noChangeAspect="1"/>
          </p:cNvPicPr>
          <p:nvPr/>
        </p:nvPicPr>
        <p:blipFill>
          <a:blip r:embed="rId3"/>
          <a:stretch>
            <a:fillRect/>
          </a:stretch>
        </p:blipFill>
        <p:spPr>
          <a:xfrm>
            <a:off x="7946136" y="3590058"/>
            <a:ext cx="3663071" cy="2743200"/>
          </a:xfrm>
          <a:prstGeom prst="rect">
            <a:avLst/>
          </a:prstGeom>
        </p:spPr>
      </p:pic>
    </p:spTree>
    <p:extLst>
      <p:ext uri="{BB962C8B-B14F-4D97-AF65-F5344CB8AC3E}">
        <p14:creationId xmlns:p14="http://schemas.microsoft.com/office/powerpoint/2010/main" val="2316466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8A36B2-B4AA-ECA3-3A11-D0E34E6E3015}"/>
              </a:ext>
            </a:extLst>
          </p:cNvPr>
          <p:cNvSpPr txBox="1"/>
          <p:nvPr/>
        </p:nvSpPr>
        <p:spPr>
          <a:xfrm>
            <a:off x="358848" y="436510"/>
            <a:ext cx="10677747" cy="430887"/>
          </a:xfrm>
          <a:prstGeom prst="rect">
            <a:avLst/>
          </a:prstGeom>
          <a:noFill/>
        </p:spPr>
        <p:txBody>
          <a:bodyPr wrap="square">
            <a:spAutoFit/>
          </a:bodyPr>
          <a:lstStyle/>
          <a:p>
            <a:r>
              <a:rPr lang="en-US" sz="2200" b="1" u="sng" dirty="0">
                <a:solidFill>
                  <a:srgbClr val="000000"/>
                </a:solidFill>
                <a:effectLst/>
                <a:latin typeface="Times New Roman" panose="02020603050405020304" pitchFamily="18" charset="0"/>
                <a:cs typeface="Times New Roman" panose="02020603050405020304" pitchFamily="18" charset="0"/>
              </a:rPr>
              <a:t> 8.1.Chi-square test for independence between two categorical variables</a:t>
            </a:r>
          </a:p>
        </p:txBody>
      </p:sp>
      <p:sp>
        <p:nvSpPr>
          <p:cNvPr id="6" name="Rectangle 5">
            <a:extLst>
              <a:ext uri="{FF2B5EF4-FFF2-40B4-BE49-F238E27FC236}">
                <a16:creationId xmlns:a16="http://schemas.microsoft.com/office/drawing/2014/main" id="{43650817-F6FE-3113-9891-2671BD8FF0F8}"/>
              </a:ext>
            </a:extLst>
          </p:cNvPr>
          <p:cNvSpPr/>
          <p:nvPr/>
        </p:nvSpPr>
        <p:spPr>
          <a:xfrm>
            <a:off x="7878726" y="977925"/>
            <a:ext cx="3838353" cy="2094460"/>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pic>
        <p:nvPicPr>
          <p:cNvPr id="9" name="Picture 8">
            <a:extLst>
              <a:ext uri="{FF2B5EF4-FFF2-40B4-BE49-F238E27FC236}">
                <a16:creationId xmlns:a16="http://schemas.microsoft.com/office/drawing/2014/main" id="{8D1ACA3B-2072-A1E2-3D26-412F150C14CC}"/>
              </a:ext>
            </a:extLst>
          </p:cNvPr>
          <p:cNvPicPr>
            <a:picLocks noChangeAspect="1"/>
          </p:cNvPicPr>
          <p:nvPr/>
        </p:nvPicPr>
        <p:blipFill>
          <a:blip r:embed="rId2"/>
          <a:stretch>
            <a:fillRect/>
          </a:stretch>
        </p:blipFill>
        <p:spPr>
          <a:xfrm>
            <a:off x="7997584" y="1124713"/>
            <a:ext cx="3600635" cy="1801367"/>
          </a:xfrm>
          <a:prstGeom prst="rect">
            <a:avLst/>
          </a:prstGeom>
        </p:spPr>
      </p:pic>
      <p:sp>
        <p:nvSpPr>
          <p:cNvPr id="12" name="Rectangle 11">
            <a:extLst>
              <a:ext uri="{FF2B5EF4-FFF2-40B4-BE49-F238E27FC236}">
                <a16:creationId xmlns:a16="http://schemas.microsoft.com/office/drawing/2014/main" id="{95043F4A-D7C4-7103-219B-EFD356C30F68}"/>
              </a:ext>
            </a:extLst>
          </p:cNvPr>
          <p:cNvSpPr/>
          <p:nvPr/>
        </p:nvSpPr>
        <p:spPr>
          <a:xfrm>
            <a:off x="564056" y="977924"/>
            <a:ext cx="7168375" cy="2094461"/>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13" name="TextBox 12">
            <a:extLst>
              <a:ext uri="{FF2B5EF4-FFF2-40B4-BE49-F238E27FC236}">
                <a16:creationId xmlns:a16="http://schemas.microsoft.com/office/drawing/2014/main" id="{91356A27-A888-3492-3AC2-E739EABC2D0D}"/>
              </a:ext>
            </a:extLst>
          </p:cNvPr>
          <p:cNvSpPr txBox="1"/>
          <p:nvPr/>
        </p:nvSpPr>
        <p:spPr>
          <a:xfrm>
            <a:off x="672089" y="1124713"/>
            <a:ext cx="7087774" cy="1754326"/>
          </a:xfrm>
          <a:prstGeom prst="rect">
            <a:avLst/>
          </a:prstGeom>
          <a:noFill/>
        </p:spPr>
        <p:txBody>
          <a:bodyPr wrap="square">
            <a:spAutoFit/>
          </a:bodyPr>
          <a:lstStyle/>
          <a:p>
            <a:r>
              <a:rPr lang="en-US" dirty="0">
                <a:solidFill>
                  <a:schemeClr val="bg1"/>
                </a:solidFill>
              </a:rPr>
              <a:t>The data shows a clear difference in survival rates between males and females. Of the females, 233 survived while only 81 did not survive. In contrast, the majority of males did not survive, with 468 fatalities and only 109 survivors. This suggests that females had a significantly higher chance of survival compared to males in this dataset.</a:t>
            </a:r>
          </a:p>
        </p:txBody>
      </p:sp>
      <p:sp>
        <p:nvSpPr>
          <p:cNvPr id="18" name="Rectangle 17">
            <a:extLst>
              <a:ext uri="{FF2B5EF4-FFF2-40B4-BE49-F238E27FC236}">
                <a16:creationId xmlns:a16="http://schemas.microsoft.com/office/drawing/2014/main" id="{D5D13F33-AAF1-DAF7-E4BA-AE6C5FCF9F96}"/>
              </a:ext>
            </a:extLst>
          </p:cNvPr>
          <p:cNvSpPr/>
          <p:nvPr/>
        </p:nvSpPr>
        <p:spPr>
          <a:xfrm>
            <a:off x="7878726" y="3165424"/>
            <a:ext cx="3838353" cy="2386101"/>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pic>
        <p:nvPicPr>
          <p:cNvPr id="19" name="Picture 18">
            <a:extLst>
              <a:ext uri="{FF2B5EF4-FFF2-40B4-BE49-F238E27FC236}">
                <a16:creationId xmlns:a16="http://schemas.microsoft.com/office/drawing/2014/main" id="{D9E5BB04-C292-EB96-E7C8-6C4E751C5E03}"/>
              </a:ext>
            </a:extLst>
          </p:cNvPr>
          <p:cNvPicPr>
            <a:picLocks noChangeAspect="1"/>
          </p:cNvPicPr>
          <p:nvPr/>
        </p:nvPicPr>
        <p:blipFill>
          <a:blip r:embed="rId3"/>
          <a:stretch>
            <a:fillRect/>
          </a:stretch>
        </p:blipFill>
        <p:spPr>
          <a:xfrm>
            <a:off x="7965832" y="3219173"/>
            <a:ext cx="3664138" cy="2178162"/>
          </a:xfrm>
          <a:prstGeom prst="rect">
            <a:avLst/>
          </a:prstGeom>
        </p:spPr>
      </p:pic>
      <p:sp>
        <p:nvSpPr>
          <p:cNvPr id="20" name="Rectangle 19">
            <a:extLst>
              <a:ext uri="{FF2B5EF4-FFF2-40B4-BE49-F238E27FC236}">
                <a16:creationId xmlns:a16="http://schemas.microsoft.com/office/drawing/2014/main" id="{5A589E4E-9D92-1314-DA8B-576305C2CFA6}"/>
              </a:ext>
            </a:extLst>
          </p:cNvPr>
          <p:cNvSpPr/>
          <p:nvPr/>
        </p:nvSpPr>
        <p:spPr>
          <a:xfrm>
            <a:off x="562030" y="3182912"/>
            <a:ext cx="7197833" cy="1223174"/>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b="1" dirty="0"/>
              <a:t>Chi2 value (260.72):</a:t>
            </a:r>
            <a:r>
              <a:rPr lang="en-US" dirty="0"/>
              <a:t> A high value indicating a strong difference between observed and expected frequencies.</a:t>
            </a:r>
          </a:p>
          <a:p>
            <a:r>
              <a:rPr lang="en-US" b="1" dirty="0"/>
              <a:t>p-value (1.19e-58):</a:t>
            </a:r>
            <a:r>
              <a:rPr lang="en-US" dirty="0"/>
              <a:t> the very low p-value suggests a strong association between gender and survival on the Titanic.</a:t>
            </a:r>
            <a:endParaRPr lang="en-US" dirty="0">
              <a:solidFill>
                <a:schemeClr val="bg1"/>
              </a:solidFill>
            </a:endParaRPr>
          </a:p>
        </p:txBody>
      </p:sp>
      <p:sp>
        <p:nvSpPr>
          <p:cNvPr id="5" name="Rectangle 4">
            <a:extLst>
              <a:ext uri="{FF2B5EF4-FFF2-40B4-BE49-F238E27FC236}">
                <a16:creationId xmlns:a16="http://schemas.microsoft.com/office/drawing/2014/main" id="{A6FD2D0E-CAA0-E9BB-40A5-335ABE287CD5}"/>
              </a:ext>
            </a:extLst>
          </p:cNvPr>
          <p:cNvSpPr/>
          <p:nvPr/>
        </p:nvSpPr>
        <p:spPr>
          <a:xfrm>
            <a:off x="562029" y="4599432"/>
            <a:ext cx="7170401" cy="1845133"/>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7" name="TextBox 6">
            <a:extLst>
              <a:ext uri="{FF2B5EF4-FFF2-40B4-BE49-F238E27FC236}">
                <a16:creationId xmlns:a16="http://schemas.microsoft.com/office/drawing/2014/main" id="{3AF4C1DA-E86F-CB99-CB06-3E48D19F9328}"/>
              </a:ext>
            </a:extLst>
          </p:cNvPr>
          <p:cNvSpPr txBox="1"/>
          <p:nvPr/>
        </p:nvSpPr>
        <p:spPr>
          <a:xfrm>
            <a:off x="591488" y="4628195"/>
            <a:ext cx="7140942" cy="646331"/>
          </a:xfrm>
          <a:prstGeom prst="rect">
            <a:avLst/>
          </a:prstGeom>
          <a:noFill/>
        </p:spPr>
        <p:txBody>
          <a:bodyPr wrap="square">
            <a:spAutoFit/>
          </a:bodyPr>
          <a:lstStyle/>
          <a:p>
            <a:r>
              <a:rPr lang="en-US" b="1" dirty="0">
                <a:solidFill>
                  <a:schemeClr val="bg1"/>
                </a:solidFill>
              </a:rPr>
              <a:t>p-value (1.56e-06)</a:t>
            </a:r>
            <a:r>
              <a:rPr lang="en-US" dirty="0">
                <a:solidFill>
                  <a:schemeClr val="bg1"/>
                </a:solidFill>
              </a:rPr>
              <a:t> is very small, This suggests that having siblings or spouses aboard did have an impact on survival rates.</a:t>
            </a:r>
          </a:p>
        </p:txBody>
      </p:sp>
      <p:pic>
        <p:nvPicPr>
          <p:cNvPr id="10" name="Picture 9">
            <a:extLst>
              <a:ext uri="{FF2B5EF4-FFF2-40B4-BE49-F238E27FC236}">
                <a16:creationId xmlns:a16="http://schemas.microsoft.com/office/drawing/2014/main" id="{C9FA7AAE-C082-E208-514E-AFCF12A1FCC3}"/>
              </a:ext>
            </a:extLst>
          </p:cNvPr>
          <p:cNvPicPr>
            <a:picLocks noChangeAspect="1"/>
          </p:cNvPicPr>
          <p:nvPr/>
        </p:nvPicPr>
        <p:blipFill>
          <a:blip r:embed="rId4"/>
          <a:stretch>
            <a:fillRect/>
          </a:stretch>
        </p:blipFill>
        <p:spPr>
          <a:xfrm>
            <a:off x="2062392" y="5415622"/>
            <a:ext cx="3558193" cy="85395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27576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F27921-0595-2833-AFB1-10261230AA02}"/>
              </a:ext>
            </a:extLst>
          </p:cNvPr>
          <p:cNvSpPr txBox="1"/>
          <p:nvPr/>
        </p:nvSpPr>
        <p:spPr>
          <a:xfrm>
            <a:off x="422910" y="922129"/>
            <a:ext cx="6094476" cy="5539786"/>
          </a:xfrm>
          <a:prstGeom prst="rect">
            <a:avLst/>
          </a:prstGeom>
          <a:noFill/>
        </p:spPr>
        <p:txBody>
          <a:bodyPr wrap="square">
            <a:spAutoFit/>
          </a:bodyPr>
          <a:lstStyle/>
          <a:p>
            <a:pPr>
              <a:lnSpc>
                <a:spcPct val="150000"/>
              </a:lnSpc>
            </a:pPr>
            <a:r>
              <a:rPr lang="en-US" sz="1700" dirty="0"/>
              <a:t>From the heatmap, the variables most strongly related to </a:t>
            </a:r>
            <a:r>
              <a:rPr lang="en-US" sz="1700" b="1" dirty="0"/>
              <a:t>survival</a:t>
            </a:r>
            <a:r>
              <a:rPr lang="en-US" sz="1700" dirty="0"/>
              <a:t> are:</a:t>
            </a:r>
          </a:p>
          <a:p>
            <a:pPr>
              <a:lnSpc>
                <a:spcPct val="150000"/>
              </a:lnSpc>
              <a:buFont typeface="+mj-lt"/>
              <a:buAutoNum type="arabicPeriod"/>
            </a:pPr>
            <a:r>
              <a:rPr lang="en-US" sz="1700" b="1" dirty="0" err="1"/>
              <a:t>Pclass</a:t>
            </a:r>
            <a:r>
              <a:rPr lang="en-US" sz="1700" dirty="0"/>
              <a:t>: It has a </a:t>
            </a:r>
            <a:r>
              <a:rPr lang="en-US" sz="1700" b="1" dirty="0"/>
              <a:t>negative correlation (-0.34)</a:t>
            </a:r>
            <a:r>
              <a:rPr lang="en-US" sz="1700" dirty="0"/>
              <a:t> with survival, meaning passengers in lower classes (higher </a:t>
            </a:r>
            <a:r>
              <a:rPr lang="en-US" sz="1700" dirty="0" err="1"/>
              <a:t>Pclass</a:t>
            </a:r>
            <a:r>
              <a:rPr lang="en-US" sz="1700" dirty="0"/>
              <a:t> numbers) were less likely to survive.</a:t>
            </a:r>
          </a:p>
          <a:p>
            <a:pPr marL="742950" lvl="1" indent="-285750">
              <a:lnSpc>
                <a:spcPct val="150000"/>
              </a:lnSpc>
              <a:buFont typeface="+mj-lt"/>
              <a:buAutoNum type="arabicPeriod"/>
            </a:pPr>
            <a:r>
              <a:rPr lang="en-US" sz="1700" b="1" dirty="0"/>
              <a:t>Reason</a:t>
            </a:r>
            <a:r>
              <a:rPr lang="en-US" sz="1700" dirty="0"/>
              <a:t>: Higher-class passengers (1st class) had better access to lifeboats and were prioritized during the evacuation.</a:t>
            </a:r>
          </a:p>
          <a:p>
            <a:pPr>
              <a:lnSpc>
                <a:spcPct val="150000"/>
              </a:lnSpc>
              <a:buFont typeface="+mj-lt"/>
              <a:buAutoNum type="arabicPeriod"/>
            </a:pPr>
            <a:r>
              <a:rPr lang="en-US" sz="1700" b="1" dirty="0"/>
              <a:t>Fare</a:t>
            </a:r>
            <a:r>
              <a:rPr lang="en-US" sz="1700" dirty="0"/>
              <a:t>: It has a </a:t>
            </a:r>
            <a:r>
              <a:rPr lang="en-US" sz="1700" b="1" dirty="0"/>
              <a:t>positive correlation (0.26)</a:t>
            </a:r>
            <a:r>
              <a:rPr lang="en-US" sz="1700" dirty="0"/>
              <a:t> with survival, indicating that passengers who paid higher fares were more likely to survive.</a:t>
            </a:r>
          </a:p>
          <a:p>
            <a:pPr marL="742950" lvl="1" indent="-285750">
              <a:lnSpc>
                <a:spcPct val="150000"/>
              </a:lnSpc>
              <a:buFont typeface="+mj-lt"/>
              <a:buAutoNum type="arabicPeriod"/>
            </a:pPr>
            <a:r>
              <a:rPr lang="en-US" sz="1700" b="1" dirty="0"/>
              <a:t>Reason</a:t>
            </a:r>
            <a:r>
              <a:rPr lang="en-US" sz="1700" dirty="0"/>
              <a:t>: Higher fare-paying passengers were generally in higher classes, with better cabin locations and priority during evacuation.</a:t>
            </a:r>
          </a:p>
        </p:txBody>
      </p:sp>
      <p:sp>
        <p:nvSpPr>
          <p:cNvPr id="10" name="Rectangle 9">
            <a:extLst>
              <a:ext uri="{FF2B5EF4-FFF2-40B4-BE49-F238E27FC236}">
                <a16:creationId xmlns:a16="http://schemas.microsoft.com/office/drawing/2014/main" id="{AA4665E2-3E75-77BA-94F6-EA913BE4990B}"/>
              </a:ext>
            </a:extLst>
          </p:cNvPr>
          <p:cNvSpPr/>
          <p:nvPr/>
        </p:nvSpPr>
        <p:spPr>
          <a:xfrm>
            <a:off x="6419089" y="1069848"/>
            <a:ext cx="5285994" cy="5364635"/>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pic>
        <p:nvPicPr>
          <p:cNvPr id="11" name="Picture 10">
            <a:extLst>
              <a:ext uri="{FF2B5EF4-FFF2-40B4-BE49-F238E27FC236}">
                <a16:creationId xmlns:a16="http://schemas.microsoft.com/office/drawing/2014/main" id="{22A67C55-59D5-0D09-DE88-5D193BBB8376}"/>
              </a:ext>
            </a:extLst>
          </p:cNvPr>
          <p:cNvPicPr>
            <a:picLocks noChangeAspect="1"/>
          </p:cNvPicPr>
          <p:nvPr/>
        </p:nvPicPr>
        <p:blipFill>
          <a:blip r:embed="rId2"/>
          <a:stretch>
            <a:fillRect/>
          </a:stretch>
        </p:blipFill>
        <p:spPr>
          <a:xfrm>
            <a:off x="6739129" y="1353312"/>
            <a:ext cx="4605822" cy="47914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0CB310B9-4DD1-1CA5-194A-B1AD604FF81C}"/>
              </a:ext>
            </a:extLst>
          </p:cNvPr>
          <p:cNvSpPr txBox="1"/>
          <p:nvPr/>
        </p:nvSpPr>
        <p:spPr>
          <a:xfrm>
            <a:off x="422910" y="423517"/>
            <a:ext cx="10485882" cy="646331"/>
          </a:xfrm>
          <a:prstGeom prst="rect">
            <a:avLst/>
          </a:prstGeom>
          <a:noFill/>
        </p:spPr>
        <p:txBody>
          <a:bodyPr wrap="square">
            <a:spAutoFit/>
          </a:bodyPr>
          <a:lstStyle/>
          <a:p>
            <a:r>
              <a:rPr lang="en-US" b="1" u="sng" dirty="0">
                <a:solidFill>
                  <a:srgbClr val="7030A0"/>
                </a:solidFill>
                <a:effectLst/>
                <a:latin typeface="Times New Roman" panose="02020603050405020304" pitchFamily="18" charset="0"/>
                <a:cs typeface="Times New Roman" panose="02020603050405020304" pitchFamily="18" charset="0"/>
              </a:rPr>
              <a:t> 8.2 -  Correlation analysis to examine relationships between two numeric variables </a:t>
            </a:r>
            <a:r>
              <a:rPr lang="en-US" u="sng" dirty="0">
                <a:solidFill>
                  <a:srgbClr val="7030A0"/>
                </a:solidFill>
                <a:effectLst/>
                <a:latin typeface="Times New Roman" panose="02020603050405020304" pitchFamily="18" charset="0"/>
                <a:cs typeface="Times New Roman" panose="02020603050405020304" pitchFamily="18" charset="0"/>
              </a:rPr>
              <a:t>I use </a:t>
            </a:r>
            <a:r>
              <a:rPr lang="en-US" u="sng" dirty="0">
                <a:solidFill>
                  <a:srgbClr val="7030A0"/>
                </a:solidFill>
                <a:latin typeface="Times New Roman" panose="02020603050405020304" pitchFamily="18" charset="0"/>
                <a:cs typeface="Times New Roman" panose="02020603050405020304" pitchFamily="18" charset="0"/>
              </a:rPr>
              <a:t>correlation matrix </a:t>
            </a:r>
          </a:p>
          <a:p>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947999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88CE5-E5CA-5DCA-BF11-35AC0FDF8BC9}"/>
              </a:ext>
            </a:extLst>
          </p:cNvPr>
          <p:cNvSpPr>
            <a:spLocks noGrp="1"/>
          </p:cNvSpPr>
          <p:nvPr>
            <p:ph type="title"/>
          </p:nvPr>
        </p:nvSpPr>
        <p:spPr>
          <a:xfrm>
            <a:off x="472440" y="449345"/>
            <a:ext cx="10058400" cy="467134"/>
          </a:xfrm>
        </p:spPr>
        <p:txBody>
          <a:bodyPr/>
          <a:lstStyle/>
          <a:p>
            <a:r>
              <a:rPr lang="en-US" sz="1800" b="1" i="0" u="sng" strike="noStrike" dirty="0">
                <a:solidFill>
                  <a:srgbClr val="000000"/>
                </a:solidFill>
                <a:effectLst/>
                <a:latin typeface="Times New Roman" panose="02020603050405020304" pitchFamily="18" charset="0"/>
                <a:cs typeface="Times New Roman" panose="02020603050405020304" pitchFamily="18" charset="0"/>
              </a:rPr>
              <a:t>8-3T-test or Mann-Whitney U test to compare means between two groups</a:t>
            </a:r>
            <a:r>
              <a:rPr lang="en-US" sz="1800" i="0" strike="noStrike" dirty="0">
                <a:solidFill>
                  <a:srgbClr val="000000"/>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BFBF62F-91CE-7284-BE81-8D0DE04D6396}"/>
              </a:ext>
            </a:extLst>
          </p:cNvPr>
          <p:cNvSpPr/>
          <p:nvPr/>
        </p:nvSpPr>
        <p:spPr>
          <a:xfrm>
            <a:off x="793555" y="933483"/>
            <a:ext cx="6813348" cy="2232844"/>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6" name="TextBox 5">
            <a:extLst>
              <a:ext uri="{FF2B5EF4-FFF2-40B4-BE49-F238E27FC236}">
                <a16:creationId xmlns:a16="http://schemas.microsoft.com/office/drawing/2014/main" id="{552277C4-6D36-B155-76E6-8B2E89C4422B}"/>
              </a:ext>
            </a:extLst>
          </p:cNvPr>
          <p:cNvSpPr txBox="1"/>
          <p:nvPr/>
        </p:nvSpPr>
        <p:spPr>
          <a:xfrm>
            <a:off x="880291" y="1007352"/>
            <a:ext cx="6726612" cy="2031325"/>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In this step, I performed a   T-test   to compare the mean </a:t>
            </a:r>
            <a:r>
              <a:rPr lang="en-US" b="1" dirty="0">
                <a:latin typeface="Times New Roman" panose="02020603050405020304" pitchFamily="18" charset="0"/>
                <a:cs typeface="Times New Roman" panose="02020603050405020304" pitchFamily="18" charset="0"/>
              </a:rPr>
              <a:t>ages</a:t>
            </a:r>
            <a:r>
              <a:rPr lang="en-US" dirty="0">
                <a:solidFill>
                  <a:schemeClr val="bg1"/>
                </a:solidFill>
                <a:latin typeface="Times New Roman" panose="02020603050405020304" pitchFamily="18" charset="0"/>
                <a:cs typeface="Times New Roman" panose="02020603050405020304" pitchFamily="18" charset="0"/>
              </a:rPr>
              <a:t> of passengers who survived and those who did not. I first separated the data into two groups based on the   'Survived'   column </a:t>
            </a:r>
            <a:r>
              <a:rPr lang="en-US" b="1" dirty="0">
                <a:latin typeface="Times New Roman" panose="02020603050405020304" pitchFamily="18" charset="0"/>
                <a:cs typeface="Times New Roman" panose="02020603050405020304" pitchFamily="18" charset="0"/>
              </a:rPr>
              <a:t>(0 = not survived</a:t>
            </a:r>
            <a:r>
              <a:rPr lang="en-US" dirty="0">
                <a:solidFill>
                  <a:schemeClr val="bg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 = survived</a:t>
            </a:r>
            <a:r>
              <a:rPr lang="en-US" dirty="0">
                <a:solidFill>
                  <a:schemeClr val="bg1"/>
                </a:solidFill>
                <a:latin typeface="Times New Roman" panose="02020603050405020304" pitchFamily="18" charset="0"/>
                <a:cs typeface="Times New Roman" panose="02020603050405020304" pitchFamily="18" charset="0"/>
              </a:rPr>
              <a:t>), and then I ran the </a:t>
            </a:r>
            <a:r>
              <a:rPr lang="en-US" b="1" dirty="0">
                <a:latin typeface="Times New Roman" panose="02020603050405020304" pitchFamily="18" charset="0"/>
                <a:cs typeface="Times New Roman" panose="02020603050405020304" pitchFamily="18" charset="0"/>
              </a:rPr>
              <a:t>T-test </a:t>
            </a:r>
            <a:r>
              <a:rPr lang="en-US" dirty="0">
                <a:solidFill>
                  <a:schemeClr val="bg1"/>
                </a:solidFill>
                <a:latin typeface="Times New Roman" panose="02020603050405020304" pitchFamily="18" charset="0"/>
                <a:cs typeface="Times New Roman" panose="02020603050405020304" pitchFamily="18" charset="0"/>
              </a:rPr>
              <a:t>to check if the difference in ages between the two groups is statistically significant. The T-test results include the   T-statistic   and   p-value  , which help assess whether age is a significant factor in survival.</a:t>
            </a:r>
          </a:p>
        </p:txBody>
      </p:sp>
      <p:sp>
        <p:nvSpPr>
          <p:cNvPr id="9" name="Rectangle 8">
            <a:extLst>
              <a:ext uri="{FF2B5EF4-FFF2-40B4-BE49-F238E27FC236}">
                <a16:creationId xmlns:a16="http://schemas.microsoft.com/office/drawing/2014/main" id="{1845B7CC-62FB-5CE3-E141-295E1572FC99}"/>
              </a:ext>
            </a:extLst>
          </p:cNvPr>
          <p:cNvSpPr/>
          <p:nvPr/>
        </p:nvSpPr>
        <p:spPr>
          <a:xfrm>
            <a:off x="7708391" y="1358069"/>
            <a:ext cx="3946266" cy="3116025"/>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pic>
        <p:nvPicPr>
          <p:cNvPr id="10" name="Picture 9">
            <a:extLst>
              <a:ext uri="{FF2B5EF4-FFF2-40B4-BE49-F238E27FC236}">
                <a16:creationId xmlns:a16="http://schemas.microsoft.com/office/drawing/2014/main" id="{896163C6-2574-ECB7-A971-E8B56AD60526}"/>
              </a:ext>
            </a:extLst>
          </p:cNvPr>
          <p:cNvPicPr>
            <a:picLocks noChangeAspect="1"/>
          </p:cNvPicPr>
          <p:nvPr/>
        </p:nvPicPr>
        <p:blipFill>
          <a:blip r:embed="rId2"/>
          <a:stretch>
            <a:fillRect/>
          </a:stretch>
        </p:blipFill>
        <p:spPr>
          <a:xfrm>
            <a:off x="7882127" y="1436578"/>
            <a:ext cx="3571152" cy="2922691"/>
          </a:xfrm>
          <a:prstGeom prst="rect">
            <a:avLst/>
          </a:prstGeom>
        </p:spPr>
      </p:pic>
      <p:sp>
        <p:nvSpPr>
          <p:cNvPr id="13" name="Rectangle 12">
            <a:extLst>
              <a:ext uri="{FF2B5EF4-FFF2-40B4-BE49-F238E27FC236}">
                <a16:creationId xmlns:a16="http://schemas.microsoft.com/office/drawing/2014/main" id="{0F4921B8-3F4A-C3D4-165F-49023C824CA2}"/>
              </a:ext>
            </a:extLst>
          </p:cNvPr>
          <p:cNvSpPr/>
          <p:nvPr/>
        </p:nvSpPr>
        <p:spPr>
          <a:xfrm>
            <a:off x="738720" y="3691673"/>
            <a:ext cx="6813348" cy="2544535"/>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14" name="TextBox 13">
            <a:extLst>
              <a:ext uri="{FF2B5EF4-FFF2-40B4-BE49-F238E27FC236}">
                <a16:creationId xmlns:a16="http://schemas.microsoft.com/office/drawing/2014/main" id="{6F48D4E0-A572-5A09-12D4-05AB8994F12A}"/>
              </a:ext>
            </a:extLst>
          </p:cNvPr>
          <p:cNvSpPr txBox="1"/>
          <p:nvPr/>
        </p:nvSpPr>
        <p:spPr>
          <a:xfrm>
            <a:off x="793555" y="3691673"/>
            <a:ext cx="6813348" cy="2585323"/>
          </a:xfrm>
          <a:prstGeom prst="rect">
            <a:avLst/>
          </a:prstGeom>
          <a:noFill/>
        </p:spPr>
        <p:txBody>
          <a:bodyPr wrap="square">
            <a:spAutoFit/>
          </a:bodyPr>
          <a:lstStyle/>
          <a:p>
            <a:r>
              <a:rPr lang="en-US" dirty="0">
                <a:solidFill>
                  <a:schemeClr val="bg1"/>
                </a:solidFill>
              </a:rPr>
              <a:t>Both groups are mostly aged </a:t>
            </a:r>
            <a:r>
              <a:rPr lang="en-US" b="1" u="sng" dirty="0">
                <a:solidFill>
                  <a:schemeClr val="bg1"/>
                </a:solidFill>
              </a:rPr>
              <a:t>between 20 and 40, </a:t>
            </a:r>
            <a:r>
              <a:rPr lang="en-US" dirty="0">
                <a:solidFill>
                  <a:schemeClr val="bg1"/>
                </a:solidFill>
              </a:rPr>
              <a:t>but survivors have a slightly higher concentration in this range, indicating younger passengers had a better chance of survival.</a:t>
            </a:r>
          </a:p>
          <a:p>
            <a:r>
              <a:rPr lang="en-US" dirty="0">
                <a:solidFill>
                  <a:schemeClr val="bg1"/>
                </a:solidFill>
              </a:rPr>
              <a:t>based on the </a:t>
            </a:r>
            <a:r>
              <a:rPr lang="en-US" b="1" dirty="0">
                <a:solidFill>
                  <a:schemeClr val="bg1"/>
                </a:solidFill>
              </a:rPr>
              <a:t>T-test result</a:t>
            </a:r>
            <a:r>
              <a:rPr lang="en-US" dirty="0">
                <a:solidFill>
                  <a:schemeClr val="bg1"/>
                </a:solidFill>
              </a:rPr>
              <a:t> (</a:t>
            </a:r>
            <a:r>
              <a:rPr lang="en-US" b="1" dirty="0"/>
              <a:t>p-value: 0.037), </a:t>
            </a:r>
            <a:r>
              <a:rPr lang="en-US" dirty="0">
                <a:solidFill>
                  <a:schemeClr val="bg1"/>
                </a:solidFill>
              </a:rPr>
              <a:t>age is statistically significant in determining survival, meaning that </a:t>
            </a:r>
            <a:r>
              <a:rPr lang="en-US" b="1" dirty="0"/>
              <a:t>age</a:t>
            </a:r>
            <a:r>
              <a:rPr lang="en-US" b="1" dirty="0">
                <a:solidFill>
                  <a:schemeClr val="bg1"/>
                </a:solidFill>
              </a:rPr>
              <a:t> is a </a:t>
            </a:r>
            <a:r>
              <a:rPr lang="en-US" b="1" dirty="0"/>
              <a:t>factor that influenced survival</a:t>
            </a:r>
            <a:r>
              <a:rPr lang="en-US" dirty="0">
                <a:solidFill>
                  <a:schemeClr val="bg1"/>
                </a:solidFill>
              </a:rPr>
              <a:t>. The data suggests that younger passengers had a higher chance of survival compared to older passengers.</a:t>
            </a:r>
            <a:endParaRPr lang="en-US"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53D4A9F6-4CC7-D8DF-D231-72DB2F59878A}"/>
              </a:ext>
            </a:extLst>
          </p:cNvPr>
          <p:cNvSpPr/>
          <p:nvPr/>
        </p:nvSpPr>
        <p:spPr>
          <a:xfrm>
            <a:off x="7755044" y="4553213"/>
            <a:ext cx="3899613" cy="1682995"/>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pic>
        <p:nvPicPr>
          <p:cNvPr id="4" name="Picture 3">
            <a:extLst>
              <a:ext uri="{FF2B5EF4-FFF2-40B4-BE49-F238E27FC236}">
                <a16:creationId xmlns:a16="http://schemas.microsoft.com/office/drawing/2014/main" id="{4E7C4BA2-7C1E-B94A-CA44-6396EE5733E5}"/>
              </a:ext>
            </a:extLst>
          </p:cNvPr>
          <p:cNvPicPr>
            <a:picLocks noChangeAspect="1"/>
          </p:cNvPicPr>
          <p:nvPr/>
        </p:nvPicPr>
        <p:blipFill>
          <a:blip r:embed="rId3"/>
          <a:stretch>
            <a:fillRect/>
          </a:stretch>
        </p:blipFill>
        <p:spPr>
          <a:xfrm>
            <a:off x="7882128" y="4674900"/>
            <a:ext cx="3699377" cy="1495616"/>
          </a:xfrm>
          <a:prstGeom prst="rect">
            <a:avLst/>
          </a:prstGeom>
        </p:spPr>
      </p:pic>
      <p:sp>
        <p:nvSpPr>
          <p:cNvPr id="8" name="TextBox 7">
            <a:extLst>
              <a:ext uri="{FF2B5EF4-FFF2-40B4-BE49-F238E27FC236}">
                <a16:creationId xmlns:a16="http://schemas.microsoft.com/office/drawing/2014/main" id="{4A4A036C-6A3C-94F4-99A9-0F5160718DBA}"/>
              </a:ext>
            </a:extLst>
          </p:cNvPr>
          <p:cNvSpPr txBox="1"/>
          <p:nvPr/>
        </p:nvSpPr>
        <p:spPr>
          <a:xfrm>
            <a:off x="7552068" y="865272"/>
            <a:ext cx="4252836" cy="584775"/>
          </a:xfrm>
          <a:prstGeom prst="rect">
            <a:avLst/>
          </a:prstGeom>
          <a:noFill/>
        </p:spPr>
        <p:txBody>
          <a:bodyPr wrap="square">
            <a:spAutoFit/>
          </a:bodyPr>
          <a:lstStyle/>
          <a:p>
            <a:pPr algn="ctr"/>
            <a:r>
              <a:rPr lang="en-US" sz="1600" b="1" u="sng" dirty="0">
                <a:solidFill>
                  <a:schemeClr val="bg1"/>
                </a:solidFill>
              </a:rPr>
              <a:t>The Violin Plot shows the distribution of Age </a:t>
            </a:r>
          </a:p>
        </p:txBody>
      </p:sp>
    </p:spTree>
    <p:extLst>
      <p:ext uri="{BB962C8B-B14F-4D97-AF65-F5344CB8AC3E}">
        <p14:creationId xmlns:p14="http://schemas.microsoft.com/office/powerpoint/2010/main" val="1251754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A01C0D-D85E-E838-9A4B-763834E377AD}"/>
              </a:ext>
            </a:extLst>
          </p:cNvPr>
          <p:cNvSpPr txBox="1"/>
          <p:nvPr/>
        </p:nvSpPr>
        <p:spPr>
          <a:xfrm>
            <a:off x="0" y="490651"/>
            <a:ext cx="9004554" cy="369332"/>
          </a:xfrm>
          <a:prstGeom prst="rect">
            <a:avLst/>
          </a:prstGeom>
          <a:noFill/>
        </p:spPr>
        <p:txBody>
          <a:bodyPr wrap="square">
            <a:spAutoFit/>
          </a:bodyPr>
          <a:lstStyle/>
          <a:p>
            <a:pPr marL="457200" rtl="0" fontAlgn="base">
              <a:spcBef>
                <a:spcPts val="0"/>
              </a:spcBef>
              <a:spcAft>
                <a:spcPts val="0"/>
              </a:spcAft>
            </a:pPr>
            <a:r>
              <a:rPr lang="en-US" sz="1800" b="1" i="0" u="sng" strike="noStrike" dirty="0">
                <a:solidFill>
                  <a:srgbClr val="000000"/>
                </a:solidFill>
                <a:effectLst/>
                <a:latin typeface="Cambria" panose="02040503050406030204" pitchFamily="18" charset="0"/>
              </a:rPr>
              <a:t>8.4 Analysis of Variance (ANOVA) to compare means across multiple groups.</a:t>
            </a:r>
          </a:p>
        </p:txBody>
      </p:sp>
      <p:sp>
        <p:nvSpPr>
          <p:cNvPr id="13" name="Rectangle 12">
            <a:extLst>
              <a:ext uri="{FF2B5EF4-FFF2-40B4-BE49-F238E27FC236}">
                <a16:creationId xmlns:a16="http://schemas.microsoft.com/office/drawing/2014/main" id="{4EAE108F-27AD-FAF9-35E1-CDD8EADDCD01}"/>
              </a:ext>
            </a:extLst>
          </p:cNvPr>
          <p:cNvSpPr/>
          <p:nvPr/>
        </p:nvSpPr>
        <p:spPr>
          <a:xfrm>
            <a:off x="6839078" y="985844"/>
            <a:ext cx="4926964" cy="3711068"/>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17" name="Rectangle 16">
            <a:extLst>
              <a:ext uri="{FF2B5EF4-FFF2-40B4-BE49-F238E27FC236}">
                <a16:creationId xmlns:a16="http://schemas.microsoft.com/office/drawing/2014/main" id="{DEF96D71-448A-9200-1365-0C02C074FDB9}"/>
              </a:ext>
            </a:extLst>
          </p:cNvPr>
          <p:cNvSpPr/>
          <p:nvPr/>
        </p:nvSpPr>
        <p:spPr>
          <a:xfrm>
            <a:off x="6839078" y="4822773"/>
            <a:ext cx="4926964" cy="1495073"/>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22" name="Rectangle 21">
            <a:extLst>
              <a:ext uri="{FF2B5EF4-FFF2-40B4-BE49-F238E27FC236}">
                <a16:creationId xmlns:a16="http://schemas.microsoft.com/office/drawing/2014/main" id="{BF7E6CFF-D5F2-C8EB-79C3-F3ADF437F74A}"/>
              </a:ext>
            </a:extLst>
          </p:cNvPr>
          <p:cNvSpPr/>
          <p:nvPr/>
        </p:nvSpPr>
        <p:spPr>
          <a:xfrm>
            <a:off x="518784" y="985844"/>
            <a:ext cx="6036250" cy="2269420"/>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23" name="TextBox 22">
            <a:extLst>
              <a:ext uri="{FF2B5EF4-FFF2-40B4-BE49-F238E27FC236}">
                <a16:creationId xmlns:a16="http://schemas.microsoft.com/office/drawing/2014/main" id="{40F25220-3C2C-FB01-ADF6-3E240602BDD3}"/>
              </a:ext>
            </a:extLst>
          </p:cNvPr>
          <p:cNvSpPr txBox="1"/>
          <p:nvPr/>
        </p:nvSpPr>
        <p:spPr>
          <a:xfrm>
            <a:off x="549963" y="1051336"/>
            <a:ext cx="6005071" cy="2120773"/>
          </a:xfrm>
          <a:prstGeom prst="rect">
            <a:avLst/>
          </a:prstGeom>
          <a:noFill/>
        </p:spPr>
        <p:txBody>
          <a:bodyPr wrap="square">
            <a:spAutoFit/>
          </a:bodyPr>
          <a:lstStyle/>
          <a:p>
            <a:pPr>
              <a:lnSpc>
                <a:spcPct val="150000"/>
              </a:lnSpc>
            </a:pPr>
            <a:r>
              <a:rPr lang="en-US" dirty="0">
                <a:solidFill>
                  <a:schemeClr val="bg1"/>
                </a:solidFill>
              </a:rPr>
              <a:t>The </a:t>
            </a:r>
            <a:r>
              <a:rPr lang="en-US" b="1" dirty="0">
                <a:solidFill>
                  <a:schemeClr val="bg1"/>
                </a:solidFill>
              </a:rPr>
              <a:t>box plot</a:t>
            </a:r>
            <a:r>
              <a:rPr lang="en-US" dirty="0">
                <a:solidFill>
                  <a:schemeClr val="bg1"/>
                </a:solidFill>
              </a:rPr>
              <a:t> shows the </a:t>
            </a:r>
            <a:r>
              <a:rPr lang="en-US" b="1" dirty="0">
                <a:solidFill>
                  <a:schemeClr val="bg1"/>
                </a:solidFill>
              </a:rPr>
              <a:t>Fare distribution</a:t>
            </a:r>
            <a:r>
              <a:rPr lang="en-US" dirty="0">
                <a:solidFill>
                  <a:schemeClr val="bg1"/>
                </a:solidFill>
              </a:rPr>
              <a:t> by </a:t>
            </a:r>
            <a:r>
              <a:rPr lang="en-US" b="1" dirty="0">
                <a:solidFill>
                  <a:schemeClr val="bg1"/>
                </a:solidFill>
              </a:rPr>
              <a:t>Embarkation Point (</a:t>
            </a:r>
            <a:r>
              <a:rPr lang="en-US" b="1" dirty="0">
                <a:solidFill>
                  <a:srgbClr val="7030A0"/>
                </a:solidFill>
              </a:rPr>
              <a:t>S</a:t>
            </a:r>
            <a:r>
              <a:rPr lang="en-US" b="1" dirty="0">
                <a:solidFill>
                  <a:schemeClr val="bg1"/>
                </a:solidFill>
              </a:rPr>
              <a:t>, </a:t>
            </a:r>
            <a:r>
              <a:rPr lang="en-US" b="1" dirty="0">
                <a:solidFill>
                  <a:srgbClr val="FFFF00"/>
                </a:solidFill>
              </a:rPr>
              <a:t>C</a:t>
            </a:r>
            <a:r>
              <a:rPr lang="en-US" b="1" dirty="0">
                <a:solidFill>
                  <a:schemeClr val="bg1"/>
                </a:solidFill>
              </a:rPr>
              <a:t>, </a:t>
            </a:r>
            <a:r>
              <a:rPr lang="en-US" b="1" dirty="0">
                <a:solidFill>
                  <a:srgbClr val="7030A0"/>
                </a:solidFill>
              </a:rPr>
              <a:t>Q</a:t>
            </a:r>
            <a:r>
              <a:rPr lang="en-US" b="1" dirty="0">
                <a:solidFill>
                  <a:schemeClr val="bg1"/>
                </a:solidFill>
              </a:rPr>
              <a:t>)</a:t>
            </a:r>
            <a:r>
              <a:rPr lang="en-US" dirty="0">
                <a:solidFill>
                  <a:schemeClr val="bg1"/>
                </a:solidFill>
              </a:rPr>
              <a:t>. Passengers who embarked from </a:t>
            </a:r>
            <a:r>
              <a:rPr lang="en-US" b="1" u="sng" dirty="0">
                <a:solidFill>
                  <a:srgbClr val="FFFF00"/>
                </a:solidFill>
              </a:rPr>
              <a:t>Cherbourg</a:t>
            </a:r>
            <a:r>
              <a:rPr lang="en-US" b="1" dirty="0">
                <a:solidFill>
                  <a:srgbClr val="FFFF00"/>
                </a:solidFill>
              </a:rPr>
              <a:t> (C)</a:t>
            </a:r>
            <a:r>
              <a:rPr lang="en-US" dirty="0">
                <a:solidFill>
                  <a:srgbClr val="FFFF00"/>
                </a:solidFill>
              </a:rPr>
              <a:t> </a:t>
            </a:r>
            <a:r>
              <a:rPr lang="en-US" dirty="0">
                <a:solidFill>
                  <a:schemeClr val="bg1"/>
                </a:solidFill>
              </a:rPr>
              <a:t>paid significantly higher fares on average compared to those who embarked from </a:t>
            </a:r>
            <a:r>
              <a:rPr lang="en-US" b="1" dirty="0">
                <a:solidFill>
                  <a:srgbClr val="7030A0"/>
                </a:solidFill>
              </a:rPr>
              <a:t>Southampton (S)</a:t>
            </a:r>
            <a:r>
              <a:rPr lang="en-US" dirty="0">
                <a:solidFill>
                  <a:srgbClr val="7030A0"/>
                </a:solidFill>
              </a:rPr>
              <a:t> and </a:t>
            </a:r>
            <a:r>
              <a:rPr lang="en-US" b="1" dirty="0">
                <a:solidFill>
                  <a:srgbClr val="7030A0"/>
                </a:solidFill>
              </a:rPr>
              <a:t>Queenstown Q</a:t>
            </a:r>
            <a:endParaRPr lang="en-US" dirty="0">
              <a:solidFill>
                <a:srgbClr val="7030A0"/>
              </a:solidFill>
            </a:endParaRPr>
          </a:p>
        </p:txBody>
      </p:sp>
      <p:sp>
        <p:nvSpPr>
          <p:cNvPr id="24" name="Rectangle 23">
            <a:extLst>
              <a:ext uri="{FF2B5EF4-FFF2-40B4-BE49-F238E27FC236}">
                <a16:creationId xmlns:a16="http://schemas.microsoft.com/office/drawing/2014/main" id="{51EB3649-4CBC-EBD3-7AF0-BBE05B5ABC43}"/>
              </a:ext>
            </a:extLst>
          </p:cNvPr>
          <p:cNvSpPr/>
          <p:nvPr/>
        </p:nvSpPr>
        <p:spPr>
          <a:xfrm>
            <a:off x="536439" y="4822772"/>
            <a:ext cx="6068696" cy="1544577"/>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a:t>A </a:t>
            </a:r>
            <a:r>
              <a:rPr lang="en-US" b="1"/>
              <a:t>one-way ANOVA test</a:t>
            </a:r>
            <a:r>
              <a:rPr lang="en-US"/>
              <a:t> was performed to compare the mean fares among these groups. The </a:t>
            </a:r>
            <a:r>
              <a:rPr lang="en-US" b="1"/>
              <a:t>F-statistic (56.57)</a:t>
            </a:r>
            <a:r>
              <a:rPr lang="en-US"/>
              <a:t> and the </a:t>
            </a:r>
            <a:r>
              <a:rPr lang="en-US" b="1"/>
              <a:t>p-value (7.48e-24)</a:t>
            </a:r>
            <a:r>
              <a:rPr lang="en-US"/>
              <a:t> indicate that the differences in fare across the three embarkation points are statistically significant.</a:t>
            </a:r>
            <a:endParaRPr lang="en-US" dirty="0"/>
          </a:p>
        </p:txBody>
      </p:sp>
      <p:pic>
        <p:nvPicPr>
          <p:cNvPr id="6" name="Picture 5">
            <a:extLst>
              <a:ext uri="{FF2B5EF4-FFF2-40B4-BE49-F238E27FC236}">
                <a16:creationId xmlns:a16="http://schemas.microsoft.com/office/drawing/2014/main" id="{E2A6DFDA-B895-8403-3CD1-5336122130B1}"/>
              </a:ext>
            </a:extLst>
          </p:cNvPr>
          <p:cNvPicPr>
            <a:picLocks noChangeAspect="1"/>
          </p:cNvPicPr>
          <p:nvPr/>
        </p:nvPicPr>
        <p:blipFill>
          <a:blip r:embed="rId2"/>
          <a:stretch>
            <a:fillRect/>
          </a:stretch>
        </p:blipFill>
        <p:spPr>
          <a:xfrm>
            <a:off x="7007925" y="1088161"/>
            <a:ext cx="4661528" cy="3525629"/>
          </a:xfrm>
          <a:prstGeom prst="rect">
            <a:avLst/>
          </a:prstGeom>
        </p:spPr>
      </p:pic>
      <p:pic>
        <p:nvPicPr>
          <p:cNvPr id="8" name="Picture 7">
            <a:extLst>
              <a:ext uri="{FF2B5EF4-FFF2-40B4-BE49-F238E27FC236}">
                <a16:creationId xmlns:a16="http://schemas.microsoft.com/office/drawing/2014/main" id="{0130EE4C-64B3-9391-0609-606F204ADAE8}"/>
              </a:ext>
            </a:extLst>
          </p:cNvPr>
          <p:cNvPicPr>
            <a:picLocks noChangeAspect="1"/>
          </p:cNvPicPr>
          <p:nvPr/>
        </p:nvPicPr>
        <p:blipFill>
          <a:blip r:embed="rId3"/>
          <a:stretch>
            <a:fillRect/>
          </a:stretch>
        </p:blipFill>
        <p:spPr>
          <a:xfrm>
            <a:off x="7007925" y="4919400"/>
            <a:ext cx="4661528" cy="1301817"/>
          </a:xfrm>
          <a:prstGeom prst="rect">
            <a:avLst/>
          </a:prstGeom>
        </p:spPr>
      </p:pic>
      <p:sp>
        <p:nvSpPr>
          <p:cNvPr id="12" name="Rectangle 11">
            <a:extLst>
              <a:ext uri="{FF2B5EF4-FFF2-40B4-BE49-F238E27FC236}">
                <a16:creationId xmlns:a16="http://schemas.microsoft.com/office/drawing/2014/main" id="{E67190FF-F827-1376-140A-A288A7859D31}"/>
              </a:ext>
            </a:extLst>
          </p:cNvPr>
          <p:cNvSpPr/>
          <p:nvPr/>
        </p:nvSpPr>
        <p:spPr>
          <a:xfrm>
            <a:off x="509322" y="3539589"/>
            <a:ext cx="6036251" cy="9233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TextBox 14">
            <a:extLst>
              <a:ext uri="{FF2B5EF4-FFF2-40B4-BE49-F238E27FC236}">
                <a16:creationId xmlns:a16="http://schemas.microsoft.com/office/drawing/2014/main" id="{14114854-EA2F-A087-B013-0B086579ADF5}"/>
              </a:ext>
            </a:extLst>
          </p:cNvPr>
          <p:cNvSpPr txBox="1"/>
          <p:nvPr/>
        </p:nvSpPr>
        <p:spPr>
          <a:xfrm>
            <a:off x="518784" y="3539589"/>
            <a:ext cx="6094476" cy="923330"/>
          </a:xfrm>
          <a:prstGeom prst="rect">
            <a:avLst/>
          </a:prstGeom>
          <a:noFill/>
        </p:spPr>
        <p:txBody>
          <a:bodyPr wrap="square">
            <a:spAutoFit/>
          </a:bodyPr>
          <a:lstStyle/>
          <a:p>
            <a:r>
              <a:rPr lang="en-US" dirty="0"/>
              <a:t>indicates that </a:t>
            </a:r>
            <a:r>
              <a:rPr lang="en-US" b="1" dirty="0"/>
              <a:t>embarkation point</a:t>
            </a:r>
            <a:r>
              <a:rPr lang="en-US" dirty="0"/>
              <a:t> influenced the </a:t>
            </a:r>
            <a:r>
              <a:rPr lang="en-US" b="1" dirty="0"/>
              <a:t>fare prices</a:t>
            </a:r>
            <a:r>
              <a:rPr lang="en-US" dirty="0"/>
              <a:t> passengers paid. which suggests that many of them were likely traveling in </a:t>
            </a:r>
            <a:r>
              <a:rPr lang="en-US" b="1" dirty="0"/>
              <a:t>higher classes</a:t>
            </a:r>
            <a:endParaRPr lang="en-US" dirty="0"/>
          </a:p>
        </p:txBody>
      </p:sp>
    </p:spTree>
    <p:extLst>
      <p:ext uri="{BB962C8B-B14F-4D97-AF65-F5344CB8AC3E}">
        <p14:creationId xmlns:p14="http://schemas.microsoft.com/office/powerpoint/2010/main" val="3722756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4D6660-58A6-D524-3FCF-A04F186A7E41}"/>
              </a:ext>
            </a:extLst>
          </p:cNvPr>
          <p:cNvSpPr txBox="1"/>
          <p:nvPr/>
        </p:nvSpPr>
        <p:spPr>
          <a:xfrm>
            <a:off x="368046" y="408355"/>
            <a:ext cx="10751058" cy="400110"/>
          </a:xfrm>
          <a:prstGeom prst="rect">
            <a:avLst/>
          </a:prstGeom>
          <a:noFill/>
        </p:spPr>
        <p:txBody>
          <a:bodyPr wrap="square">
            <a:spAutoFit/>
          </a:bodyPr>
          <a:lstStyle/>
          <a:p>
            <a:pPr rtl="0" fontAlgn="base">
              <a:spcBef>
                <a:spcPts val="0"/>
              </a:spcBef>
              <a:spcAft>
                <a:spcPts val="0"/>
              </a:spcAft>
            </a:pPr>
            <a:r>
              <a:rPr lang="en-US" sz="2000" b="1" i="0" u="sng" strike="noStrike" dirty="0">
                <a:effectLst/>
                <a:latin typeface="Times New Roman" panose="02020603050405020304" pitchFamily="18" charset="0"/>
                <a:cs typeface="Times New Roman" panose="02020603050405020304" pitchFamily="18" charset="0"/>
              </a:rPr>
              <a:t>9.Check for presence of collinearity and multi-collinearity and address it appropriately</a:t>
            </a:r>
            <a:r>
              <a:rPr lang="en-US" i="0" strike="noStrike" dirty="0">
                <a:effectLst/>
                <a:latin typeface="Times New Roman" panose="02020603050405020304" pitchFamily="18" charset="0"/>
                <a:cs typeface="Times New Roman" panose="02020603050405020304" pitchFamily="18" charset="0"/>
              </a:rPr>
              <a:t>. VIF</a:t>
            </a:r>
          </a:p>
        </p:txBody>
      </p:sp>
      <p:sp>
        <p:nvSpPr>
          <p:cNvPr id="4" name="TextBox 3">
            <a:extLst>
              <a:ext uri="{FF2B5EF4-FFF2-40B4-BE49-F238E27FC236}">
                <a16:creationId xmlns:a16="http://schemas.microsoft.com/office/drawing/2014/main" id="{CB0774EF-DD65-3774-74E4-CF71E13131BD}"/>
              </a:ext>
            </a:extLst>
          </p:cNvPr>
          <p:cNvSpPr txBox="1"/>
          <p:nvPr/>
        </p:nvSpPr>
        <p:spPr>
          <a:xfrm>
            <a:off x="368046" y="1037272"/>
            <a:ext cx="11555730" cy="923330"/>
          </a:xfrm>
          <a:prstGeom prst="rect">
            <a:avLst/>
          </a:prstGeom>
          <a:noFill/>
        </p:spPr>
        <p:txBody>
          <a:bodyPr wrap="square">
            <a:spAutoFit/>
          </a:bodyPr>
          <a:lstStyle/>
          <a:p>
            <a:r>
              <a:rPr lang="en-US" dirty="0"/>
              <a:t>calculated the </a:t>
            </a:r>
            <a:r>
              <a:rPr lang="en-US" b="1" dirty="0"/>
              <a:t>Variance Inflation Factor (VIF)</a:t>
            </a:r>
            <a:r>
              <a:rPr lang="en-US" dirty="0"/>
              <a:t> for the numerical columns (excluding 'Survived') to check for </a:t>
            </a:r>
            <a:r>
              <a:rPr lang="en-US" b="1" dirty="0"/>
              <a:t>multicollinearity</a:t>
            </a:r>
            <a:r>
              <a:rPr lang="en-US" dirty="0"/>
              <a:t> between the features. A higher VIF value indicates a higher correlation with other features, and you printed the VIF values to identify potential multicollinearity in the dataset.</a:t>
            </a:r>
          </a:p>
        </p:txBody>
      </p:sp>
      <p:sp>
        <p:nvSpPr>
          <p:cNvPr id="9" name="Rectangle 8">
            <a:extLst>
              <a:ext uri="{FF2B5EF4-FFF2-40B4-BE49-F238E27FC236}">
                <a16:creationId xmlns:a16="http://schemas.microsoft.com/office/drawing/2014/main" id="{56241E4F-7DC0-72B2-6FF5-8E83CBBA98D4}"/>
              </a:ext>
            </a:extLst>
          </p:cNvPr>
          <p:cNvSpPr/>
          <p:nvPr/>
        </p:nvSpPr>
        <p:spPr>
          <a:xfrm>
            <a:off x="474082" y="2189407"/>
            <a:ext cx="6962572" cy="3028051"/>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p>
        </p:txBody>
      </p:sp>
      <p:pic>
        <p:nvPicPr>
          <p:cNvPr id="14" name="Picture 13">
            <a:extLst>
              <a:ext uri="{FF2B5EF4-FFF2-40B4-BE49-F238E27FC236}">
                <a16:creationId xmlns:a16="http://schemas.microsoft.com/office/drawing/2014/main" id="{E37F9CA0-58EB-A431-692B-1B97C8605B35}"/>
              </a:ext>
            </a:extLst>
          </p:cNvPr>
          <p:cNvPicPr>
            <a:picLocks noChangeAspect="1"/>
          </p:cNvPicPr>
          <p:nvPr/>
        </p:nvPicPr>
        <p:blipFill>
          <a:blip r:embed="rId2"/>
          <a:stretch>
            <a:fillRect/>
          </a:stretch>
        </p:blipFill>
        <p:spPr>
          <a:xfrm>
            <a:off x="7938677" y="2154199"/>
            <a:ext cx="3779241" cy="2743200"/>
          </a:xfrm>
          <a:prstGeom prst="rect">
            <a:avLst/>
          </a:prstGeom>
        </p:spPr>
      </p:pic>
      <p:pic>
        <p:nvPicPr>
          <p:cNvPr id="15" name="Picture 14">
            <a:extLst>
              <a:ext uri="{FF2B5EF4-FFF2-40B4-BE49-F238E27FC236}">
                <a16:creationId xmlns:a16="http://schemas.microsoft.com/office/drawing/2014/main" id="{E9D6E974-4BA7-F734-BC98-E15F79682EC4}"/>
              </a:ext>
            </a:extLst>
          </p:cNvPr>
          <p:cNvPicPr>
            <a:picLocks noChangeAspect="1"/>
          </p:cNvPicPr>
          <p:nvPr/>
        </p:nvPicPr>
        <p:blipFill>
          <a:blip r:embed="rId3"/>
          <a:stretch>
            <a:fillRect/>
          </a:stretch>
        </p:blipFill>
        <p:spPr>
          <a:xfrm>
            <a:off x="9617174" y="5090996"/>
            <a:ext cx="2023344" cy="10531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TextBox 18">
            <a:extLst>
              <a:ext uri="{FF2B5EF4-FFF2-40B4-BE49-F238E27FC236}">
                <a16:creationId xmlns:a16="http://schemas.microsoft.com/office/drawing/2014/main" id="{DBC66DC8-2A1D-03CB-16B2-9B1538C72ADE}"/>
              </a:ext>
            </a:extLst>
          </p:cNvPr>
          <p:cNvSpPr txBox="1"/>
          <p:nvPr/>
        </p:nvSpPr>
        <p:spPr>
          <a:xfrm>
            <a:off x="551482" y="2127409"/>
            <a:ext cx="6885172" cy="3693319"/>
          </a:xfrm>
          <a:prstGeom prst="rect">
            <a:avLst/>
          </a:prstGeom>
          <a:noFill/>
        </p:spPr>
        <p:txBody>
          <a:bodyPr wrap="square">
            <a:sp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This bar plot visualizes the </a:t>
            </a:r>
            <a:r>
              <a:rPr lang="en-US" b="1" dirty="0">
                <a:latin typeface="Times New Roman" panose="02020603050405020304" pitchFamily="18" charset="0"/>
                <a:cs typeface="Times New Roman" panose="02020603050405020304" pitchFamily="18" charset="0"/>
              </a:rPr>
              <a:t>(VIF) </a:t>
            </a:r>
            <a:r>
              <a:rPr lang="en-US" dirty="0">
                <a:solidFill>
                  <a:schemeClr val="bg1"/>
                </a:solidFill>
                <a:latin typeface="Times New Roman" panose="02020603050405020304" pitchFamily="18" charset="0"/>
                <a:cs typeface="Times New Roman" panose="02020603050405020304" pitchFamily="18" charset="0"/>
              </a:rPr>
              <a:t>for different numeric features in the dataset. The </a:t>
            </a:r>
            <a:r>
              <a:rPr lang="en-US" b="1" dirty="0">
                <a:latin typeface="Times New Roman" panose="02020603050405020304" pitchFamily="18" charset="0"/>
                <a:cs typeface="Times New Roman" panose="02020603050405020304" pitchFamily="18" charset="0"/>
              </a:rPr>
              <a:t>Age (3.94)</a:t>
            </a:r>
            <a:r>
              <a:rPr lang="en-US" dirty="0">
                <a:solidFill>
                  <a:schemeClr val="bg1"/>
                </a:solidFill>
                <a:latin typeface="Times New Roman" panose="02020603050405020304" pitchFamily="18" charset="0"/>
                <a:cs typeface="Times New Roman" panose="02020603050405020304" pitchFamily="18" charset="0"/>
              </a:rPr>
              <a:t> and </a:t>
            </a:r>
            <a:r>
              <a:rPr lang="en-US" b="1" dirty="0" err="1">
                <a:latin typeface="Times New Roman" panose="02020603050405020304" pitchFamily="18" charset="0"/>
                <a:cs typeface="Times New Roman" panose="02020603050405020304" pitchFamily="18" charset="0"/>
              </a:rPr>
              <a:t>Pclass</a:t>
            </a:r>
            <a:r>
              <a:rPr lang="en-US" dirty="0">
                <a:solidFill>
                  <a:schemeClr val="bg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(3.70)</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features have the </a:t>
            </a:r>
            <a:r>
              <a:rPr lang="en-US" b="1" u="sng" dirty="0">
                <a:solidFill>
                  <a:srgbClr val="FFFF00"/>
                </a:solidFill>
                <a:latin typeface="Times New Roman" panose="02020603050405020304" pitchFamily="18" charset="0"/>
                <a:cs typeface="Times New Roman" panose="02020603050405020304" pitchFamily="18" charset="0"/>
              </a:rPr>
              <a:t>highest VIF </a:t>
            </a:r>
            <a:r>
              <a:rPr lang="en-US" dirty="0">
                <a:solidFill>
                  <a:schemeClr val="bg1"/>
                </a:solidFill>
                <a:latin typeface="Times New Roman" panose="02020603050405020304" pitchFamily="18" charset="0"/>
                <a:cs typeface="Times New Roman" panose="02020603050405020304" pitchFamily="18" charset="0"/>
              </a:rPr>
              <a:t>values, indicating some multicollinearity-y with other variables, though it's not severe. Features like </a:t>
            </a:r>
            <a:r>
              <a:rPr lang="en-US" b="1" dirty="0" err="1">
                <a:latin typeface="Times New Roman" panose="02020603050405020304" pitchFamily="18" charset="0"/>
                <a:cs typeface="Times New Roman" panose="02020603050405020304" pitchFamily="18" charset="0"/>
              </a:rPr>
              <a:t>SibSp</a:t>
            </a:r>
            <a:r>
              <a:rPr lang="en-US" b="1" dirty="0">
                <a:latin typeface="Times New Roman" panose="02020603050405020304" pitchFamily="18" charset="0"/>
                <a:cs typeface="Times New Roman" panose="02020603050405020304" pitchFamily="18" charset="0"/>
              </a:rPr>
              <a:t> (1.55)</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Parch (1.55)</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Fare (1.67)</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show </a:t>
            </a:r>
            <a:r>
              <a:rPr lang="en-US" b="1" u="sng" dirty="0">
                <a:solidFill>
                  <a:srgbClr val="7030A0"/>
                </a:solidFill>
                <a:latin typeface="Times New Roman" panose="02020603050405020304" pitchFamily="18" charset="0"/>
                <a:cs typeface="Times New Roman" panose="02020603050405020304" pitchFamily="18" charset="0"/>
              </a:rPr>
              <a:t>lower VIF </a:t>
            </a:r>
            <a:r>
              <a:rPr lang="en-US" dirty="0">
                <a:solidFill>
                  <a:schemeClr val="bg1"/>
                </a:solidFill>
                <a:latin typeface="Times New Roman" panose="02020603050405020304" pitchFamily="18" charset="0"/>
                <a:cs typeface="Times New Roman" panose="02020603050405020304" pitchFamily="18" charset="0"/>
              </a:rPr>
              <a:t>values, suggesting minimal multicollinearity and making them reliable for use in the model.</a:t>
            </a:r>
          </a:p>
          <a:p>
            <a:pPr>
              <a:lnSpc>
                <a:spcPct val="150000"/>
              </a:lnSpc>
            </a:pPr>
            <a:r>
              <a:rPr lang="en-US" dirty="0">
                <a:solidFill>
                  <a:schemeClr val="bg1"/>
                </a:solidFill>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And</a:t>
            </a: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ahoma" panose="020B0604030504040204" pitchFamily="34" charset="0"/>
                <a:ea typeface="Tahoma" panose="020B0604030504040204" pitchFamily="34" charset="0"/>
                <a:cs typeface="Tahoma" panose="020B0604030504040204" pitchFamily="34" charset="0"/>
              </a:rPr>
              <a:t>indicating little to no multicollinearity.</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667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ECCD4-0801-8951-0270-7712EAA04008}"/>
              </a:ext>
            </a:extLst>
          </p:cNvPr>
          <p:cNvSpPr txBox="1"/>
          <p:nvPr/>
        </p:nvSpPr>
        <p:spPr>
          <a:xfrm>
            <a:off x="432054" y="463219"/>
            <a:ext cx="11647170" cy="369332"/>
          </a:xfrm>
          <a:prstGeom prst="rect">
            <a:avLst/>
          </a:prstGeom>
          <a:noFill/>
        </p:spPr>
        <p:txBody>
          <a:bodyPr wrap="square">
            <a:spAutoFit/>
          </a:bodyPr>
          <a:lstStyle/>
          <a:p>
            <a:r>
              <a:rPr lang="en-US" b="1" u="sng" dirty="0">
                <a:effectLst/>
                <a:latin typeface="Times New Roman" panose="02020603050405020304" pitchFamily="18" charset="0"/>
                <a:cs typeface="Times New Roman" panose="02020603050405020304" pitchFamily="18" charset="0"/>
              </a:rPr>
              <a:t>10. Encode the data if required (if there are categorical independent variables). </a:t>
            </a:r>
          </a:p>
        </p:txBody>
      </p:sp>
      <p:sp>
        <p:nvSpPr>
          <p:cNvPr id="7" name="TextBox 6">
            <a:extLst>
              <a:ext uri="{FF2B5EF4-FFF2-40B4-BE49-F238E27FC236}">
                <a16:creationId xmlns:a16="http://schemas.microsoft.com/office/drawing/2014/main" id="{52AC626E-730A-8E53-1866-A0C29C5BF4FA}"/>
              </a:ext>
            </a:extLst>
          </p:cNvPr>
          <p:cNvSpPr txBox="1"/>
          <p:nvPr/>
        </p:nvSpPr>
        <p:spPr>
          <a:xfrm>
            <a:off x="486918" y="924037"/>
            <a:ext cx="11327130" cy="831318"/>
          </a:xfrm>
          <a:prstGeom prst="rect">
            <a:avLst/>
          </a:prstGeom>
          <a:noFill/>
        </p:spPr>
        <p:txBody>
          <a:bodyPr wrap="square">
            <a:spAutoFit/>
          </a:bodyPr>
          <a:lstStyle/>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Target variable</a:t>
            </a:r>
            <a:r>
              <a:rPr lang="en-US" sz="2000"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y</a:t>
            </a:r>
            <a:r>
              <a:rPr lang="en-US" sz="2000" u="sng"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is set to 'Survived', independent variables</a:t>
            </a:r>
            <a:r>
              <a:rPr lang="en-US" sz="2000" u="sng"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u="sng"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000" u="sng"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are created by removing 'Survived’, </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use </a:t>
            </a:r>
            <a:r>
              <a:rPr lang="en-US" sz="2000" b="1" u="sng"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one-hot encoding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converts categorical data into numerical columns.</a:t>
            </a:r>
          </a:p>
        </p:txBody>
      </p:sp>
      <p:sp>
        <p:nvSpPr>
          <p:cNvPr id="14" name="Rectangle 13">
            <a:extLst>
              <a:ext uri="{FF2B5EF4-FFF2-40B4-BE49-F238E27FC236}">
                <a16:creationId xmlns:a16="http://schemas.microsoft.com/office/drawing/2014/main" id="{BA95BB77-B459-3DE5-4C69-5A7EABDB462D}"/>
              </a:ext>
            </a:extLst>
          </p:cNvPr>
          <p:cNvSpPr/>
          <p:nvPr/>
        </p:nvSpPr>
        <p:spPr>
          <a:xfrm>
            <a:off x="3406387" y="1919789"/>
            <a:ext cx="6049585" cy="4014174"/>
          </a:xfrm>
          <a:prstGeom prst="rect">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TextBox 14">
            <a:extLst>
              <a:ext uri="{FF2B5EF4-FFF2-40B4-BE49-F238E27FC236}">
                <a16:creationId xmlns:a16="http://schemas.microsoft.com/office/drawing/2014/main" id="{5A74EAD9-FB66-43FC-B903-8D10D8EEFCE5}"/>
              </a:ext>
            </a:extLst>
          </p:cNvPr>
          <p:cNvSpPr txBox="1"/>
          <p:nvPr/>
        </p:nvSpPr>
        <p:spPr>
          <a:xfrm>
            <a:off x="3499029" y="2012826"/>
            <a:ext cx="5414897" cy="1289777"/>
          </a:xfrm>
          <a:prstGeom prst="rect">
            <a:avLst/>
          </a:prstGeom>
          <a:noFill/>
        </p:spPr>
        <p:txBody>
          <a:bodyPr wrap="square">
            <a:spAutoFit/>
          </a:bodyPr>
          <a:lstStyle/>
          <a:p>
            <a:pPr algn="ctr">
              <a:lnSpc>
                <a:spcPct val="150000"/>
              </a:lnSpc>
            </a:pPr>
            <a:r>
              <a:rPr lang="en-US" dirty="0">
                <a:solidFill>
                  <a:schemeClr val="bg1"/>
                </a:solidFill>
              </a:rPr>
              <a:t>The new columns are now binary, such as </a:t>
            </a:r>
            <a:r>
              <a:rPr lang="en-US" b="1" dirty="0" err="1">
                <a:solidFill>
                  <a:srgbClr val="FFFF00"/>
                </a:solidFill>
              </a:rPr>
              <a:t>Sex_male</a:t>
            </a:r>
            <a:r>
              <a:rPr lang="en-US" dirty="0">
                <a:solidFill>
                  <a:srgbClr val="FFFF00"/>
                </a:solidFill>
              </a:rPr>
              <a:t> </a:t>
            </a:r>
            <a:r>
              <a:rPr lang="en-US" dirty="0">
                <a:solidFill>
                  <a:schemeClr val="bg1"/>
                </a:solidFill>
              </a:rPr>
              <a:t>and </a:t>
            </a:r>
            <a:r>
              <a:rPr lang="en-US" b="1" dirty="0" err="1">
                <a:solidFill>
                  <a:srgbClr val="FFFF00"/>
                </a:solidFill>
              </a:rPr>
              <a:t>Embarked_Q</a:t>
            </a:r>
            <a:r>
              <a:rPr lang="en-US" b="1" dirty="0">
                <a:solidFill>
                  <a:srgbClr val="FFFF00"/>
                </a:solidFill>
              </a:rPr>
              <a:t>/S</a:t>
            </a:r>
            <a:r>
              <a:rPr lang="en-US" dirty="0">
                <a:solidFill>
                  <a:schemeClr val="bg1"/>
                </a:solidFill>
              </a:rPr>
              <a:t>, where </a:t>
            </a:r>
            <a:r>
              <a:rPr lang="en-US" b="1" dirty="0">
                <a:solidFill>
                  <a:srgbClr val="7030A0"/>
                </a:solidFill>
              </a:rPr>
              <a:t>True</a:t>
            </a:r>
            <a:r>
              <a:rPr lang="en-US" dirty="0">
                <a:solidFill>
                  <a:schemeClr val="bg1"/>
                </a:solidFill>
              </a:rPr>
              <a:t> or </a:t>
            </a:r>
            <a:r>
              <a:rPr lang="en-US" b="1" dirty="0">
                <a:solidFill>
                  <a:srgbClr val="7030A0"/>
                </a:solidFill>
              </a:rPr>
              <a:t>False</a:t>
            </a:r>
            <a:r>
              <a:rPr lang="en-US" dirty="0">
                <a:solidFill>
                  <a:schemeClr val="bg1"/>
                </a:solidFill>
              </a:rPr>
              <a:t> </a:t>
            </a:r>
          </a:p>
        </p:txBody>
      </p:sp>
      <p:pic>
        <p:nvPicPr>
          <p:cNvPr id="16" name="Picture 15">
            <a:extLst>
              <a:ext uri="{FF2B5EF4-FFF2-40B4-BE49-F238E27FC236}">
                <a16:creationId xmlns:a16="http://schemas.microsoft.com/office/drawing/2014/main" id="{56C97045-EE0E-DA7E-B67A-F0E802D3F71D}"/>
              </a:ext>
            </a:extLst>
          </p:cNvPr>
          <p:cNvPicPr>
            <a:picLocks noChangeAspect="1"/>
          </p:cNvPicPr>
          <p:nvPr/>
        </p:nvPicPr>
        <p:blipFill>
          <a:blip r:embed="rId2"/>
          <a:stretch>
            <a:fillRect/>
          </a:stretch>
        </p:blipFill>
        <p:spPr>
          <a:xfrm>
            <a:off x="3812951" y="3302603"/>
            <a:ext cx="5329099" cy="1376157"/>
          </a:xfrm>
          <a:prstGeom prst="rect">
            <a:avLst/>
          </a:prstGeom>
        </p:spPr>
      </p:pic>
      <p:sp>
        <p:nvSpPr>
          <p:cNvPr id="18" name="TextBox 17">
            <a:extLst>
              <a:ext uri="{FF2B5EF4-FFF2-40B4-BE49-F238E27FC236}">
                <a16:creationId xmlns:a16="http://schemas.microsoft.com/office/drawing/2014/main" id="{E85D624F-DE84-385E-1A35-444142D9DEAD}"/>
              </a:ext>
            </a:extLst>
          </p:cNvPr>
          <p:cNvSpPr txBox="1"/>
          <p:nvPr/>
        </p:nvSpPr>
        <p:spPr>
          <a:xfrm>
            <a:off x="3408072" y="4779251"/>
            <a:ext cx="6047900" cy="874278"/>
          </a:xfrm>
          <a:prstGeom prst="rect">
            <a:avLst/>
          </a:prstGeom>
          <a:noFill/>
        </p:spPr>
        <p:txBody>
          <a:bodyPr wrap="square">
            <a:spAutoFit/>
          </a:bodyPr>
          <a:lstStyle/>
          <a:p>
            <a:pPr algn="ctr">
              <a:lnSpc>
                <a:spcPct val="150000"/>
              </a:lnSpc>
            </a:pPr>
            <a:r>
              <a:rPr lang="en-US" dirty="0">
                <a:solidFill>
                  <a:schemeClr val="bg1"/>
                </a:solidFill>
              </a:rPr>
              <a:t>This allows the model to process categorical data in numerical form, making it ready for analysis.</a:t>
            </a:r>
          </a:p>
        </p:txBody>
      </p:sp>
    </p:spTree>
    <p:extLst>
      <p:ext uri="{BB962C8B-B14F-4D97-AF65-F5344CB8AC3E}">
        <p14:creationId xmlns:p14="http://schemas.microsoft.com/office/powerpoint/2010/main" val="1159865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ECCD4-0801-8951-0270-7712EAA04008}"/>
              </a:ext>
            </a:extLst>
          </p:cNvPr>
          <p:cNvSpPr txBox="1"/>
          <p:nvPr/>
        </p:nvSpPr>
        <p:spPr>
          <a:xfrm>
            <a:off x="432054" y="463219"/>
            <a:ext cx="6021909" cy="369332"/>
          </a:xfrm>
          <a:prstGeom prst="rect">
            <a:avLst/>
          </a:prstGeom>
          <a:noFill/>
        </p:spPr>
        <p:txBody>
          <a:bodyPr wrap="square">
            <a:spAutoFit/>
          </a:bodyPr>
          <a:lstStyle/>
          <a:p>
            <a:r>
              <a:rPr lang="en-US" b="1" u="sng" dirty="0">
                <a:effectLst/>
                <a:latin typeface="Times New Roman" panose="02020603050405020304" pitchFamily="18" charset="0"/>
                <a:cs typeface="Times New Roman" panose="02020603050405020304" pitchFamily="18" charset="0"/>
              </a:rPr>
              <a:t>11. Split the dataset into training and testing subsets.</a:t>
            </a:r>
          </a:p>
        </p:txBody>
      </p:sp>
      <p:sp>
        <p:nvSpPr>
          <p:cNvPr id="14" name="Rectangle 13">
            <a:extLst>
              <a:ext uri="{FF2B5EF4-FFF2-40B4-BE49-F238E27FC236}">
                <a16:creationId xmlns:a16="http://schemas.microsoft.com/office/drawing/2014/main" id="{BA95BB77-B459-3DE5-4C69-5A7EABDB462D}"/>
              </a:ext>
            </a:extLst>
          </p:cNvPr>
          <p:cNvSpPr/>
          <p:nvPr/>
        </p:nvSpPr>
        <p:spPr>
          <a:xfrm>
            <a:off x="624459" y="982831"/>
            <a:ext cx="5471541" cy="5216801"/>
          </a:xfrm>
          <a:prstGeom prst="rect">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9" name="Picture 8">
            <a:extLst>
              <a:ext uri="{FF2B5EF4-FFF2-40B4-BE49-F238E27FC236}">
                <a16:creationId xmlns:a16="http://schemas.microsoft.com/office/drawing/2014/main" id="{ECC3EDF9-B6E7-167A-95EE-6AF9BD6EC832}"/>
              </a:ext>
            </a:extLst>
          </p:cNvPr>
          <p:cNvPicPr>
            <a:picLocks noChangeAspect="1"/>
          </p:cNvPicPr>
          <p:nvPr/>
        </p:nvPicPr>
        <p:blipFill>
          <a:blip r:embed="rId2"/>
          <a:stretch>
            <a:fillRect/>
          </a:stretch>
        </p:blipFill>
        <p:spPr>
          <a:xfrm>
            <a:off x="841529" y="4555388"/>
            <a:ext cx="5037400" cy="10372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11">
            <a:extLst>
              <a:ext uri="{FF2B5EF4-FFF2-40B4-BE49-F238E27FC236}">
                <a16:creationId xmlns:a16="http://schemas.microsoft.com/office/drawing/2014/main" id="{648E64E0-859B-7DCC-B1D4-30BB7BE8C66C}"/>
              </a:ext>
            </a:extLst>
          </p:cNvPr>
          <p:cNvSpPr/>
          <p:nvPr/>
        </p:nvSpPr>
        <p:spPr>
          <a:xfrm>
            <a:off x="6342507" y="982831"/>
            <a:ext cx="5471541" cy="5216801"/>
          </a:xfrm>
          <a:prstGeom prst="rect">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a:t>This bar chart shows the division of the dataset into two parts: the training set (used to teach the model) and the test set (used to evaluate the model). The larger bar represents the training set, which has around 700 samples, while the smaller bar represents the test set, with about 180 samples</a:t>
            </a:r>
            <a:endParaRPr lang="en-US" dirty="0"/>
          </a:p>
        </p:txBody>
      </p:sp>
      <p:pic>
        <p:nvPicPr>
          <p:cNvPr id="13" name="Picture 12">
            <a:extLst>
              <a:ext uri="{FF2B5EF4-FFF2-40B4-BE49-F238E27FC236}">
                <a16:creationId xmlns:a16="http://schemas.microsoft.com/office/drawing/2014/main" id="{A8CA5C96-1576-F309-33DD-ACEBB1300A83}"/>
              </a:ext>
            </a:extLst>
          </p:cNvPr>
          <p:cNvPicPr>
            <a:picLocks noChangeAspect="1"/>
          </p:cNvPicPr>
          <p:nvPr/>
        </p:nvPicPr>
        <p:blipFill>
          <a:blip r:embed="rId3"/>
          <a:stretch>
            <a:fillRect/>
          </a:stretch>
        </p:blipFill>
        <p:spPr>
          <a:xfrm>
            <a:off x="7153183" y="2582586"/>
            <a:ext cx="4254719" cy="30100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a:extLst>
              <a:ext uri="{FF2B5EF4-FFF2-40B4-BE49-F238E27FC236}">
                <a16:creationId xmlns:a16="http://schemas.microsoft.com/office/drawing/2014/main" id="{5C2E9F2F-FEE7-693B-AFA3-D4E5D48565F4}"/>
              </a:ext>
            </a:extLst>
          </p:cNvPr>
          <p:cNvSpPr txBox="1"/>
          <p:nvPr/>
        </p:nvSpPr>
        <p:spPr>
          <a:xfrm>
            <a:off x="708850" y="1078528"/>
            <a:ext cx="5471541" cy="2951770"/>
          </a:xfrm>
          <a:prstGeom prst="rect">
            <a:avLst/>
          </a:prstGeom>
          <a:noFill/>
        </p:spPr>
        <p:txBody>
          <a:bodyPr wrap="square">
            <a:spAutoFit/>
          </a:bodyPr>
          <a:lstStyle/>
          <a:p>
            <a:pPr>
              <a:lnSpc>
                <a:spcPct val="150000"/>
              </a:lnSpc>
            </a:pPr>
            <a:r>
              <a:rPr lang="en-US" dirty="0">
                <a:solidFill>
                  <a:schemeClr val="bg1"/>
                </a:solidFill>
              </a:rPr>
              <a:t>This bar chart shows the division of the dataset into two parts: the </a:t>
            </a:r>
            <a:r>
              <a:rPr lang="en-US" b="1" u="sng" dirty="0">
                <a:solidFill>
                  <a:srgbClr val="FFFF00"/>
                </a:solidFill>
              </a:rPr>
              <a:t>training</a:t>
            </a:r>
            <a:r>
              <a:rPr lang="en-US" dirty="0">
                <a:solidFill>
                  <a:schemeClr val="bg1"/>
                </a:solidFill>
              </a:rPr>
              <a:t> set (used to teach the model) and the </a:t>
            </a:r>
            <a:r>
              <a:rPr lang="en-US" b="1" u="sng" dirty="0">
                <a:solidFill>
                  <a:srgbClr val="FFFF00"/>
                </a:solidFill>
              </a:rPr>
              <a:t>test</a:t>
            </a:r>
            <a:r>
              <a:rPr lang="en-US" dirty="0">
                <a:solidFill>
                  <a:schemeClr val="bg1"/>
                </a:solidFill>
              </a:rPr>
              <a:t> set (used to evaluate the model). The larger bar represents the training set, which has around </a:t>
            </a:r>
            <a:r>
              <a:rPr lang="en-US" b="1" u="sng" dirty="0">
                <a:solidFill>
                  <a:srgbClr val="FFFF00"/>
                </a:solidFill>
              </a:rPr>
              <a:t>700</a:t>
            </a:r>
            <a:r>
              <a:rPr lang="en-US" dirty="0">
                <a:solidFill>
                  <a:schemeClr val="bg1"/>
                </a:solidFill>
              </a:rPr>
              <a:t> samples, while the smaller bar represents the test set, with about </a:t>
            </a:r>
            <a:r>
              <a:rPr lang="en-US" b="1" u="sng" dirty="0">
                <a:solidFill>
                  <a:srgbClr val="FFFF00"/>
                </a:solidFill>
              </a:rPr>
              <a:t>180</a:t>
            </a:r>
            <a:r>
              <a:rPr lang="en-US" dirty="0">
                <a:solidFill>
                  <a:schemeClr val="bg1"/>
                </a:solidFill>
              </a:rPr>
              <a:t> samples</a:t>
            </a:r>
          </a:p>
        </p:txBody>
      </p:sp>
      <p:sp>
        <p:nvSpPr>
          <p:cNvPr id="20" name="TextBox 19">
            <a:extLst>
              <a:ext uri="{FF2B5EF4-FFF2-40B4-BE49-F238E27FC236}">
                <a16:creationId xmlns:a16="http://schemas.microsoft.com/office/drawing/2014/main" id="{7E4ECFA2-4D45-D889-BA9A-C2FEA1E0D39F}"/>
              </a:ext>
            </a:extLst>
          </p:cNvPr>
          <p:cNvSpPr txBox="1"/>
          <p:nvPr/>
        </p:nvSpPr>
        <p:spPr>
          <a:xfrm>
            <a:off x="6264783" y="1108108"/>
            <a:ext cx="5248656" cy="1477328"/>
          </a:xfrm>
          <a:prstGeom prst="rect">
            <a:avLst/>
          </a:prstGeom>
          <a:noFill/>
        </p:spPr>
        <p:txBody>
          <a:bodyPr wrap="square">
            <a:spAutoFit/>
          </a:bodyPr>
          <a:lstStyle/>
          <a:p>
            <a:pPr algn="ctr"/>
            <a:r>
              <a:rPr lang="en-US" b="1" dirty="0">
                <a:solidFill>
                  <a:srgbClr val="FFFF00"/>
                </a:solidFill>
              </a:rPr>
              <a:t>712 samples with 8 features </a:t>
            </a:r>
            <a:r>
              <a:rPr lang="en-US" dirty="0">
                <a:solidFill>
                  <a:schemeClr val="bg1"/>
                </a:solidFill>
              </a:rPr>
              <a:t>for </a:t>
            </a:r>
            <a:r>
              <a:rPr lang="en-US" b="1" dirty="0">
                <a:solidFill>
                  <a:srgbClr val="FFFF00"/>
                </a:solidFill>
              </a:rPr>
              <a:t>training</a:t>
            </a:r>
          </a:p>
          <a:p>
            <a:pPr algn="ctr"/>
            <a:r>
              <a:rPr lang="en-US" b="1" dirty="0">
                <a:solidFill>
                  <a:srgbClr val="FFFF00"/>
                </a:solidFill>
              </a:rPr>
              <a:t>179 samples with 8 features </a:t>
            </a:r>
            <a:r>
              <a:rPr lang="en-US" dirty="0">
                <a:solidFill>
                  <a:schemeClr val="bg1"/>
                </a:solidFill>
              </a:rPr>
              <a:t>for </a:t>
            </a:r>
          </a:p>
          <a:p>
            <a:pPr algn="ctr"/>
            <a:r>
              <a:rPr lang="en-US" dirty="0">
                <a:solidFill>
                  <a:schemeClr val="bg1"/>
                </a:solidFill>
              </a:rPr>
              <a:t>that </a:t>
            </a:r>
            <a:r>
              <a:rPr lang="en-US" dirty="0">
                <a:solidFill>
                  <a:srgbClr val="FFFF00"/>
                </a:solidFill>
              </a:rPr>
              <a:t>80% </a:t>
            </a:r>
            <a:r>
              <a:rPr lang="en-US" dirty="0">
                <a:solidFill>
                  <a:schemeClr val="bg1"/>
                </a:solidFill>
              </a:rPr>
              <a:t>of the data is used for training the model, and </a:t>
            </a:r>
            <a:r>
              <a:rPr lang="en-US" dirty="0">
                <a:solidFill>
                  <a:srgbClr val="FFFF00"/>
                </a:solidFill>
              </a:rPr>
              <a:t>20% </a:t>
            </a:r>
            <a:r>
              <a:rPr lang="en-US" dirty="0">
                <a:solidFill>
                  <a:schemeClr val="bg1"/>
                </a:solidFill>
              </a:rPr>
              <a:t>is reserved for testing its accuracy</a:t>
            </a:r>
          </a:p>
        </p:txBody>
      </p:sp>
    </p:spTree>
    <p:extLst>
      <p:ext uri="{BB962C8B-B14F-4D97-AF65-F5344CB8AC3E}">
        <p14:creationId xmlns:p14="http://schemas.microsoft.com/office/powerpoint/2010/main" val="909692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ECCD4-0801-8951-0270-7712EAA04008}"/>
              </a:ext>
            </a:extLst>
          </p:cNvPr>
          <p:cNvSpPr txBox="1"/>
          <p:nvPr/>
        </p:nvSpPr>
        <p:spPr>
          <a:xfrm>
            <a:off x="432054" y="463219"/>
            <a:ext cx="7414774" cy="369332"/>
          </a:xfrm>
          <a:prstGeom prst="rect">
            <a:avLst/>
          </a:prstGeom>
          <a:noFill/>
        </p:spPr>
        <p:txBody>
          <a:bodyPr wrap="square">
            <a:spAutoFit/>
          </a:bodyPr>
          <a:lstStyle/>
          <a:p>
            <a:r>
              <a:rPr lang="en-US" b="1" dirty="0">
                <a:solidFill>
                  <a:srgbClr val="7030A0"/>
                </a:solidFill>
                <a:effectLst/>
                <a:latin typeface="Times New Roman" panose="02020603050405020304" pitchFamily="18" charset="0"/>
                <a:cs typeface="Times New Roman" panose="02020603050405020304" pitchFamily="18" charset="0"/>
              </a:rPr>
              <a:t>12</a:t>
            </a:r>
            <a:r>
              <a:rPr lang="en-US" b="0" dirty="0">
                <a:solidFill>
                  <a:srgbClr val="7030A0"/>
                </a:solidFill>
                <a:effectLst/>
                <a:latin typeface="Times New Roman" panose="02020603050405020304" pitchFamily="18" charset="0"/>
                <a:cs typeface="Times New Roman" panose="02020603050405020304" pitchFamily="18" charset="0"/>
              </a:rPr>
              <a:t>. </a:t>
            </a:r>
            <a:r>
              <a:rPr lang="en-US" b="0" dirty="0">
                <a:solidFill>
                  <a:srgbClr val="000000"/>
                </a:solidFill>
                <a:effectLst/>
                <a:latin typeface="Times New Roman" panose="02020603050405020304" pitchFamily="18" charset="0"/>
                <a:cs typeface="Times New Roman" panose="02020603050405020304" pitchFamily="18" charset="0"/>
              </a:rPr>
              <a:t>Scale the training data and use the same scaler to also scale the test data.</a:t>
            </a:r>
          </a:p>
        </p:txBody>
      </p:sp>
      <p:sp>
        <p:nvSpPr>
          <p:cNvPr id="14" name="Rectangle 13">
            <a:extLst>
              <a:ext uri="{FF2B5EF4-FFF2-40B4-BE49-F238E27FC236}">
                <a16:creationId xmlns:a16="http://schemas.microsoft.com/office/drawing/2014/main" id="{BA95BB77-B459-3DE5-4C69-5A7EABDB462D}"/>
              </a:ext>
            </a:extLst>
          </p:cNvPr>
          <p:cNvSpPr/>
          <p:nvPr/>
        </p:nvSpPr>
        <p:spPr>
          <a:xfrm>
            <a:off x="624459" y="982831"/>
            <a:ext cx="5471541" cy="5216801"/>
          </a:xfrm>
          <a:prstGeom prst="rect">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endParaRPr lang="en-US" b="0" dirty="0">
              <a:solidFill>
                <a:srgbClr val="7030A0"/>
              </a:solidFill>
              <a:effectLst/>
              <a:latin typeface="Courier New" panose="02070309020205020404" pitchFamily="49" charset="0"/>
            </a:endParaRPr>
          </a:p>
        </p:txBody>
      </p:sp>
      <p:sp>
        <p:nvSpPr>
          <p:cNvPr id="19" name="TextBox 18">
            <a:extLst>
              <a:ext uri="{FF2B5EF4-FFF2-40B4-BE49-F238E27FC236}">
                <a16:creationId xmlns:a16="http://schemas.microsoft.com/office/drawing/2014/main" id="{5C2E9F2F-FEE7-693B-AFA3-D4E5D48565F4}"/>
              </a:ext>
            </a:extLst>
          </p:cNvPr>
          <p:cNvSpPr txBox="1"/>
          <p:nvPr/>
        </p:nvSpPr>
        <p:spPr>
          <a:xfrm rot="10800000" flipV="1">
            <a:off x="667680" y="1006977"/>
            <a:ext cx="5150603" cy="212077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Sagona Book (Body)"/>
              </a:rPr>
              <a:t>the standardized (or scaled) values of the features in the Titanic dataset. Each feature, such as </a:t>
            </a:r>
            <a:r>
              <a:rPr kumimoji="0" lang="en-US" altLang="en-US" b="1" i="0" strike="noStrike" cap="none" normalizeH="0" baseline="0" dirty="0" err="1">
                <a:ln>
                  <a:noFill/>
                </a:ln>
                <a:solidFill>
                  <a:srgbClr val="FFFF00"/>
                </a:solidFill>
                <a:effectLst/>
                <a:latin typeface="Sagona Book (Body)"/>
              </a:rPr>
              <a:t>Pclass</a:t>
            </a:r>
            <a:r>
              <a:rPr kumimoji="0" lang="en-US" altLang="en-US" b="1" i="0" strike="noStrike" cap="none" normalizeH="0" baseline="0" dirty="0">
                <a:ln>
                  <a:noFill/>
                </a:ln>
                <a:solidFill>
                  <a:srgbClr val="FFFF00"/>
                </a:solidFill>
                <a:effectLst/>
                <a:latin typeface="Sagona Book (Body)"/>
              </a:rPr>
              <a:t>, Age, Fare, etc., </a:t>
            </a:r>
            <a:r>
              <a:rPr kumimoji="0" lang="en-US" altLang="en-US" b="0" i="0" u="none" strike="noStrike" cap="none" normalizeH="0" baseline="0" dirty="0">
                <a:ln>
                  <a:noFill/>
                </a:ln>
                <a:solidFill>
                  <a:schemeClr val="bg1"/>
                </a:solidFill>
                <a:effectLst/>
                <a:latin typeface="Sagona Book (Body)"/>
              </a:rPr>
              <a:t>has been transformed to have a</a:t>
            </a:r>
            <a:r>
              <a:rPr kumimoji="0" lang="en-US" altLang="en-US" b="0" i="0" u="none" strike="noStrike" cap="none" normalizeH="0" baseline="0" dirty="0">
                <a:ln>
                  <a:noFill/>
                </a:ln>
                <a:solidFill>
                  <a:srgbClr val="FFFF00"/>
                </a:solidFill>
                <a:effectLst/>
                <a:latin typeface="Sagona Book (Body)"/>
              </a:rPr>
              <a:t> </a:t>
            </a:r>
            <a:r>
              <a:rPr kumimoji="0" lang="en-US" altLang="en-US" b="1" i="0" u="none" strike="noStrike" cap="none" normalizeH="0" baseline="0" dirty="0">
                <a:ln>
                  <a:noFill/>
                </a:ln>
                <a:solidFill>
                  <a:srgbClr val="FFFF00"/>
                </a:solidFill>
                <a:effectLst/>
                <a:latin typeface="Sagona Book (Body)"/>
              </a:rPr>
              <a:t>mean</a:t>
            </a:r>
            <a:r>
              <a:rPr kumimoji="0" lang="en-US" altLang="en-US" b="0" i="0" u="none" strike="noStrike" cap="none" normalizeH="0" baseline="0" dirty="0">
                <a:ln>
                  <a:noFill/>
                </a:ln>
                <a:solidFill>
                  <a:srgbClr val="FFFF00"/>
                </a:solidFill>
                <a:effectLst/>
                <a:latin typeface="Sagona Book (Body)"/>
              </a:rPr>
              <a:t> </a:t>
            </a:r>
            <a:r>
              <a:rPr kumimoji="0" lang="en-US" altLang="en-US" b="0" i="0" u="none" strike="noStrike" cap="none" normalizeH="0" baseline="0" dirty="0">
                <a:ln>
                  <a:noFill/>
                </a:ln>
                <a:solidFill>
                  <a:schemeClr val="bg1"/>
                </a:solidFill>
                <a:effectLst/>
                <a:latin typeface="Sagona Book (Body)"/>
              </a:rPr>
              <a:t>of</a:t>
            </a:r>
            <a:r>
              <a:rPr kumimoji="0" lang="en-US" altLang="en-US" b="0" i="0" u="none" strike="noStrike" cap="none" normalizeH="0" baseline="0" dirty="0">
                <a:ln>
                  <a:noFill/>
                </a:ln>
                <a:solidFill>
                  <a:srgbClr val="FFFF00"/>
                </a:solidFill>
                <a:effectLst/>
                <a:latin typeface="Sagona Book (Body)"/>
              </a:rPr>
              <a:t> </a:t>
            </a:r>
            <a:r>
              <a:rPr kumimoji="0" lang="en-US" altLang="en-US" b="1" i="0" u="none" strike="noStrike" cap="none" normalizeH="0" baseline="0" dirty="0">
                <a:ln>
                  <a:noFill/>
                </a:ln>
                <a:solidFill>
                  <a:srgbClr val="FFFF00"/>
                </a:solidFill>
                <a:effectLst/>
                <a:latin typeface="Sagona Book (Body)"/>
              </a:rPr>
              <a:t>0</a:t>
            </a:r>
            <a:r>
              <a:rPr kumimoji="0" lang="en-US" altLang="en-US" b="1" i="0" u="none" strike="noStrike" cap="none" normalizeH="0" baseline="0" dirty="0">
                <a:ln>
                  <a:noFill/>
                </a:ln>
                <a:solidFill>
                  <a:schemeClr val="bg1"/>
                </a:solidFill>
                <a:effectLst/>
                <a:latin typeface="Sagona Book (Body)"/>
              </a:rPr>
              <a:t> </a:t>
            </a:r>
            <a:r>
              <a:rPr kumimoji="0" lang="en-US" altLang="en-US" b="0" i="0" u="none" strike="noStrike" cap="none" normalizeH="0" baseline="0" dirty="0">
                <a:ln>
                  <a:noFill/>
                </a:ln>
                <a:solidFill>
                  <a:schemeClr val="bg1"/>
                </a:solidFill>
                <a:effectLst/>
                <a:latin typeface="Sagona Book (Body)"/>
              </a:rPr>
              <a:t>and a standard deviation </a:t>
            </a:r>
            <a:r>
              <a:rPr kumimoji="0" lang="en-US" altLang="en-US" b="1" i="0" u="none" strike="noStrike" cap="none" normalizeH="0" baseline="0" dirty="0">
                <a:ln>
                  <a:noFill/>
                </a:ln>
                <a:solidFill>
                  <a:srgbClr val="FFFF00"/>
                </a:solidFill>
                <a:effectLst/>
                <a:latin typeface="Sagona Book (Body)"/>
              </a:rPr>
              <a:t>SD </a:t>
            </a:r>
            <a:r>
              <a:rPr kumimoji="0" lang="en-US" altLang="en-US" b="0" i="0" u="none" strike="noStrike" cap="none" normalizeH="0" baseline="0" dirty="0">
                <a:ln>
                  <a:noFill/>
                </a:ln>
                <a:solidFill>
                  <a:schemeClr val="bg1"/>
                </a:solidFill>
                <a:effectLst/>
                <a:latin typeface="Sagona Book (Body)"/>
              </a:rPr>
              <a:t>of </a:t>
            </a:r>
            <a:r>
              <a:rPr kumimoji="0" lang="en-US" altLang="en-US" b="1" i="0" u="none" strike="noStrike" cap="none" normalizeH="0" baseline="0" dirty="0">
                <a:ln>
                  <a:noFill/>
                </a:ln>
                <a:solidFill>
                  <a:srgbClr val="FFFF00"/>
                </a:solidFill>
                <a:effectLst/>
                <a:latin typeface="Sagona Book (Body)"/>
              </a:rPr>
              <a:t>1</a:t>
            </a:r>
            <a:r>
              <a:rPr kumimoji="0" lang="en-US" altLang="en-US" i="0" u="none" strike="noStrike" cap="none" normalizeH="0" baseline="0" dirty="0">
                <a:ln>
                  <a:noFill/>
                </a:ln>
                <a:solidFill>
                  <a:schemeClr val="bg1"/>
                </a:solidFill>
                <a:effectLst/>
                <a:latin typeface="Sagona Book (Body)"/>
              </a:rPr>
              <a:t>.</a:t>
            </a:r>
          </a:p>
        </p:txBody>
      </p:sp>
      <p:sp>
        <p:nvSpPr>
          <p:cNvPr id="4" name="Rectangle 3">
            <a:extLst>
              <a:ext uri="{FF2B5EF4-FFF2-40B4-BE49-F238E27FC236}">
                <a16:creationId xmlns:a16="http://schemas.microsoft.com/office/drawing/2014/main" id="{B57935AC-59E6-2A90-07C0-741C99E7DC48}"/>
              </a:ext>
            </a:extLst>
          </p:cNvPr>
          <p:cNvSpPr/>
          <p:nvPr/>
        </p:nvSpPr>
        <p:spPr>
          <a:xfrm>
            <a:off x="6285112" y="982831"/>
            <a:ext cx="5471541" cy="5216801"/>
          </a:xfrm>
          <a:prstGeom prst="rect">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0" lang="en-US" altLang="en-US" sz="1800" b="1" i="0" u="none" strike="noStrike" cap="none" normalizeH="0" baseline="0">
                <a:ln>
                  <a:noFill/>
                </a:ln>
                <a:solidFill>
                  <a:srgbClr val="FFFF00"/>
                </a:solidFill>
                <a:effectLst/>
                <a:latin typeface="Arial" panose="020B0604020202020204" pitchFamily="34" charset="0"/>
              </a:rPr>
              <a:t>standardizing</a:t>
            </a:r>
            <a:endParaRPr lang="en-US" dirty="0"/>
          </a:p>
        </p:txBody>
      </p:sp>
      <p:pic>
        <p:nvPicPr>
          <p:cNvPr id="6" name="Picture 5">
            <a:extLst>
              <a:ext uri="{FF2B5EF4-FFF2-40B4-BE49-F238E27FC236}">
                <a16:creationId xmlns:a16="http://schemas.microsoft.com/office/drawing/2014/main" id="{38837534-9B3F-8C18-9097-240B4D617495}"/>
              </a:ext>
            </a:extLst>
          </p:cNvPr>
          <p:cNvPicPr>
            <a:picLocks noChangeAspect="1"/>
          </p:cNvPicPr>
          <p:nvPr/>
        </p:nvPicPr>
        <p:blipFill>
          <a:blip r:embed="rId2"/>
          <a:stretch>
            <a:fillRect/>
          </a:stretch>
        </p:blipFill>
        <p:spPr>
          <a:xfrm>
            <a:off x="6545869" y="2525854"/>
            <a:ext cx="5105662" cy="3587934"/>
          </a:xfrm>
          <a:prstGeom prst="rect">
            <a:avLst/>
          </a:prstGeom>
          <a:ln>
            <a:noFill/>
          </a:ln>
          <a:effectLst>
            <a:softEdge rad="112500"/>
          </a:effectLst>
        </p:spPr>
      </p:pic>
      <p:sp>
        <p:nvSpPr>
          <p:cNvPr id="10" name="TextBox 9">
            <a:extLst>
              <a:ext uri="{FF2B5EF4-FFF2-40B4-BE49-F238E27FC236}">
                <a16:creationId xmlns:a16="http://schemas.microsoft.com/office/drawing/2014/main" id="{7924968A-E5F7-FD39-8187-E591C7615857}"/>
              </a:ext>
            </a:extLst>
          </p:cNvPr>
          <p:cNvSpPr txBox="1"/>
          <p:nvPr/>
        </p:nvSpPr>
        <p:spPr>
          <a:xfrm>
            <a:off x="6285113" y="1116572"/>
            <a:ext cx="5366418" cy="1477328"/>
          </a:xfrm>
          <a:prstGeom prst="rect">
            <a:avLst/>
          </a:prstGeom>
          <a:noFill/>
        </p:spPr>
        <p:txBody>
          <a:bodyPr wrap="square">
            <a:spAutoFit/>
          </a:bodyPr>
          <a:lstStyle/>
          <a:p>
            <a:pPr algn="ctr"/>
            <a:r>
              <a:rPr kumimoji="0" lang="en-US" altLang="en-US" b="1" i="0" u="sng" strike="noStrike" cap="none" normalizeH="0" baseline="0" dirty="0">
                <a:ln>
                  <a:noFill/>
                </a:ln>
                <a:solidFill>
                  <a:srgbClr val="FFFF00"/>
                </a:solidFill>
                <a:effectLst/>
                <a:latin typeface="Times New Roman" panose="02020603050405020304" pitchFamily="18" charset="0"/>
                <a:ea typeface="Tahoma" panose="020B0604030504040204" pitchFamily="34" charset="0"/>
                <a:cs typeface="Times New Roman" panose="02020603050405020304" pitchFamily="18" charset="0"/>
              </a:rPr>
              <a:t>Standardization </a:t>
            </a:r>
          </a:p>
          <a:p>
            <a:pPr algn="ctr"/>
            <a:r>
              <a:rPr kumimoji="0" lang="en-US" altLang="en-US" i="0" strike="noStrike" cap="none" normalizeH="0" baseline="0" dirty="0">
                <a:ln>
                  <a:noFill/>
                </a:ln>
                <a:solidFill>
                  <a:srgbClr val="FFFF00"/>
                </a:solidFill>
                <a:effectLst/>
                <a:latin typeface="Times New Roman" panose="02020603050405020304" pitchFamily="18" charset="0"/>
                <a:ea typeface="Tahoma" panose="020B0604030504040204" pitchFamily="34" charset="0"/>
                <a:cs typeface="Times New Roman" panose="02020603050405020304" pitchFamily="18" charset="0"/>
              </a:rPr>
              <a:t>ensures that all features are on the same scale, making sure that no single variable dominates the others because of its larger value range, which improves model performance.</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449F0D02-AFB8-A424-12E4-FB7F769321DC}"/>
              </a:ext>
            </a:extLst>
          </p:cNvPr>
          <p:cNvPicPr>
            <a:picLocks noChangeAspect="1"/>
          </p:cNvPicPr>
          <p:nvPr/>
        </p:nvPicPr>
        <p:blipFill>
          <a:blip r:embed="rId3"/>
          <a:stretch>
            <a:fillRect/>
          </a:stretch>
        </p:blipFill>
        <p:spPr>
          <a:xfrm>
            <a:off x="818186" y="4319821"/>
            <a:ext cx="5000097" cy="11355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TextBox 16">
            <a:extLst>
              <a:ext uri="{FF2B5EF4-FFF2-40B4-BE49-F238E27FC236}">
                <a16:creationId xmlns:a16="http://schemas.microsoft.com/office/drawing/2014/main" id="{97A791C2-B9CB-1E3F-2E95-196A1D421F0E}"/>
              </a:ext>
            </a:extLst>
          </p:cNvPr>
          <p:cNvSpPr txBox="1"/>
          <p:nvPr/>
        </p:nvSpPr>
        <p:spPr>
          <a:xfrm>
            <a:off x="782719" y="4263918"/>
            <a:ext cx="5035564" cy="369332"/>
          </a:xfrm>
          <a:prstGeom prst="rect">
            <a:avLst/>
          </a:prstGeom>
          <a:noFill/>
        </p:spPr>
        <p:txBody>
          <a:bodyPr wrap="square">
            <a:spAutoFit/>
          </a:bodyPr>
          <a:lstStyle/>
          <a:p>
            <a:r>
              <a:rPr lang="en-US" b="1" dirty="0">
                <a:solidFill>
                  <a:srgbClr val="7030A0"/>
                </a:solidFill>
                <a:effectLst/>
                <a:latin typeface="Courier New" panose="02070309020205020404" pitchFamily="49" charset="0"/>
              </a:rPr>
              <a:t>Initialize, fitting, Transformation</a:t>
            </a:r>
            <a:endParaRPr lang="en-US" b="0" dirty="0">
              <a:solidFill>
                <a:srgbClr val="7030A0"/>
              </a:solidFill>
              <a:effectLst/>
              <a:latin typeface="Courier New" panose="02070309020205020404" pitchFamily="49" charset="0"/>
            </a:endParaRPr>
          </a:p>
        </p:txBody>
      </p:sp>
    </p:spTree>
    <p:extLst>
      <p:ext uri="{BB962C8B-B14F-4D97-AF65-F5344CB8AC3E}">
        <p14:creationId xmlns:p14="http://schemas.microsoft.com/office/powerpoint/2010/main" val="306544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8B57E2-D6FA-E72E-9BF0-D642A4C8456E}"/>
              </a:ext>
            </a:extLst>
          </p:cNvPr>
          <p:cNvSpPr>
            <a:spLocks noGrp="1"/>
          </p:cNvSpPr>
          <p:nvPr>
            <p:ph type="subTitle" idx="1"/>
          </p:nvPr>
        </p:nvSpPr>
        <p:spPr/>
        <p:txBody>
          <a:bodyPr>
            <a:normAutofit/>
          </a:bodyPr>
          <a:lstStyle/>
          <a:p>
            <a:r>
              <a:rPr lang="en-US" sz="2000" dirty="0"/>
              <a:t>Introduction</a:t>
            </a:r>
          </a:p>
        </p:txBody>
      </p:sp>
      <p:sp>
        <p:nvSpPr>
          <p:cNvPr id="5" name="TextBox 4">
            <a:extLst>
              <a:ext uri="{FF2B5EF4-FFF2-40B4-BE49-F238E27FC236}">
                <a16:creationId xmlns:a16="http://schemas.microsoft.com/office/drawing/2014/main" id="{13CFE9F1-365F-7533-785C-EF53ECAF55D9}"/>
              </a:ext>
            </a:extLst>
          </p:cNvPr>
          <p:cNvSpPr txBox="1"/>
          <p:nvPr/>
        </p:nvSpPr>
        <p:spPr>
          <a:xfrm>
            <a:off x="1509822" y="1967022"/>
            <a:ext cx="9314121" cy="2571538"/>
          </a:xfrm>
          <a:prstGeom prst="rect">
            <a:avLst/>
          </a:prstGeom>
          <a:noFill/>
        </p:spPr>
        <p:txBody>
          <a:bodyPr wrap="square">
            <a:spAutoFit/>
          </a:bodyPr>
          <a:lstStyle/>
          <a:p>
            <a:pPr algn="ctr">
              <a:lnSpc>
                <a:spcPct val="150000"/>
              </a:lnSpc>
            </a:pPr>
            <a:r>
              <a:rPr lang="en-US" sz="2200" b="1" dirty="0">
                <a:latin typeface="Sagona ExtraLight (Headings)"/>
              </a:rPr>
              <a:t>Objective </a:t>
            </a:r>
            <a:r>
              <a:rPr lang="en-US" sz="2200" dirty="0">
                <a:latin typeface="Sagona ExtraLight (Headings)"/>
              </a:rPr>
              <a:t>:  The objective of this project is to perform exploratory data analysis and machine learning modeling on the Titanic dataset to predict the survival outcomes of passengers. The analysis will include univariate, bivariate, and multivariate approaches, as well as the comparison of classification models.</a:t>
            </a:r>
          </a:p>
        </p:txBody>
      </p:sp>
    </p:spTree>
    <p:extLst>
      <p:ext uri="{BB962C8B-B14F-4D97-AF65-F5344CB8AC3E}">
        <p14:creationId xmlns:p14="http://schemas.microsoft.com/office/powerpoint/2010/main" val="3053433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ECCD4-0801-8951-0270-7712EAA04008}"/>
              </a:ext>
            </a:extLst>
          </p:cNvPr>
          <p:cNvSpPr txBox="1"/>
          <p:nvPr/>
        </p:nvSpPr>
        <p:spPr>
          <a:xfrm>
            <a:off x="432053" y="463219"/>
            <a:ext cx="11513711" cy="646331"/>
          </a:xfrm>
          <a:prstGeom prst="rect">
            <a:avLst/>
          </a:prstGeom>
          <a:noFill/>
        </p:spPr>
        <p:txBody>
          <a:bodyPr wrap="square">
            <a:spAutoFit/>
          </a:bodyPr>
          <a:lstStyle/>
          <a:p>
            <a:r>
              <a:rPr lang="en-US" b="1" dirty="0">
                <a:solidFill>
                  <a:srgbClr val="7030A0"/>
                </a:solidFill>
                <a:effectLst/>
                <a:latin typeface="Times New Roman" panose="02020603050405020304" pitchFamily="18" charset="0"/>
                <a:cs typeface="Times New Roman" panose="02020603050405020304" pitchFamily="18" charset="0"/>
              </a:rPr>
              <a:t>13</a:t>
            </a:r>
            <a:r>
              <a:rPr lang="en-US" b="1" dirty="0">
                <a:effectLst/>
                <a:latin typeface="Times New Roman" panose="02020603050405020304" pitchFamily="18" charset="0"/>
                <a:cs typeface="Times New Roman" panose="02020603050405020304" pitchFamily="18" charset="0"/>
              </a:rPr>
              <a:t>. Select one categorical variable as the target. Conduct logistic regression and decision tree analysis to predict it and compare the performance of the two models.</a:t>
            </a:r>
            <a:r>
              <a:rPr lang="en-US" b="1" u="sng" dirty="0">
                <a:solidFill>
                  <a:srgbClr val="FFFF00"/>
                </a:solidFill>
              </a:rPr>
              <a:t> </a:t>
            </a:r>
            <a:r>
              <a:rPr lang="en-US" b="1" u="sng" dirty="0">
                <a:solidFill>
                  <a:srgbClr val="7030A0"/>
                </a:solidFill>
              </a:rPr>
              <a:t>Logistic Regression (Training and Testing) Comparing </a:t>
            </a:r>
          </a:p>
        </p:txBody>
      </p:sp>
      <p:pic>
        <p:nvPicPr>
          <p:cNvPr id="9" name="Picture 8">
            <a:extLst>
              <a:ext uri="{FF2B5EF4-FFF2-40B4-BE49-F238E27FC236}">
                <a16:creationId xmlns:a16="http://schemas.microsoft.com/office/drawing/2014/main" id="{E93C4DAC-1416-2BAA-703B-7B71C1976A1B}"/>
              </a:ext>
            </a:extLst>
          </p:cNvPr>
          <p:cNvPicPr>
            <a:picLocks noChangeAspect="1"/>
          </p:cNvPicPr>
          <p:nvPr/>
        </p:nvPicPr>
        <p:blipFill>
          <a:blip r:embed="rId2"/>
          <a:stretch>
            <a:fillRect/>
          </a:stretch>
        </p:blipFill>
        <p:spPr>
          <a:xfrm>
            <a:off x="4592976" y="2082032"/>
            <a:ext cx="2609984" cy="15812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3">
            <a:extLst>
              <a:ext uri="{FF2B5EF4-FFF2-40B4-BE49-F238E27FC236}">
                <a16:creationId xmlns:a16="http://schemas.microsoft.com/office/drawing/2014/main" id="{3ED58CCD-2D24-C046-9989-4736874D79BD}"/>
              </a:ext>
            </a:extLst>
          </p:cNvPr>
          <p:cNvSpPr>
            <a:spLocks noChangeArrowheads="1"/>
          </p:cNvSpPr>
          <p:nvPr/>
        </p:nvSpPr>
        <p:spPr bwMode="auto">
          <a:xfrm>
            <a:off x="426426" y="1171637"/>
            <a:ext cx="547154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spcBef>
                <a:spcPct val="0"/>
              </a:spcBef>
              <a:spcAft>
                <a:spcPct val="0"/>
              </a:spcAft>
              <a:buClrTx/>
              <a:buSzTx/>
              <a:buFontTx/>
              <a:buNone/>
              <a:tabLst/>
            </a:pPr>
            <a:r>
              <a:rPr lang="en-US" b="1" u="sng" dirty="0">
                <a:solidFill>
                  <a:srgbClr val="FFFF00"/>
                </a:solidFill>
              </a:rPr>
              <a:t>Training Set Accuracy </a:t>
            </a:r>
            <a:r>
              <a:rPr lang="en-US" dirty="0"/>
              <a:t>"The model was successfully trained using the scaled training data and achieved an </a:t>
            </a:r>
            <a:r>
              <a:rPr lang="en-US" b="1" dirty="0"/>
              <a:t>accuracy of 80%</a:t>
            </a:r>
            <a:endParaRPr kumimoji="0" lang="en-US" altLang="en-US"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C44D02CA-5D94-15B4-10D5-4834C886963E}"/>
              </a:ext>
            </a:extLst>
          </p:cNvPr>
          <p:cNvPicPr>
            <a:picLocks noChangeAspect="1"/>
          </p:cNvPicPr>
          <p:nvPr/>
        </p:nvPicPr>
        <p:blipFill>
          <a:blip r:embed="rId3"/>
          <a:stretch>
            <a:fillRect/>
          </a:stretch>
        </p:blipFill>
        <p:spPr>
          <a:xfrm>
            <a:off x="8823960" y="4322038"/>
            <a:ext cx="2938924" cy="207893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TextBox 19">
            <a:extLst>
              <a:ext uri="{FF2B5EF4-FFF2-40B4-BE49-F238E27FC236}">
                <a16:creationId xmlns:a16="http://schemas.microsoft.com/office/drawing/2014/main" id="{B5F388B3-FF1B-1368-4305-B4A30A6B70AE}"/>
              </a:ext>
            </a:extLst>
          </p:cNvPr>
          <p:cNvSpPr txBox="1"/>
          <p:nvPr/>
        </p:nvSpPr>
        <p:spPr>
          <a:xfrm>
            <a:off x="7540636" y="1171637"/>
            <a:ext cx="4222248" cy="1923604"/>
          </a:xfrm>
          <a:prstGeom prst="rect">
            <a:avLst/>
          </a:prstGeom>
          <a:noFill/>
        </p:spPr>
        <p:txBody>
          <a:bodyPr wrap="square">
            <a:spAutoFit/>
          </a:bodyPr>
          <a:lstStyle/>
          <a:p>
            <a:pPr algn="ctr"/>
            <a:r>
              <a:rPr lang="en-US" sz="1700" b="1" u="sng" dirty="0">
                <a:solidFill>
                  <a:srgbClr val="FFFF00"/>
                </a:solidFill>
                <a:latin typeface="Times New Roman" panose="02020603050405020304" pitchFamily="18" charset="0"/>
                <a:cs typeface="Times New Roman" panose="02020603050405020304" pitchFamily="18" charset="0"/>
              </a:rPr>
              <a:t>test dataset (</a:t>
            </a:r>
            <a:r>
              <a:rPr lang="en-US" sz="1700" b="1" u="sng" dirty="0" err="1">
                <a:solidFill>
                  <a:srgbClr val="FFFF00"/>
                </a:solidFill>
                <a:latin typeface="Times New Roman" panose="02020603050405020304" pitchFamily="18" charset="0"/>
                <a:cs typeface="Times New Roman" panose="02020603050405020304" pitchFamily="18" charset="0"/>
              </a:rPr>
              <a:t>X_test_scaled</a:t>
            </a:r>
            <a:r>
              <a:rPr lang="en-US" sz="1700" b="1" u="sng" dirty="0">
                <a:solidFill>
                  <a:srgbClr val="FFFF00"/>
                </a:solidFill>
                <a:latin typeface="Times New Roman" panose="02020603050405020304" pitchFamily="18" charset="0"/>
                <a:cs typeface="Times New Roman" panose="02020603050405020304" pitchFamily="18" charset="0"/>
              </a:rPr>
              <a:t>)</a:t>
            </a:r>
          </a:p>
          <a:p>
            <a:r>
              <a:rPr lang="en-US" sz="1700" dirty="0">
                <a:latin typeface="Times New Roman" panose="02020603050405020304" pitchFamily="18" charset="0"/>
                <a:cs typeface="Times New Roman" panose="02020603050405020304" pitchFamily="18" charset="0"/>
              </a:rPr>
              <a:t>After training the Logistic Regression model, it achieved 80% accuracy. The model predicts class </a:t>
            </a:r>
            <a:r>
              <a:rPr lang="en-US" sz="1700" b="1" dirty="0">
                <a:solidFill>
                  <a:srgbClr val="FFFF00"/>
                </a:solidFill>
                <a:latin typeface="Times New Roman" panose="02020603050405020304" pitchFamily="18" charset="0"/>
                <a:cs typeface="Times New Roman" panose="02020603050405020304" pitchFamily="18" charset="0"/>
              </a:rPr>
              <a:t>'0</a:t>
            </a:r>
            <a:r>
              <a:rPr lang="en-US" sz="1700" dirty="0">
                <a:solidFill>
                  <a:schemeClr val="bg1"/>
                </a:solidFill>
                <a:latin typeface="Times New Roman" panose="02020603050405020304" pitchFamily="18" charset="0"/>
                <a:cs typeface="Times New Roman" panose="02020603050405020304" pitchFamily="18" charset="0"/>
              </a:rPr>
              <a:t>' (</a:t>
            </a:r>
            <a:r>
              <a:rPr lang="en-US" sz="1700" b="1" dirty="0">
                <a:solidFill>
                  <a:srgbClr val="FFFF00"/>
                </a:solidFill>
                <a:latin typeface="Times New Roman" panose="02020603050405020304" pitchFamily="18" charset="0"/>
                <a:cs typeface="Times New Roman" panose="02020603050405020304" pitchFamily="18" charset="0"/>
              </a:rPr>
              <a:t>not survived</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more accurately than class </a:t>
            </a:r>
            <a:r>
              <a:rPr lang="en-US" sz="1700" b="1" dirty="0">
                <a:solidFill>
                  <a:srgbClr val="FFFF00"/>
                </a:solidFill>
                <a:latin typeface="Times New Roman" panose="02020603050405020304" pitchFamily="18" charset="0"/>
                <a:cs typeface="Times New Roman" panose="02020603050405020304" pitchFamily="18" charset="0"/>
              </a:rPr>
              <a:t>'1</a:t>
            </a:r>
            <a:r>
              <a:rPr lang="en-US" sz="1700" dirty="0">
                <a:solidFill>
                  <a:schemeClr val="bg1"/>
                </a:solidFill>
                <a:latin typeface="Times New Roman" panose="02020603050405020304" pitchFamily="18" charset="0"/>
                <a:cs typeface="Times New Roman" panose="02020603050405020304" pitchFamily="18" charset="0"/>
              </a:rPr>
              <a:t>' (</a:t>
            </a:r>
            <a:r>
              <a:rPr lang="en-US" sz="1700" b="1" dirty="0">
                <a:solidFill>
                  <a:srgbClr val="FFFF00"/>
                </a:solidFill>
                <a:latin typeface="Times New Roman" panose="02020603050405020304" pitchFamily="18" charset="0"/>
                <a:cs typeface="Times New Roman" panose="02020603050405020304" pitchFamily="18" charset="0"/>
              </a:rPr>
              <a:t>survived</a:t>
            </a:r>
            <a:r>
              <a:rPr lang="en-US" sz="1700" dirty="0">
                <a:solidFill>
                  <a:schemeClr val="bg1"/>
                </a:solidFill>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which aligns with the imbalance in the dataset </a:t>
            </a:r>
            <a:r>
              <a:rPr lang="en-US" sz="1700" dirty="0">
                <a:solidFill>
                  <a:srgbClr val="FFFF00"/>
                </a:solidFill>
                <a:latin typeface="Times New Roman" panose="02020603050405020304" pitchFamily="18" charset="0"/>
                <a:cs typeface="Times New Roman" panose="02020603050405020304" pitchFamily="18" charset="0"/>
              </a:rPr>
              <a:t>Testing Set Accuracy: 81%</a:t>
            </a:r>
          </a:p>
        </p:txBody>
      </p:sp>
      <p:pic>
        <p:nvPicPr>
          <p:cNvPr id="21" name="Picture 20">
            <a:extLst>
              <a:ext uri="{FF2B5EF4-FFF2-40B4-BE49-F238E27FC236}">
                <a16:creationId xmlns:a16="http://schemas.microsoft.com/office/drawing/2014/main" id="{6E7495E1-FCAF-AB13-02E3-FE2B3075F11C}"/>
              </a:ext>
            </a:extLst>
          </p:cNvPr>
          <p:cNvPicPr>
            <a:picLocks noChangeAspect="1"/>
          </p:cNvPicPr>
          <p:nvPr/>
        </p:nvPicPr>
        <p:blipFill>
          <a:blip r:embed="rId4"/>
          <a:stretch>
            <a:fillRect/>
          </a:stretch>
        </p:blipFill>
        <p:spPr>
          <a:xfrm>
            <a:off x="4707881" y="4026552"/>
            <a:ext cx="3671468" cy="24026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3" name="TextBox 22">
            <a:extLst>
              <a:ext uri="{FF2B5EF4-FFF2-40B4-BE49-F238E27FC236}">
                <a16:creationId xmlns:a16="http://schemas.microsoft.com/office/drawing/2014/main" id="{D71A73EE-247B-7CC7-CB65-10183522064E}"/>
              </a:ext>
            </a:extLst>
          </p:cNvPr>
          <p:cNvSpPr txBox="1"/>
          <p:nvPr/>
        </p:nvSpPr>
        <p:spPr>
          <a:xfrm>
            <a:off x="432053" y="3429000"/>
            <a:ext cx="4019698" cy="2585323"/>
          </a:xfrm>
          <a:prstGeom prst="rect">
            <a:avLst/>
          </a:prstGeom>
          <a:noFill/>
        </p:spPr>
        <p:txBody>
          <a:bodyPr wrap="square">
            <a:spAutoFit/>
          </a:bodyPr>
          <a:lstStyle/>
          <a:p>
            <a:r>
              <a:rPr lang="en-US" b="1" u="sng" dirty="0">
                <a:solidFill>
                  <a:srgbClr val="FFFF00"/>
                </a:solidFill>
              </a:rPr>
              <a:t>Test Set Predictions </a:t>
            </a:r>
            <a:r>
              <a:rPr lang="en-US" dirty="0"/>
              <a:t>: "This section shows the predictions for the test data. The Logistic Regression model achieved </a:t>
            </a:r>
            <a:r>
              <a:rPr lang="en-US" b="1" dirty="0"/>
              <a:t>81% accuracy</a:t>
            </a:r>
            <a:r>
              <a:rPr lang="en-US" dirty="0"/>
              <a:t>. The model predicts class '0' (not survived) with better precision and recall than class '1' (survived), indicating some imbalance in predicting the 'survived' class</a:t>
            </a:r>
          </a:p>
        </p:txBody>
      </p:sp>
      <p:cxnSp>
        <p:nvCxnSpPr>
          <p:cNvPr id="31" name="Connector: Elbow 30">
            <a:extLst>
              <a:ext uri="{FF2B5EF4-FFF2-40B4-BE49-F238E27FC236}">
                <a16:creationId xmlns:a16="http://schemas.microsoft.com/office/drawing/2014/main" id="{42C4D992-ECC6-1556-562D-CDFCA88D6305}"/>
              </a:ext>
            </a:extLst>
          </p:cNvPr>
          <p:cNvCxnSpPr>
            <a:cxnSpLocks/>
            <a:stCxn id="13" idx="2"/>
            <a:endCxn id="9" idx="1"/>
          </p:cNvCxnSpPr>
          <p:nvPr/>
        </p:nvCxnSpPr>
        <p:spPr>
          <a:xfrm rot="16200000" flipH="1">
            <a:off x="3488746" y="1768417"/>
            <a:ext cx="777681" cy="1430779"/>
          </a:xfrm>
          <a:prstGeom prst="bentConnector2">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5" name="Connector: Elbow 4">
            <a:extLst>
              <a:ext uri="{FF2B5EF4-FFF2-40B4-BE49-F238E27FC236}">
                <a16:creationId xmlns:a16="http://schemas.microsoft.com/office/drawing/2014/main" id="{4B6C79F3-63D9-A7E8-3060-046DE337C6A4}"/>
              </a:ext>
            </a:extLst>
          </p:cNvPr>
          <p:cNvCxnSpPr>
            <a:endCxn id="23" idx="2"/>
          </p:cNvCxnSpPr>
          <p:nvPr/>
        </p:nvCxnSpPr>
        <p:spPr>
          <a:xfrm rot="10800000" flipV="1">
            <a:off x="2441903" y="5361503"/>
            <a:ext cx="2265979" cy="652819"/>
          </a:xfrm>
          <a:prstGeom prst="bentConnector4">
            <a:avLst>
              <a:gd name="adj1" fmla="val 5652"/>
              <a:gd name="adj2" fmla="val 135017"/>
            </a:avLst>
          </a:prstGeom>
          <a:ln>
            <a:tailEnd type="triangle"/>
          </a:ln>
        </p:spPr>
        <p:style>
          <a:lnRef idx="3">
            <a:schemeClr val="dk1"/>
          </a:lnRef>
          <a:fillRef idx="0">
            <a:schemeClr val="dk1"/>
          </a:fillRef>
          <a:effectRef idx="2">
            <a:schemeClr val="dk1"/>
          </a:effectRef>
          <a:fontRef idx="minor">
            <a:schemeClr val="tx1"/>
          </a:fontRef>
        </p:style>
      </p:cxnSp>
      <p:cxnSp>
        <p:nvCxnSpPr>
          <p:cNvPr id="7" name="Connector: Elbow 6">
            <a:extLst>
              <a:ext uri="{FF2B5EF4-FFF2-40B4-BE49-F238E27FC236}">
                <a16:creationId xmlns:a16="http://schemas.microsoft.com/office/drawing/2014/main" id="{AB21BE66-BB6B-B54B-3A37-E9853B9E3B2C}"/>
              </a:ext>
            </a:extLst>
          </p:cNvPr>
          <p:cNvCxnSpPr>
            <a:cxnSpLocks/>
            <a:stCxn id="20" idx="2"/>
            <a:endCxn id="17" idx="0"/>
          </p:cNvCxnSpPr>
          <p:nvPr/>
        </p:nvCxnSpPr>
        <p:spPr>
          <a:xfrm rot="16200000" flipH="1">
            <a:off x="9359193" y="3387808"/>
            <a:ext cx="1226797" cy="64166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90730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ECCD4-0801-8951-0270-7712EAA04008}"/>
              </a:ext>
            </a:extLst>
          </p:cNvPr>
          <p:cNvSpPr txBox="1"/>
          <p:nvPr/>
        </p:nvSpPr>
        <p:spPr>
          <a:xfrm>
            <a:off x="432053" y="463219"/>
            <a:ext cx="11513711" cy="369332"/>
          </a:xfrm>
          <a:prstGeom prst="rect">
            <a:avLst/>
          </a:prstGeom>
          <a:noFill/>
        </p:spPr>
        <p:txBody>
          <a:bodyPr wrap="square">
            <a:spAutoFit/>
          </a:bodyPr>
          <a:lstStyle/>
          <a:p>
            <a:r>
              <a:rPr lang="en-US" b="1" dirty="0">
                <a:solidFill>
                  <a:srgbClr val="7030A0"/>
                </a:solidFill>
                <a:effectLst/>
                <a:latin typeface="Times New Roman" panose="02020603050405020304" pitchFamily="18" charset="0"/>
                <a:cs typeface="Times New Roman" panose="02020603050405020304" pitchFamily="18" charset="0"/>
              </a:rPr>
              <a:t>13 </a:t>
            </a:r>
            <a:r>
              <a:rPr lang="en-US" b="1" dirty="0">
                <a:effectLst/>
                <a:latin typeface="Times New Roman" panose="02020603050405020304" pitchFamily="18" charset="0"/>
                <a:cs typeface="Times New Roman" panose="02020603050405020304" pitchFamily="18" charset="0"/>
              </a:rPr>
              <a:t>logistic regression and </a:t>
            </a:r>
            <a:r>
              <a:rPr lang="en-US" b="1" u="sng" dirty="0">
                <a:solidFill>
                  <a:srgbClr val="FFFF00"/>
                </a:solidFill>
                <a:effectLst/>
                <a:latin typeface="Times New Roman" panose="02020603050405020304" pitchFamily="18" charset="0"/>
                <a:cs typeface="Times New Roman" panose="02020603050405020304" pitchFamily="18" charset="0"/>
              </a:rPr>
              <a:t>decision tree </a:t>
            </a:r>
            <a:r>
              <a:rPr lang="en-US" b="1" dirty="0">
                <a:effectLst/>
                <a:latin typeface="Times New Roman" panose="02020603050405020304" pitchFamily="18" charset="0"/>
                <a:cs typeface="Times New Roman" panose="02020603050405020304" pitchFamily="18" charset="0"/>
              </a:rPr>
              <a:t>analysis to predict</a:t>
            </a:r>
            <a:endParaRPr lang="en-US" b="1" u="sng" dirty="0">
              <a:solidFill>
                <a:srgbClr val="7030A0"/>
              </a:solidFill>
            </a:endParaRPr>
          </a:p>
        </p:txBody>
      </p:sp>
      <p:sp>
        <p:nvSpPr>
          <p:cNvPr id="14" name="Rectangle 13">
            <a:extLst>
              <a:ext uri="{FF2B5EF4-FFF2-40B4-BE49-F238E27FC236}">
                <a16:creationId xmlns:a16="http://schemas.microsoft.com/office/drawing/2014/main" id="{BA95BB77-B459-3DE5-4C69-5A7EABDB462D}"/>
              </a:ext>
            </a:extLst>
          </p:cNvPr>
          <p:cNvSpPr/>
          <p:nvPr/>
        </p:nvSpPr>
        <p:spPr>
          <a:xfrm>
            <a:off x="432053" y="939306"/>
            <a:ext cx="5471541" cy="5184923"/>
          </a:xfrm>
          <a:prstGeom prst="rect">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500" dirty="0">
              <a:solidFill>
                <a:srgbClr val="FFFF00"/>
              </a:solidFill>
            </a:endParaRPr>
          </a:p>
        </p:txBody>
      </p:sp>
      <p:sp>
        <p:nvSpPr>
          <p:cNvPr id="13" name="Rectangle 3">
            <a:extLst>
              <a:ext uri="{FF2B5EF4-FFF2-40B4-BE49-F238E27FC236}">
                <a16:creationId xmlns:a16="http://schemas.microsoft.com/office/drawing/2014/main" id="{3ED58CCD-2D24-C046-9989-4736874D79BD}"/>
              </a:ext>
            </a:extLst>
          </p:cNvPr>
          <p:cNvSpPr>
            <a:spLocks noChangeArrowheads="1"/>
          </p:cNvSpPr>
          <p:nvPr/>
        </p:nvSpPr>
        <p:spPr bwMode="auto">
          <a:xfrm>
            <a:off x="679622" y="1667881"/>
            <a:ext cx="5144430" cy="41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sz="1500" dirty="0">
                <a:solidFill>
                  <a:schemeClr val="bg1"/>
                </a:solidFill>
              </a:rPr>
              <a:t>shows the </a:t>
            </a:r>
            <a:r>
              <a:rPr lang="en-US" sz="1500" dirty="0">
                <a:solidFill>
                  <a:srgbClr val="FFFF00"/>
                </a:solidFill>
              </a:rPr>
              <a:t>initialization</a:t>
            </a:r>
            <a:r>
              <a:rPr lang="en-US" sz="1500" dirty="0">
                <a:solidFill>
                  <a:schemeClr val="bg1"/>
                </a:solidFill>
              </a:rPr>
              <a:t> and </a:t>
            </a:r>
            <a:r>
              <a:rPr lang="en-US" sz="1500" dirty="0">
                <a:solidFill>
                  <a:srgbClr val="FFFF00"/>
                </a:solidFill>
              </a:rPr>
              <a:t>fitting</a:t>
            </a:r>
            <a:r>
              <a:rPr lang="en-US" sz="1500" dirty="0">
                <a:solidFill>
                  <a:schemeClr val="bg1"/>
                </a:solidFill>
              </a:rPr>
              <a:t> of the </a:t>
            </a:r>
            <a:r>
              <a:rPr lang="en-US" sz="1500" b="1" dirty="0">
                <a:solidFill>
                  <a:srgbClr val="FFFF00"/>
                </a:solidFill>
              </a:rPr>
              <a:t>Decision</a:t>
            </a:r>
            <a:r>
              <a:rPr lang="en-US" sz="1500" b="1" dirty="0">
                <a:solidFill>
                  <a:schemeClr val="bg1"/>
                </a:solidFill>
              </a:rPr>
              <a:t> </a:t>
            </a:r>
            <a:r>
              <a:rPr lang="en-US" sz="1500" b="1" dirty="0">
                <a:solidFill>
                  <a:srgbClr val="FFFF00"/>
                </a:solidFill>
              </a:rPr>
              <a:t>Tree</a:t>
            </a:r>
            <a:r>
              <a:rPr lang="en-US" sz="1500" b="1" dirty="0">
                <a:solidFill>
                  <a:schemeClr val="bg1"/>
                </a:solidFill>
              </a:rPr>
              <a:t> </a:t>
            </a:r>
            <a:r>
              <a:rPr lang="en-US" sz="1500" b="1" dirty="0">
                <a:solidFill>
                  <a:srgbClr val="FFFF00"/>
                </a:solidFill>
              </a:rPr>
              <a:t>Classifier</a:t>
            </a:r>
            <a:r>
              <a:rPr lang="en-US" sz="1500" dirty="0">
                <a:solidFill>
                  <a:schemeClr val="bg1"/>
                </a:solidFill>
              </a:rPr>
              <a:t> model on the training data.</a:t>
            </a:r>
          </a:p>
          <a:p>
            <a:pPr marL="0" marR="0" lvl="0" indent="0" defTabSz="914400" rtl="0" eaLnBrk="0" fontAlgn="base" latinLnBrk="0" hangingPunct="0">
              <a:lnSpc>
                <a:spcPct val="150000"/>
              </a:lnSpc>
              <a:spcBef>
                <a:spcPct val="0"/>
              </a:spcBef>
              <a:spcAft>
                <a:spcPct val="0"/>
              </a:spcAft>
              <a:buClrTx/>
              <a:buSzTx/>
              <a:buFontTx/>
              <a:buNone/>
              <a:tabLst/>
            </a:pPr>
            <a:endParaRPr lang="en-US" sz="1500" dirty="0">
              <a:solidFill>
                <a:schemeClr val="bg1"/>
              </a:solidFill>
            </a:endParaRPr>
          </a:p>
          <a:p>
            <a:pPr>
              <a:lnSpc>
                <a:spcPct val="150000"/>
              </a:lnSpc>
            </a:pPr>
            <a:r>
              <a:rPr lang="en-US" sz="1500" dirty="0">
                <a:solidFill>
                  <a:schemeClr val="bg1"/>
                </a:solidFill>
              </a:rPr>
              <a:t>The     Decision Tree Classifier         achieved         </a:t>
            </a:r>
            <a:r>
              <a:rPr lang="en-US" sz="1500" dirty="0">
                <a:solidFill>
                  <a:srgbClr val="FFFF00"/>
                </a:solidFill>
              </a:rPr>
              <a:t>83%</a:t>
            </a:r>
            <a:r>
              <a:rPr lang="en-US" sz="1500" dirty="0">
                <a:solidFill>
                  <a:schemeClr val="bg1"/>
                </a:solidFill>
              </a:rPr>
              <a:t> accuracy         on the training data and         </a:t>
            </a:r>
            <a:r>
              <a:rPr lang="en-US" sz="1500" dirty="0">
                <a:solidFill>
                  <a:srgbClr val="FFFF00"/>
                </a:solidFill>
              </a:rPr>
              <a:t>80%</a:t>
            </a:r>
            <a:r>
              <a:rPr lang="en-US" sz="1500" dirty="0">
                <a:solidFill>
                  <a:schemeClr val="bg1"/>
                </a:solidFill>
              </a:rPr>
              <a:t> accuracy         on the test data. </a:t>
            </a:r>
          </a:p>
          <a:p>
            <a:pPr>
              <a:lnSpc>
                <a:spcPct val="150000"/>
              </a:lnSpc>
            </a:pPr>
            <a:endParaRPr lang="en-US" sz="1500" dirty="0">
              <a:solidFill>
                <a:schemeClr val="bg1"/>
              </a:solidFill>
            </a:endParaRPr>
          </a:p>
          <a:p>
            <a:pPr>
              <a:lnSpc>
                <a:spcPct val="150000"/>
              </a:lnSpc>
            </a:pPr>
            <a:r>
              <a:rPr lang="en-US" sz="1500" dirty="0">
                <a:solidFill>
                  <a:schemeClr val="bg1"/>
                </a:solidFill>
              </a:rPr>
              <a:t>- It performed better for class '0' (</a:t>
            </a:r>
            <a:r>
              <a:rPr lang="en-US" sz="1500" dirty="0">
                <a:solidFill>
                  <a:srgbClr val="FFFF00"/>
                </a:solidFill>
              </a:rPr>
              <a:t>not survived</a:t>
            </a:r>
            <a:r>
              <a:rPr lang="en-US" sz="1500" dirty="0">
                <a:solidFill>
                  <a:schemeClr val="bg1"/>
                </a:solidFill>
              </a:rPr>
              <a:t>) with high recall: 96% (training) and 90% (test).</a:t>
            </a:r>
          </a:p>
          <a:p>
            <a:pPr>
              <a:lnSpc>
                <a:spcPct val="150000"/>
              </a:lnSpc>
            </a:pPr>
            <a:r>
              <a:rPr lang="en-US" sz="1500" dirty="0">
                <a:solidFill>
                  <a:schemeClr val="bg1"/>
                </a:solidFill>
              </a:rPr>
              <a:t>- For class '1' (survived), recall was lower: 61% (training) and 66% (test).</a:t>
            </a:r>
          </a:p>
          <a:p>
            <a:pPr marL="0" marR="0" lvl="0" indent="0" algn="ctr" defTabSz="914400" rtl="0" eaLnBrk="0" fontAlgn="base" latinLnBrk="0" hangingPunct="0">
              <a:spcBef>
                <a:spcPct val="0"/>
              </a:spcBef>
              <a:spcAft>
                <a:spcPct val="0"/>
              </a:spcAft>
              <a:buClrTx/>
              <a:buSzTx/>
              <a:buFontTx/>
              <a:buNone/>
              <a:tabLst/>
            </a:pPr>
            <a:endParaRPr kumimoji="0" lang="en-US" altLang="en-US" sz="15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A266FBDF-7422-9944-EF59-47FF625C42BB}"/>
              </a:ext>
            </a:extLst>
          </p:cNvPr>
          <p:cNvPicPr>
            <a:picLocks noChangeAspect="1"/>
          </p:cNvPicPr>
          <p:nvPr/>
        </p:nvPicPr>
        <p:blipFill>
          <a:blip r:embed="rId2"/>
          <a:stretch>
            <a:fillRect/>
          </a:stretch>
        </p:blipFill>
        <p:spPr>
          <a:xfrm>
            <a:off x="6465325" y="1667881"/>
            <a:ext cx="4673840" cy="33978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53585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DECCD4-0801-8951-0270-7712EAA04008}"/>
              </a:ext>
            </a:extLst>
          </p:cNvPr>
          <p:cNvSpPr txBox="1"/>
          <p:nvPr/>
        </p:nvSpPr>
        <p:spPr>
          <a:xfrm>
            <a:off x="432053" y="463219"/>
            <a:ext cx="5895595" cy="369332"/>
          </a:xfrm>
          <a:prstGeom prst="rect">
            <a:avLst/>
          </a:prstGeom>
          <a:noFill/>
        </p:spPr>
        <p:txBody>
          <a:bodyPr wrap="square">
            <a:spAutoFit/>
          </a:bodyPr>
          <a:lstStyle/>
          <a:p>
            <a:r>
              <a:rPr lang="en-US" b="1" dirty="0">
                <a:solidFill>
                  <a:srgbClr val="7030A0"/>
                </a:solidFill>
                <a:effectLst/>
                <a:latin typeface="Times New Roman" panose="02020603050405020304" pitchFamily="18" charset="0"/>
                <a:cs typeface="Times New Roman" panose="02020603050405020304" pitchFamily="18" charset="0"/>
              </a:rPr>
              <a:t>13 </a:t>
            </a:r>
            <a:r>
              <a:rPr lang="en-US" b="1" dirty="0">
                <a:effectLst/>
                <a:latin typeface="Times New Roman" panose="02020603050405020304" pitchFamily="18" charset="0"/>
                <a:cs typeface="Times New Roman" panose="02020603050405020304" pitchFamily="18" charset="0"/>
              </a:rPr>
              <a:t>logistic regression and </a:t>
            </a:r>
            <a:r>
              <a:rPr lang="en-US" b="1" u="sng" dirty="0">
                <a:solidFill>
                  <a:srgbClr val="FFFF00"/>
                </a:solidFill>
                <a:effectLst/>
                <a:latin typeface="Times New Roman" panose="02020603050405020304" pitchFamily="18" charset="0"/>
                <a:cs typeface="Times New Roman" panose="02020603050405020304" pitchFamily="18" charset="0"/>
              </a:rPr>
              <a:t>decision tree </a:t>
            </a:r>
            <a:r>
              <a:rPr lang="en-US" b="1" dirty="0">
                <a:effectLst/>
                <a:latin typeface="Times New Roman" panose="02020603050405020304" pitchFamily="18" charset="0"/>
                <a:cs typeface="Times New Roman" panose="02020603050405020304" pitchFamily="18" charset="0"/>
              </a:rPr>
              <a:t>analysis to predict</a:t>
            </a:r>
            <a:endParaRPr lang="en-US" b="1" u="sng" dirty="0">
              <a:solidFill>
                <a:srgbClr val="7030A0"/>
              </a:solidFill>
            </a:endParaRPr>
          </a:p>
        </p:txBody>
      </p:sp>
      <p:sp>
        <p:nvSpPr>
          <p:cNvPr id="2" name="Rectangle 1">
            <a:extLst>
              <a:ext uri="{FF2B5EF4-FFF2-40B4-BE49-F238E27FC236}">
                <a16:creationId xmlns:a16="http://schemas.microsoft.com/office/drawing/2014/main" id="{C60F30C9-549A-65A2-8A8B-0684E85032E0}"/>
              </a:ext>
            </a:extLst>
          </p:cNvPr>
          <p:cNvSpPr/>
          <p:nvPr/>
        </p:nvSpPr>
        <p:spPr>
          <a:xfrm>
            <a:off x="632023" y="935815"/>
            <a:ext cx="5471541" cy="5184922"/>
          </a:xfrm>
          <a:prstGeom prst="rect">
            <a:avLst/>
          </a:prstGeom>
          <a:solidFill>
            <a:schemeClr val="tx1">
              <a:lumMod val="95000"/>
              <a:lumOff val="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D71C55-2AC7-D44F-3B9C-63DB2052D38A}"/>
              </a:ext>
            </a:extLst>
          </p:cNvPr>
          <p:cNvSpPr txBox="1"/>
          <p:nvPr/>
        </p:nvSpPr>
        <p:spPr>
          <a:xfrm>
            <a:off x="758952" y="1113782"/>
            <a:ext cx="4934523" cy="5015860"/>
          </a:xfrm>
          <a:prstGeom prst="rect">
            <a:avLst/>
          </a:prstGeom>
          <a:noFill/>
        </p:spPr>
        <p:txBody>
          <a:bodyPr wrap="square">
            <a:spAutoFit/>
          </a:bodyPr>
          <a:lstStyle/>
          <a:p>
            <a:pPr>
              <a:lnSpc>
                <a:spcPct val="150000"/>
              </a:lnSpc>
            </a:pPr>
            <a:r>
              <a:rPr lang="en-US" sz="1700" b="1" dirty="0">
                <a:solidFill>
                  <a:srgbClr val="FFFF00"/>
                </a:solidFill>
                <a:latin typeface="Times New Roman" panose="02020603050405020304" pitchFamily="18" charset="0"/>
                <a:cs typeface="Times New Roman" panose="02020603050405020304" pitchFamily="18" charset="0"/>
              </a:rPr>
              <a:t>shows the classification reports </a:t>
            </a:r>
            <a:r>
              <a:rPr lang="en-US" sz="1700" dirty="0">
                <a:solidFill>
                  <a:schemeClr val="bg1"/>
                </a:solidFill>
                <a:latin typeface="Times New Roman" panose="02020603050405020304" pitchFamily="18" charset="0"/>
                <a:cs typeface="Times New Roman" panose="02020603050405020304" pitchFamily="18" charset="0"/>
              </a:rPr>
              <a:t>for both the </a:t>
            </a:r>
            <a:r>
              <a:rPr lang="en-US" sz="1700" dirty="0">
                <a:solidFill>
                  <a:srgbClr val="FFFF00"/>
                </a:solidFill>
                <a:latin typeface="Times New Roman" panose="02020603050405020304" pitchFamily="18" charset="0"/>
                <a:cs typeface="Times New Roman" panose="02020603050405020304" pitchFamily="18" charset="0"/>
              </a:rPr>
              <a:t>training</a:t>
            </a:r>
            <a:r>
              <a:rPr lang="en-US" sz="1700" dirty="0">
                <a:solidFill>
                  <a:schemeClr val="bg1"/>
                </a:solidFill>
                <a:latin typeface="Times New Roman" panose="02020603050405020304" pitchFamily="18" charset="0"/>
                <a:cs typeface="Times New Roman" panose="02020603050405020304" pitchFamily="18" charset="0"/>
              </a:rPr>
              <a:t> and </a:t>
            </a:r>
            <a:r>
              <a:rPr lang="en-US" sz="1700" dirty="0">
                <a:solidFill>
                  <a:srgbClr val="FFFF00"/>
                </a:solidFill>
                <a:latin typeface="Times New Roman" panose="02020603050405020304" pitchFamily="18" charset="0"/>
                <a:cs typeface="Times New Roman" panose="02020603050405020304" pitchFamily="18" charset="0"/>
              </a:rPr>
              <a:t>testing</a:t>
            </a:r>
            <a:r>
              <a:rPr lang="en-US" sz="1700" dirty="0">
                <a:solidFill>
                  <a:schemeClr val="bg1"/>
                </a:solidFill>
                <a:latin typeface="Times New Roman" panose="02020603050405020304" pitchFamily="18" charset="0"/>
                <a:cs typeface="Times New Roman" panose="02020603050405020304" pitchFamily="18" charset="0"/>
              </a:rPr>
              <a:t> datasets, which summarize the precision, recall, and f1-scores for the predictions made by the Decision Tree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summarizes</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a:t>
            </a:r>
            <a:r>
              <a:rPr kumimoji="0" lang="en-US" altLang="en-US" sz="17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precision, recall, and f1-scores</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for both classes ('0' and '1') on the </a:t>
            </a:r>
            <a:r>
              <a:rPr kumimoji="0" lang="en-US" altLang="en-US" sz="17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training</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7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test datasets</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Class</a:t>
            </a:r>
            <a:r>
              <a:rPr kumimoji="0" lang="en-US" altLang="en-US" sz="17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'0' (not survived)</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had a </a:t>
            </a:r>
            <a:r>
              <a:rPr kumimoji="0" lang="en-US" altLang="en-US" sz="17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 recall</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of </a:t>
            </a:r>
            <a:r>
              <a:rPr kumimoji="0" lang="en-US" altLang="en-US" sz="17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96%</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(training) and </a:t>
            </a:r>
            <a:r>
              <a:rPr kumimoji="0" lang="en-US" altLang="en-US" sz="17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90%</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(test).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7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Class</a:t>
            </a:r>
            <a:r>
              <a:rPr kumimoji="0" lang="en-US" altLang="en-US" sz="17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'1' (survived)</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had a </a:t>
            </a:r>
            <a:r>
              <a:rPr kumimoji="0" lang="en-US" altLang="en-US" sz="17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lower recall</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of </a:t>
            </a:r>
            <a:r>
              <a:rPr kumimoji="0" lang="en-US" altLang="en-US" sz="17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61% </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en-US" altLang="en-US" sz="17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training</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170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6</a:t>
            </a:r>
            <a:r>
              <a:rPr kumimoji="0" lang="en-US" altLang="en-US" sz="17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6% </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r>
              <a:rPr kumimoji="0" lang="en-US" altLang="en-US" sz="17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test</a:t>
            </a:r>
            <a:r>
              <a:rPr kumimoji="0" lang="en-US" altLang="en-US" sz="17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showing some imbalance in predicting survivors. </a:t>
            </a:r>
          </a:p>
        </p:txBody>
      </p:sp>
      <p:pic>
        <p:nvPicPr>
          <p:cNvPr id="5" name="Picture 4">
            <a:extLst>
              <a:ext uri="{FF2B5EF4-FFF2-40B4-BE49-F238E27FC236}">
                <a16:creationId xmlns:a16="http://schemas.microsoft.com/office/drawing/2014/main" id="{881EC354-0440-0BC3-7575-3AF0E42A5ECF}"/>
              </a:ext>
            </a:extLst>
          </p:cNvPr>
          <p:cNvPicPr>
            <a:picLocks noChangeAspect="1"/>
          </p:cNvPicPr>
          <p:nvPr/>
        </p:nvPicPr>
        <p:blipFill>
          <a:blip r:embed="rId2"/>
          <a:stretch>
            <a:fillRect/>
          </a:stretch>
        </p:blipFill>
        <p:spPr>
          <a:xfrm>
            <a:off x="6400800" y="1197864"/>
            <a:ext cx="4963141" cy="40841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943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BFC9A3-AF7D-27C9-6C9F-7A82B05EB479}"/>
              </a:ext>
            </a:extLst>
          </p:cNvPr>
          <p:cNvSpPr txBox="1"/>
          <p:nvPr/>
        </p:nvSpPr>
        <p:spPr>
          <a:xfrm>
            <a:off x="450975" y="353481"/>
            <a:ext cx="11199114" cy="846386"/>
          </a:xfrm>
          <a:prstGeom prst="rect">
            <a:avLst/>
          </a:prstGeom>
          <a:noFill/>
        </p:spPr>
        <p:txBody>
          <a:bodyPr wrap="square">
            <a:spAutoFit/>
          </a:bodyPr>
          <a:lstStyle/>
          <a:p>
            <a:pPr rtl="0" fontAlgn="base">
              <a:spcBef>
                <a:spcPts val="0"/>
              </a:spcBef>
              <a:spcAft>
                <a:spcPts val="0"/>
              </a:spcAft>
            </a:pPr>
            <a:r>
              <a:rPr lang="en-US" sz="2200" b="1" u="sng" strike="noStrike" dirty="0">
                <a:solidFill>
                  <a:srgbClr val="212121"/>
                </a:solidFill>
                <a:latin typeface="Times New Roman" panose="02020603050405020304" pitchFamily="18" charset="0"/>
                <a:cs typeface="Times New Roman" panose="02020603050405020304" pitchFamily="18" charset="0"/>
              </a:rPr>
              <a:t>14. </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Select one continuous variable as the target. Conduct Linear Regression and Regression Tree to predict it and compare the performance of the two models.</a:t>
            </a: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388600"/>
                </a:solidFill>
                <a:effectLst/>
                <a:latin typeface="Times New Roman" panose="02020603050405020304" pitchFamily="18" charset="0"/>
                <a:cs typeface="Times New Roman" panose="02020603050405020304" pitchFamily="18" charset="0"/>
              </a:rPr>
              <a:t>Check for validity of assumptions (LINE)          Check for overfitting and take steps to address it.</a:t>
            </a:r>
          </a:p>
          <a:p>
            <a:endParaRPr lang="en-US" sz="1600" b="0" u="sng" dirty="0">
              <a:solidFill>
                <a:srgbClr val="000000"/>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C7275CA2-1E82-B003-6E34-8FCE811CBC6D}"/>
              </a:ext>
            </a:extLst>
          </p:cNvPr>
          <p:cNvSpPr/>
          <p:nvPr/>
        </p:nvSpPr>
        <p:spPr>
          <a:xfrm>
            <a:off x="7583897" y="2368296"/>
            <a:ext cx="3828026" cy="2386584"/>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solidFill>
                <a:schemeClr val="bg1"/>
              </a:solidFill>
            </a:endParaRPr>
          </a:p>
        </p:txBody>
      </p:sp>
      <p:sp>
        <p:nvSpPr>
          <p:cNvPr id="22" name="Rectangle 21">
            <a:extLst>
              <a:ext uri="{FF2B5EF4-FFF2-40B4-BE49-F238E27FC236}">
                <a16:creationId xmlns:a16="http://schemas.microsoft.com/office/drawing/2014/main" id="{36C7E3A0-2DE7-1005-6B5C-113403F1DB03}"/>
              </a:ext>
            </a:extLst>
          </p:cNvPr>
          <p:cNvSpPr/>
          <p:nvPr/>
        </p:nvSpPr>
        <p:spPr>
          <a:xfrm>
            <a:off x="546486" y="1199868"/>
            <a:ext cx="6479262" cy="4975220"/>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31562007-14C4-8213-C1A1-63EF0555C67D}"/>
              </a:ext>
            </a:extLst>
          </p:cNvPr>
          <p:cNvSpPr txBox="1"/>
          <p:nvPr/>
        </p:nvSpPr>
        <p:spPr>
          <a:xfrm>
            <a:off x="780077" y="3801203"/>
            <a:ext cx="6094476" cy="458780"/>
          </a:xfrm>
          <a:prstGeom prst="rect">
            <a:avLst/>
          </a:prstGeom>
          <a:noFill/>
        </p:spPr>
        <p:txBody>
          <a:bodyPr wrap="square">
            <a:spAutoFit/>
          </a:bodyPr>
          <a:lstStyle/>
          <a:p>
            <a:pPr>
              <a:lnSpc>
                <a:spcPct val="150000"/>
              </a:lnSpc>
            </a:pPr>
            <a:endParaRPr lang="en-US" dirty="0">
              <a:solidFill>
                <a:schemeClr val="bg1"/>
              </a:solidFill>
            </a:endParaRPr>
          </a:p>
        </p:txBody>
      </p:sp>
      <p:pic>
        <p:nvPicPr>
          <p:cNvPr id="7" name="Picture 6">
            <a:extLst>
              <a:ext uri="{FF2B5EF4-FFF2-40B4-BE49-F238E27FC236}">
                <a16:creationId xmlns:a16="http://schemas.microsoft.com/office/drawing/2014/main" id="{8F13EC17-9B03-0C4C-041C-227831AE9BBC}"/>
              </a:ext>
            </a:extLst>
          </p:cNvPr>
          <p:cNvPicPr>
            <a:picLocks noChangeAspect="1"/>
          </p:cNvPicPr>
          <p:nvPr/>
        </p:nvPicPr>
        <p:blipFill>
          <a:blip r:embed="rId2"/>
          <a:stretch>
            <a:fillRect/>
          </a:stretch>
        </p:blipFill>
        <p:spPr>
          <a:xfrm>
            <a:off x="7935729" y="2551176"/>
            <a:ext cx="3124361" cy="18379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Rectangle 1">
            <a:extLst>
              <a:ext uri="{FF2B5EF4-FFF2-40B4-BE49-F238E27FC236}">
                <a16:creationId xmlns:a16="http://schemas.microsoft.com/office/drawing/2014/main" id="{C9E0B17B-DE42-AA6C-54AD-D5D542A9679C}"/>
              </a:ext>
            </a:extLst>
          </p:cNvPr>
          <p:cNvSpPr>
            <a:spLocks noChangeArrowheads="1"/>
          </p:cNvSpPr>
          <p:nvPr/>
        </p:nvSpPr>
        <p:spPr bwMode="auto">
          <a:xfrm>
            <a:off x="735175" y="1146532"/>
            <a:ext cx="5470827"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Linear Regression</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model has an extremely low </a:t>
            </a:r>
            <a:r>
              <a:rPr kumimoji="0" lang="en-US" altLang="en-US" b="1" i="0" u="none" strike="noStrike" cap="none" normalizeH="0" baseline="0" dirty="0">
                <a:ln>
                  <a:noFill/>
                </a:ln>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MSE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of 1.7527696046061498e-28, indicating it may have overfitted the data, capturing even minor fluctuations that don't generalize well. In contrast, the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Regressor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has an </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MSE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of 0.226165897988827, which suggests a better balance between capturing patterns and avoiding overfitting. However, the Decision Tree might still benefit from tuning to improve its accuracy.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conclusion, while Linear Regression may seem more accurate, it likely overfits the Titanic data, making the Decision Tree a more reliable model.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896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CC4FCF-8DCC-2521-A1CC-F547757034DD}"/>
              </a:ext>
            </a:extLst>
          </p:cNvPr>
          <p:cNvSpPr txBox="1"/>
          <p:nvPr/>
        </p:nvSpPr>
        <p:spPr>
          <a:xfrm>
            <a:off x="566928" y="989088"/>
            <a:ext cx="8775954" cy="5355312"/>
          </a:xfrm>
          <a:prstGeom prst="rect">
            <a:avLst/>
          </a:prstGeom>
          <a:noFill/>
        </p:spPr>
        <p:txBody>
          <a:bodyPr wrap="square">
            <a:spAutoFit/>
          </a:bodyPr>
          <a:lstStyle/>
          <a:p>
            <a:r>
              <a:rPr lang="en-US" b="1" dirty="0"/>
              <a:t>Model Performance Comparison:</a:t>
            </a:r>
            <a:endParaRPr lang="en-US" dirty="0"/>
          </a:p>
          <a:p>
            <a:pPr>
              <a:buFont typeface="Arial" panose="020B0604020202020204" pitchFamily="34" charset="0"/>
              <a:buChar char="•"/>
            </a:pPr>
            <a:r>
              <a:rPr lang="en-US" b="1" dirty="0"/>
              <a:t>Logistic Regression:</a:t>
            </a:r>
            <a:endParaRPr lang="en-US" dirty="0"/>
          </a:p>
          <a:p>
            <a:pPr marL="742950" lvl="1" indent="-285750">
              <a:buFont typeface="Arial" panose="020B0604020202020204" pitchFamily="34" charset="0"/>
              <a:buChar char="•"/>
            </a:pPr>
            <a:r>
              <a:rPr lang="en-US" dirty="0"/>
              <a:t>Training Accuracy: 80.2%</a:t>
            </a:r>
          </a:p>
          <a:p>
            <a:pPr marL="742950" lvl="1" indent="-285750">
              <a:buFont typeface="Arial" panose="020B0604020202020204" pitchFamily="34" charset="0"/>
              <a:buChar char="•"/>
            </a:pPr>
            <a:r>
              <a:rPr lang="en-US" dirty="0"/>
              <a:t>Test Accuracy: 81.1%</a:t>
            </a:r>
          </a:p>
          <a:p>
            <a:pPr marL="742950" lvl="1" indent="-285750">
              <a:buFont typeface="Arial" panose="020B0604020202020204" pitchFamily="34" charset="0"/>
              <a:buChar char="•"/>
            </a:pPr>
            <a:r>
              <a:rPr lang="en-US" dirty="0"/>
              <a:t>This shows the model generalizes well to the test data, with a slightly better performance on the test set.</a:t>
            </a:r>
          </a:p>
          <a:p>
            <a:pPr>
              <a:buFont typeface="Arial" panose="020B0604020202020204" pitchFamily="34" charset="0"/>
              <a:buChar char="•"/>
            </a:pPr>
            <a:r>
              <a:rPr lang="en-US" b="1" dirty="0"/>
              <a:t>Decision Tree:</a:t>
            </a:r>
            <a:endParaRPr lang="en-US" dirty="0"/>
          </a:p>
          <a:p>
            <a:pPr marL="742950" lvl="1" indent="-285750">
              <a:buFont typeface="Arial" panose="020B0604020202020204" pitchFamily="34" charset="0"/>
              <a:buChar char="•"/>
            </a:pPr>
            <a:r>
              <a:rPr lang="en-US" dirty="0"/>
              <a:t>Training Accuracy: 98.0%</a:t>
            </a:r>
          </a:p>
          <a:p>
            <a:pPr marL="742950" lvl="1" indent="-285750">
              <a:buFont typeface="Arial" panose="020B0604020202020204" pitchFamily="34" charset="0"/>
              <a:buChar char="•"/>
            </a:pPr>
            <a:r>
              <a:rPr lang="en-US" dirty="0"/>
              <a:t>Test Accuracy: 79.3%</a:t>
            </a:r>
          </a:p>
          <a:p>
            <a:pPr marL="742950" lvl="1" indent="-285750">
              <a:buFont typeface="Arial" panose="020B0604020202020204" pitchFamily="34" charset="0"/>
              <a:buChar char="•"/>
            </a:pPr>
            <a:r>
              <a:rPr lang="en-US" dirty="0"/>
              <a:t>The decision tree </a:t>
            </a:r>
            <a:r>
              <a:rPr lang="en-US" dirty="0">
                <a:solidFill>
                  <a:srgbClr val="FFFF00"/>
                </a:solidFill>
              </a:rPr>
              <a:t>overfits</a:t>
            </a:r>
            <a:r>
              <a:rPr lang="en-US" dirty="0"/>
              <a:t> the training data, achieving very high accuracy but a lower test accuracy, indicating potential overfitting.</a:t>
            </a:r>
          </a:p>
          <a:p>
            <a:pPr>
              <a:buFont typeface="Arial" panose="020B0604020202020204" pitchFamily="34" charset="0"/>
              <a:buChar char="•"/>
            </a:pPr>
            <a:r>
              <a:rPr lang="en-US" b="1" dirty="0"/>
              <a:t>Linear Regression (MSE):</a:t>
            </a:r>
            <a:endParaRPr lang="en-US" dirty="0"/>
          </a:p>
          <a:p>
            <a:pPr marL="742950" lvl="1" indent="-285750">
              <a:buFont typeface="Arial" panose="020B0604020202020204" pitchFamily="34" charset="0"/>
              <a:buChar char="•"/>
            </a:pPr>
            <a:r>
              <a:rPr lang="en-US" dirty="0"/>
              <a:t>Training and Test MSE are extremely low, indicating that the model fits almost perfectly to the data.</a:t>
            </a:r>
          </a:p>
          <a:p>
            <a:pPr>
              <a:buFont typeface="Arial" panose="020B0604020202020204" pitchFamily="34" charset="0"/>
              <a:buChar char="•"/>
            </a:pPr>
            <a:r>
              <a:rPr lang="en-US" b="1" dirty="0"/>
              <a:t>Decision Tree Regression (MSE):</a:t>
            </a:r>
            <a:endParaRPr lang="en-US" dirty="0"/>
          </a:p>
          <a:p>
            <a:pPr marL="742950" lvl="1" indent="-285750">
              <a:buFont typeface="Arial" panose="020B0604020202020204" pitchFamily="34" charset="0"/>
              <a:buChar char="•"/>
            </a:pPr>
            <a:r>
              <a:rPr lang="en-US" dirty="0"/>
              <a:t>Training MSE: 2.81e-30</a:t>
            </a:r>
          </a:p>
          <a:p>
            <a:pPr marL="742950" lvl="1" indent="-285750">
              <a:buFont typeface="Arial" panose="020B0604020202020204" pitchFamily="34" charset="0"/>
              <a:buChar char="•"/>
            </a:pPr>
            <a:r>
              <a:rPr lang="en-US" dirty="0"/>
              <a:t>Test MSE: 0.226</a:t>
            </a:r>
          </a:p>
          <a:p>
            <a:pPr lvl="1"/>
            <a:r>
              <a:rPr lang="en-US" dirty="0">
                <a:solidFill>
                  <a:srgbClr val="FFFF00"/>
                </a:solidFill>
              </a:rPr>
              <a:t>While the model performs well on the training data, the test MSE is higher, which suggests some overfitting in the regression as well.</a:t>
            </a:r>
          </a:p>
        </p:txBody>
      </p:sp>
      <p:sp>
        <p:nvSpPr>
          <p:cNvPr id="5" name="TextBox 4">
            <a:extLst>
              <a:ext uri="{FF2B5EF4-FFF2-40B4-BE49-F238E27FC236}">
                <a16:creationId xmlns:a16="http://schemas.microsoft.com/office/drawing/2014/main" id="{C2EB90F3-2FDA-8D45-C772-0C9144A14B58}"/>
              </a:ext>
            </a:extLst>
          </p:cNvPr>
          <p:cNvSpPr txBox="1"/>
          <p:nvPr/>
        </p:nvSpPr>
        <p:spPr>
          <a:xfrm>
            <a:off x="411480" y="248778"/>
            <a:ext cx="11622024" cy="846386"/>
          </a:xfrm>
          <a:prstGeom prst="rect">
            <a:avLst/>
          </a:prstGeom>
          <a:noFill/>
        </p:spPr>
        <p:txBody>
          <a:bodyPr wrap="square">
            <a:spAutoFit/>
          </a:bodyPr>
          <a:lstStyle/>
          <a:p>
            <a:pPr rtl="0" fontAlgn="base">
              <a:spcBef>
                <a:spcPts val="0"/>
              </a:spcBef>
              <a:spcAft>
                <a:spcPts val="0"/>
              </a:spcAft>
            </a:pPr>
            <a:r>
              <a:rPr lang="en-US" sz="2200" b="1" u="sng" strike="noStrike" dirty="0">
                <a:solidFill>
                  <a:srgbClr val="212121"/>
                </a:solidFill>
                <a:latin typeface="Times New Roman" panose="02020603050405020304" pitchFamily="18" charset="0"/>
                <a:cs typeface="Times New Roman" panose="02020603050405020304" pitchFamily="18" charset="0"/>
              </a:rPr>
              <a:t>14. </a:t>
            </a:r>
            <a:r>
              <a:rPr lang="en-US" sz="1100" b="0" i="0" u="none" strike="noStrike" dirty="0">
                <a:solidFill>
                  <a:srgbClr val="000000"/>
                </a:solidFill>
                <a:effectLst/>
                <a:latin typeface="Times New Roman" panose="02020603050405020304" pitchFamily="18" charset="0"/>
                <a:cs typeface="Times New Roman" panose="02020603050405020304" pitchFamily="18" charset="0"/>
              </a:rPr>
              <a:t>Select one continuous variable as the target. Conduct Linear Regression and Regression Tree to predict it and compare the performance of the two models.</a:t>
            </a:r>
          </a:p>
          <a:p>
            <a:pPr marL="742950" lvl="1" indent="-285750" rtl="0" fontAlgn="base">
              <a:spcBef>
                <a:spcPts val="0"/>
              </a:spcBef>
              <a:spcAft>
                <a:spcPts val="0"/>
              </a:spcAft>
              <a:buFont typeface="Arial" panose="020B0604020202020204" pitchFamily="34" charset="0"/>
              <a:buChar char="•"/>
            </a:pPr>
            <a:r>
              <a:rPr lang="en-US" sz="1100" b="0" i="0" u="none" strike="noStrike" dirty="0">
                <a:solidFill>
                  <a:srgbClr val="388600"/>
                </a:solidFill>
                <a:effectLst/>
                <a:latin typeface="Times New Roman" panose="02020603050405020304" pitchFamily="18" charset="0"/>
                <a:cs typeface="Times New Roman" panose="02020603050405020304" pitchFamily="18" charset="0"/>
              </a:rPr>
              <a:t>Check for validity of assumptions (LINE)          Check for overfitting and take steps to address it.</a:t>
            </a:r>
          </a:p>
          <a:p>
            <a:endParaRPr lang="en-US" sz="1600" b="0" u="sng" dirty="0">
              <a:solidFill>
                <a:srgbClr val="000000"/>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A370EFF-2744-3E5C-5C98-B63092023D7E}"/>
              </a:ext>
            </a:extLst>
          </p:cNvPr>
          <p:cNvPicPr>
            <a:picLocks noChangeAspect="1"/>
          </p:cNvPicPr>
          <p:nvPr/>
        </p:nvPicPr>
        <p:blipFill>
          <a:blip r:embed="rId2"/>
          <a:stretch>
            <a:fillRect/>
          </a:stretch>
        </p:blipFill>
        <p:spPr>
          <a:xfrm>
            <a:off x="5690471" y="804672"/>
            <a:ext cx="5639090" cy="11612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4550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D0EC3C-A445-ABBE-0586-580825E92C62}"/>
              </a:ext>
            </a:extLst>
          </p:cNvPr>
          <p:cNvSpPr/>
          <p:nvPr/>
        </p:nvSpPr>
        <p:spPr>
          <a:xfrm>
            <a:off x="2075688" y="2350008"/>
            <a:ext cx="6922219" cy="2157984"/>
          </a:xfrm>
          <a:prstGeom prst="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5000" dirty="0">
                <a:solidFill>
                  <a:schemeClr val="bg1"/>
                </a:solidFill>
              </a:rPr>
              <a:t>Thank YOU</a:t>
            </a:r>
          </a:p>
        </p:txBody>
      </p:sp>
    </p:spTree>
    <p:extLst>
      <p:ext uri="{BB962C8B-B14F-4D97-AF65-F5344CB8AC3E}">
        <p14:creationId xmlns:p14="http://schemas.microsoft.com/office/powerpoint/2010/main" val="3014474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8B57E2-D6FA-E72E-9BF0-D642A4C8456E}"/>
              </a:ext>
            </a:extLst>
          </p:cNvPr>
          <p:cNvSpPr>
            <a:spLocks noGrp="1"/>
          </p:cNvSpPr>
          <p:nvPr>
            <p:ph type="subTitle" idx="1"/>
          </p:nvPr>
        </p:nvSpPr>
        <p:spPr/>
        <p:txBody>
          <a:bodyPr>
            <a:normAutofit/>
          </a:bodyPr>
          <a:lstStyle/>
          <a:p>
            <a:r>
              <a:rPr lang="en-US" sz="2000" dirty="0"/>
              <a:t>Columns</a:t>
            </a:r>
          </a:p>
        </p:txBody>
      </p:sp>
      <p:sp>
        <p:nvSpPr>
          <p:cNvPr id="7" name="TextBox 6">
            <a:extLst>
              <a:ext uri="{FF2B5EF4-FFF2-40B4-BE49-F238E27FC236}">
                <a16:creationId xmlns:a16="http://schemas.microsoft.com/office/drawing/2014/main" id="{349A9187-B715-820A-08FD-D11BDFC05042}"/>
              </a:ext>
            </a:extLst>
          </p:cNvPr>
          <p:cNvSpPr txBox="1"/>
          <p:nvPr/>
        </p:nvSpPr>
        <p:spPr>
          <a:xfrm>
            <a:off x="1502735" y="2573079"/>
            <a:ext cx="9186529" cy="1289777"/>
          </a:xfrm>
          <a:prstGeom prst="rect">
            <a:avLst/>
          </a:prstGeom>
          <a:noFill/>
        </p:spPr>
        <p:txBody>
          <a:bodyPr wrap="square">
            <a:spAutoFit/>
          </a:bodyPr>
          <a:lstStyle/>
          <a:p>
            <a:pPr algn="ctr">
              <a:lnSpc>
                <a:spcPct val="150000"/>
              </a:lnSpc>
            </a:pPr>
            <a:r>
              <a:rPr lang="en-US" sz="1800" b="1" dirty="0">
                <a:latin typeface="Sagona ExtraLight (Headings)"/>
              </a:rPr>
              <a:t>Dataset Overview:</a:t>
            </a:r>
            <a:r>
              <a:rPr lang="en-US" sz="1800" dirty="0">
                <a:latin typeface="Sagona ExtraLight (Headings)"/>
              </a:rPr>
              <a:t> The Titanic dataset consists of records for passengers aboard the Titanic. Each record contains information on various attributes related to the passengers and their journey</a:t>
            </a:r>
            <a:endParaRPr lang="en-US" dirty="0">
              <a:latin typeface="Sagona ExtraLight (Headings)"/>
            </a:endParaRPr>
          </a:p>
        </p:txBody>
      </p:sp>
    </p:spTree>
    <p:extLst>
      <p:ext uri="{BB962C8B-B14F-4D97-AF65-F5344CB8AC3E}">
        <p14:creationId xmlns:p14="http://schemas.microsoft.com/office/powerpoint/2010/main" val="2202334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47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FEC897-5989-EDE6-3D31-4B27F847171A}"/>
              </a:ext>
            </a:extLst>
          </p:cNvPr>
          <p:cNvSpPr txBox="1"/>
          <p:nvPr/>
        </p:nvSpPr>
        <p:spPr>
          <a:xfrm>
            <a:off x="503274" y="409679"/>
            <a:ext cx="11185451" cy="5582106"/>
          </a:xfrm>
          <a:prstGeom prst="rect">
            <a:avLst/>
          </a:prstGeom>
          <a:noFill/>
        </p:spPr>
        <p:txBody>
          <a:bodyPr wrap="square">
            <a:spAutoFit/>
          </a:bodyPr>
          <a:lstStyle/>
          <a:p>
            <a:pPr>
              <a:lnSpc>
                <a:spcPct val="150000"/>
              </a:lnSpc>
            </a:pPr>
            <a:r>
              <a:rPr lang="en-US" sz="1600" b="1" dirty="0">
                <a:latin typeface="Tahoma" panose="020B0604030504040204" pitchFamily="34" charset="0"/>
                <a:ea typeface="Tahoma" panose="020B0604030504040204" pitchFamily="34" charset="0"/>
                <a:cs typeface="Tahoma" panose="020B0604030504040204" pitchFamily="34" charset="0"/>
              </a:rPr>
              <a:t>Columns (Variables) in the Dataset: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PassengerId</a:t>
            </a: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(Numerical)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A unique identifier for each passenger.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Survived (Numerical)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Binary value indicating whether the passenger survived (1) or not (0).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Pclass</a:t>
            </a: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(Numerical)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class of the passenger (1st, 2nd, or 3rd class).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Name (Categorical)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name of the passenger.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Sex (Categorical)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gender of the passenger (male or female).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Age (Numerical)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age of the passenger.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SibSp</a:t>
            </a: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(Numerical)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number of siblings or spouses the passenger had aboard the Titanic.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Parch (Numerical)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number of parents or children the passenger had aboard the Titanic.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Ticket (Categorical)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ticket number of the passenger.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Fare (Numerical)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fare the passenger paid for the ticket.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Cabin (Categorical)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cabin number assigned to the passenger.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Embarked (Categorical)</a:t>
            </a:r>
            <a:r>
              <a:rPr kumimoji="0" lang="en-US" altLang="en-US" sz="1600" b="0" i="0" u="none" strike="noStrike" cap="none" normalizeH="0" baseline="0" dirty="0">
                <a:ln>
                  <a:noFill/>
                </a:ln>
                <a:solidFill>
                  <a:schemeClr val="tx1"/>
                </a:solidFill>
                <a:effectLst/>
                <a:latin typeface="Tahoma" panose="020B0604030504040204" pitchFamily="34" charset="0"/>
                <a:ea typeface="Tahoma" panose="020B0604030504040204" pitchFamily="34" charset="0"/>
                <a:cs typeface="Tahoma" panose="020B0604030504040204" pitchFamily="34" charset="0"/>
              </a:rPr>
              <a:t>: The port where the passenger boarded the ship (C = Cherbourg, Q = Queenstown, S = Southampton). </a:t>
            </a:r>
          </a:p>
          <a:p>
            <a:pPr>
              <a:lnSpc>
                <a:spcPct val="150000"/>
              </a:lnSpc>
            </a:pPr>
            <a:endParaRPr lang="en-US" sz="1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1">
            <a:extLst>
              <a:ext uri="{FF2B5EF4-FFF2-40B4-BE49-F238E27FC236}">
                <a16:creationId xmlns:a16="http://schemas.microsoft.com/office/drawing/2014/main" id="{DA7E6020-0405-1999-A29B-7B240B3B803A}"/>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a:extLst>
              <a:ext uri="{FF2B5EF4-FFF2-40B4-BE49-F238E27FC236}">
                <a16:creationId xmlns:a16="http://schemas.microsoft.com/office/drawing/2014/main" id="{A102D571-A7C6-2148-CBC1-6D6CC1B10D4D}"/>
              </a:ext>
            </a:extLst>
          </p:cNvPr>
          <p:cNvSpPr/>
          <p:nvPr/>
        </p:nvSpPr>
        <p:spPr>
          <a:xfrm>
            <a:off x="503274" y="5558677"/>
            <a:ext cx="11185451" cy="688119"/>
          </a:xfrm>
          <a:prstGeom prst="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Rectangle 2">
            <a:extLst>
              <a:ext uri="{FF2B5EF4-FFF2-40B4-BE49-F238E27FC236}">
                <a16:creationId xmlns:a16="http://schemas.microsoft.com/office/drawing/2014/main" id="{2822D2D4-3B99-3FBA-BE8A-3154CA86DB3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Box 19">
            <a:extLst>
              <a:ext uri="{FF2B5EF4-FFF2-40B4-BE49-F238E27FC236}">
                <a16:creationId xmlns:a16="http://schemas.microsoft.com/office/drawing/2014/main" id="{778B1C2C-40FE-42EC-782C-810864CBC434}"/>
              </a:ext>
            </a:extLst>
          </p:cNvPr>
          <p:cNvSpPr txBox="1"/>
          <p:nvPr/>
        </p:nvSpPr>
        <p:spPr>
          <a:xfrm>
            <a:off x="264816" y="5673346"/>
            <a:ext cx="11071459" cy="458780"/>
          </a:xfrm>
          <a:prstGeom prst="rect">
            <a:avLst/>
          </a:prstGeom>
          <a:noFill/>
        </p:spPr>
        <p:txBody>
          <a:bodyPr wrap="square">
            <a:spAutoFit/>
          </a:bodyPr>
          <a:lstStyle/>
          <a:p>
            <a:pPr algn="ctr">
              <a:lnSpc>
                <a:spcPct val="150000"/>
              </a:lnSpc>
            </a:pPr>
            <a:r>
              <a:rPr lang="en-US" sz="1800" b="1" dirty="0">
                <a:solidFill>
                  <a:schemeClr val="bg1"/>
                </a:solidFill>
              </a:rPr>
              <a:t>( 6 numerical  &amp;  5 categorical)</a:t>
            </a:r>
          </a:p>
        </p:txBody>
      </p:sp>
    </p:spTree>
    <p:extLst>
      <p:ext uri="{BB962C8B-B14F-4D97-AF65-F5344CB8AC3E}">
        <p14:creationId xmlns:p14="http://schemas.microsoft.com/office/powerpoint/2010/main" val="866096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4924E-320E-CCD1-91AE-009F3C075ECF}"/>
              </a:ext>
            </a:extLst>
          </p:cNvPr>
          <p:cNvSpPr txBox="1"/>
          <p:nvPr/>
        </p:nvSpPr>
        <p:spPr>
          <a:xfrm>
            <a:off x="518337" y="622922"/>
            <a:ext cx="11091461" cy="1705275"/>
          </a:xfrm>
          <a:prstGeom prst="rect">
            <a:avLst/>
          </a:prstGeom>
          <a:noFill/>
        </p:spPr>
        <p:txBody>
          <a:bodyPr wrap="square">
            <a:spAutoFit/>
          </a:bodyPr>
          <a:lstStyle/>
          <a:p>
            <a:pPr>
              <a:lnSpc>
                <a:spcPct val="150000"/>
              </a:lnSpc>
            </a:pPr>
            <a:r>
              <a:rPr lang="en-US" dirty="0"/>
              <a:t>These variables will be analyzed and processed to predict the survival of the passengers using various machine learning techniques. Univariate and bivariate analyses will help uncover trends, while classification models such as logistic regression and decision trees will be employed for predictive modeling.</a:t>
            </a:r>
          </a:p>
        </p:txBody>
      </p:sp>
      <p:sp>
        <p:nvSpPr>
          <p:cNvPr id="7" name="TextBox 6">
            <a:extLst>
              <a:ext uri="{FF2B5EF4-FFF2-40B4-BE49-F238E27FC236}">
                <a16:creationId xmlns:a16="http://schemas.microsoft.com/office/drawing/2014/main" id="{440C584D-A731-B952-B8A9-CCE6AC74F5B3}"/>
              </a:ext>
            </a:extLst>
          </p:cNvPr>
          <p:cNvSpPr txBox="1"/>
          <p:nvPr/>
        </p:nvSpPr>
        <p:spPr>
          <a:xfrm>
            <a:off x="582202" y="3352083"/>
            <a:ext cx="2075937" cy="1477328"/>
          </a:xfrm>
          <a:prstGeom prst="rect">
            <a:avLst/>
          </a:prstGeom>
          <a:noFill/>
        </p:spPr>
        <p:txBody>
          <a:bodyPr wrap="square">
            <a:spAutoFit/>
          </a:bodyPr>
          <a:lstStyle/>
          <a:p>
            <a:r>
              <a:rPr lang="en-US" b="1" dirty="0">
                <a:solidFill>
                  <a:srgbClr val="000000"/>
                </a:solidFill>
                <a:effectLst/>
                <a:latin typeface="Courier New" panose="02070309020205020404" pitchFamily="49" charset="0"/>
              </a:rPr>
              <a:t>As we can see the dataset consists of </a:t>
            </a:r>
            <a:r>
              <a:rPr lang="en-US" sz="1800" b="1" dirty="0">
                <a:solidFill>
                  <a:schemeClr val="bg1"/>
                </a:solidFill>
              </a:rPr>
              <a:t>891</a:t>
            </a:r>
            <a:r>
              <a:rPr lang="en-US" b="1" dirty="0">
                <a:solidFill>
                  <a:srgbClr val="000000"/>
                </a:solidFill>
                <a:effectLst/>
                <a:latin typeface="Courier New" panose="02070309020205020404" pitchFamily="49" charset="0"/>
              </a:rPr>
              <a:t> rows and </a:t>
            </a:r>
            <a:r>
              <a:rPr lang="en-US" sz="1800" b="1" dirty="0">
                <a:solidFill>
                  <a:schemeClr val="bg1"/>
                </a:solidFill>
              </a:rPr>
              <a:t>12</a:t>
            </a:r>
            <a:r>
              <a:rPr lang="en-US" b="1" dirty="0">
                <a:solidFill>
                  <a:srgbClr val="000000"/>
                </a:solidFill>
                <a:effectLst/>
                <a:latin typeface="Courier New" panose="02070309020205020404" pitchFamily="49" charset="0"/>
              </a:rPr>
              <a:t> columns.</a:t>
            </a:r>
          </a:p>
        </p:txBody>
      </p:sp>
      <p:sp>
        <p:nvSpPr>
          <p:cNvPr id="9" name="Rectangle 8">
            <a:extLst>
              <a:ext uri="{FF2B5EF4-FFF2-40B4-BE49-F238E27FC236}">
                <a16:creationId xmlns:a16="http://schemas.microsoft.com/office/drawing/2014/main" id="{B23A95FA-5BAE-5634-7908-EF67490A2E03}"/>
              </a:ext>
            </a:extLst>
          </p:cNvPr>
          <p:cNvSpPr/>
          <p:nvPr/>
        </p:nvSpPr>
        <p:spPr>
          <a:xfrm>
            <a:off x="2658139" y="3352083"/>
            <a:ext cx="9030586" cy="2894713"/>
          </a:xfrm>
          <a:prstGeom prst="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9F50B37E-F83A-F086-8D70-2DE99866B4E6}"/>
              </a:ext>
            </a:extLst>
          </p:cNvPr>
          <p:cNvPicPr>
            <a:picLocks noChangeAspect="1"/>
          </p:cNvPicPr>
          <p:nvPr/>
        </p:nvPicPr>
        <p:blipFill>
          <a:blip r:embed="rId2"/>
          <a:stretch>
            <a:fillRect/>
          </a:stretch>
        </p:blipFill>
        <p:spPr>
          <a:xfrm>
            <a:off x="2904627" y="3538529"/>
            <a:ext cx="8537610" cy="2521819"/>
          </a:xfrm>
          <a:prstGeom prst="rect">
            <a:avLst/>
          </a:prstGeom>
        </p:spPr>
      </p:pic>
    </p:spTree>
    <p:extLst>
      <p:ext uri="{BB962C8B-B14F-4D97-AF65-F5344CB8AC3E}">
        <p14:creationId xmlns:p14="http://schemas.microsoft.com/office/powerpoint/2010/main" val="1236923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79E699-6642-0975-0E28-7AD565ACB689}"/>
              </a:ext>
            </a:extLst>
          </p:cNvPr>
          <p:cNvSpPr txBox="1"/>
          <p:nvPr/>
        </p:nvSpPr>
        <p:spPr>
          <a:xfrm>
            <a:off x="401379" y="458604"/>
            <a:ext cx="6097772" cy="369332"/>
          </a:xfrm>
          <a:prstGeom prst="rect">
            <a:avLst/>
          </a:prstGeom>
          <a:noFill/>
        </p:spPr>
        <p:txBody>
          <a:bodyPr wrap="square">
            <a:spAutoFit/>
          </a:bodyPr>
          <a:lstStyle/>
          <a:p>
            <a:r>
              <a:rPr lang="en-US" b="1" dirty="0"/>
              <a:t>Exploratory Data Analysis (EDA)</a:t>
            </a:r>
            <a:endParaRPr lang="en-US" dirty="0"/>
          </a:p>
        </p:txBody>
      </p:sp>
      <p:sp>
        <p:nvSpPr>
          <p:cNvPr id="7" name="TextBox 6">
            <a:extLst>
              <a:ext uri="{FF2B5EF4-FFF2-40B4-BE49-F238E27FC236}">
                <a16:creationId xmlns:a16="http://schemas.microsoft.com/office/drawing/2014/main" id="{4A0F12B4-78FC-5786-DC3D-E81BF42E6D3F}"/>
              </a:ext>
            </a:extLst>
          </p:cNvPr>
          <p:cNvSpPr txBox="1"/>
          <p:nvPr/>
        </p:nvSpPr>
        <p:spPr>
          <a:xfrm>
            <a:off x="468569" y="827936"/>
            <a:ext cx="8370482" cy="2951064"/>
          </a:xfrm>
          <a:prstGeom prst="rect">
            <a:avLst/>
          </a:prstGeom>
          <a:noFill/>
        </p:spPr>
        <p:txBody>
          <a:bodyPr wrap="square">
            <a:spAutoFit/>
          </a:bodyPr>
          <a:lstStyle/>
          <a:p>
            <a:pPr>
              <a:lnSpc>
                <a:spcPct val="150000"/>
              </a:lnSpc>
            </a:pPr>
            <a:r>
              <a:rPr lang="en-US" b="1" u="sng" dirty="0">
                <a:solidFill>
                  <a:schemeClr val="bg1"/>
                </a:solidFill>
                <a:effectLst/>
                <a:latin typeface="Times New Roman" panose="02020603050405020304" pitchFamily="18" charset="0"/>
                <a:cs typeface="Times New Roman" panose="02020603050405020304" pitchFamily="18" charset="0"/>
              </a:rPr>
              <a:t>Missing Values</a:t>
            </a:r>
          </a:p>
          <a:p>
            <a:pPr>
              <a:lnSpc>
                <a:spcPct val="150000"/>
              </a:lnSpc>
              <a:buFont typeface="Arial" panose="020B0604020202020204" pitchFamily="34" charset="0"/>
              <a:buChar char="•"/>
            </a:pPr>
            <a:r>
              <a:rPr lang="en-US" b="1" dirty="0"/>
              <a:t>Age</a:t>
            </a:r>
            <a:r>
              <a:rPr lang="en-US" dirty="0"/>
              <a:t>: 177 missing values.</a:t>
            </a:r>
          </a:p>
          <a:p>
            <a:pPr>
              <a:lnSpc>
                <a:spcPct val="150000"/>
              </a:lnSpc>
              <a:buFont typeface="Arial" panose="020B0604020202020204" pitchFamily="34" charset="0"/>
              <a:buChar char="•"/>
            </a:pPr>
            <a:r>
              <a:rPr lang="en-US" b="1" dirty="0"/>
              <a:t>Cabin</a:t>
            </a:r>
            <a:r>
              <a:rPr lang="en-US" dirty="0"/>
              <a:t>: 687 missing values.</a:t>
            </a:r>
          </a:p>
          <a:p>
            <a:pPr>
              <a:lnSpc>
                <a:spcPct val="150000"/>
              </a:lnSpc>
              <a:buFont typeface="Arial" panose="020B0604020202020204" pitchFamily="34" charset="0"/>
              <a:buChar char="•"/>
            </a:pPr>
            <a:r>
              <a:rPr lang="en-US" b="1" dirty="0"/>
              <a:t>Embarked</a:t>
            </a:r>
            <a:r>
              <a:rPr lang="en-US" dirty="0"/>
              <a:t>: 2 missing values.</a:t>
            </a:r>
          </a:p>
          <a:p>
            <a:pPr>
              <a:lnSpc>
                <a:spcPct val="150000"/>
              </a:lnSpc>
            </a:pPr>
            <a:r>
              <a:rPr lang="en-US" dirty="0"/>
              <a:t>Columns like </a:t>
            </a:r>
            <a:r>
              <a:rPr lang="en-US" b="1" dirty="0"/>
              <a:t>Cabin</a:t>
            </a:r>
            <a:r>
              <a:rPr lang="en-US" dirty="0"/>
              <a:t> have a significant number of missing values, making them less useful for predictive modeling without appropriate imputation</a:t>
            </a:r>
          </a:p>
          <a:p>
            <a:pPr>
              <a:lnSpc>
                <a:spcPct val="150000"/>
              </a:lnSpc>
            </a:pPr>
            <a:endParaRPr lang="en-US" b="0" dirty="0">
              <a:solidFill>
                <a:srgbClr val="000000"/>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C0CAB57-6332-5F9F-DF96-3545040CEABC}"/>
              </a:ext>
            </a:extLst>
          </p:cNvPr>
          <p:cNvPicPr>
            <a:picLocks noChangeAspect="1"/>
          </p:cNvPicPr>
          <p:nvPr/>
        </p:nvPicPr>
        <p:blipFill>
          <a:blip r:embed="rId2"/>
          <a:stretch>
            <a:fillRect/>
          </a:stretch>
        </p:blipFill>
        <p:spPr>
          <a:xfrm>
            <a:off x="7370359" y="5727844"/>
            <a:ext cx="4259851" cy="6044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extBox 10">
            <a:extLst>
              <a:ext uri="{FF2B5EF4-FFF2-40B4-BE49-F238E27FC236}">
                <a16:creationId xmlns:a16="http://schemas.microsoft.com/office/drawing/2014/main" id="{D046C74D-B23B-96B8-8E4C-AE20C45DB90C}"/>
              </a:ext>
            </a:extLst>
          </p:cNvPr>
          <p:cNvSpPr txBox="1"/>
          <p:nvPr/>
        </p:nvSpPr>
        <p:spPr>
          <a:xfrm>
            <a:off x="651636" y="5790875"/>
            <a:ext cx="6097772" cy="498663"/>
          </a:xfrm>
          <a:prstGeom prst="rect">
            <a:avLst/>
          </a:prstGeom>
          <a:noFill/>
        </p:spPr>
        <p:txBody>
          <a:bodyPr wrap="square">
            <a:spAutoFit/>
          </a:bodyPr>
          <a:lstStyle/>
          <a:p>
            <a:pPr>
              <a:lnSpc>
                <a:spcPct val="150000"/>
              </a:lnSpc>
            </a:pPr>
            <a:r>
              <a:rPr lang="en-US" sz="2000" b="1" u="sng" dirty="0">
                <a:latin typeface="Times New Roman" panose="02020603050405020304" pitchFamily="18" charset="0"/>
                <a:cs typeface="Times New Roman" panose="02020603050405020304" pitchFamily="18" charset="0"/>
              </a:rPr>
              <a:t>There is no duplication in the dataset</a:t>
            </a:r>
          </a:p>
        </p:txBody>
      </p:sp>
      <p:pic>
        <p:nvPicPr>
          <p:cNvPr id="8" name="Picture 7">
            <a:extLst>
              <a:ext uri="{FF2B5EF4-FFF2-40B4-BE49-F238E27FC236}">
                <a16:creationId xmlns:a16="http://schemas.microsoft.com/office/drawing/2014/main" id="{943FB6AE-D969-DFC1-9577-EE5077192E11}"/>
              </a:ext>
            </a:extLst>
          </p:cNvPr>
          <p:cNvPicPr>
            <a:picLocks noChangeAspect="1"/>
          </p:cNvPicPr>
          <p:nvPr/>
        </p:nvPicPr>
        <p:blipFill>
          <a:blip r:embed="rId3"/>
          <a:stretch>
            <a:fillRect/>
          </a:stretch>
        </p:blipFill>
        <p:spPr>
          <a:xfrm>
            <a:off x="8175632" y="4261370"/>
            <a:ext cx="3454578" cy="5143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4" name="TextBox 13">
            <a:extLst>
              <a:ext uri="{FF2B5EF4-FFF2-40B4-BE49-F238E27FC236}">
                <a16:creationId xmlns:a16="http://schemas.microsoft.com/office/drawing/2014/main" id="{BEF8B119-400E-6939-A416-768812E3F00A}"/>
              </a:ext>
            </a:extLst>
          </p:cNvPr>
          <p:cNvSpPr txBox="1"/>
          <p:nvPr/>
        </p:nvSpPr>
        <p:spPr>
          <a:xfrm>
            <a:off x="715633" y="4046273"/>
            <a:ext cx="6097604" cy="1477328"/>
          </a:xfrm>
          <a:prstGeom prst="rect">
            <a:avLst/>
          </a:prstGeom>
          <a:noFill/>
        </p:spPr>
        <p:txBody>
          <a:bodyPr wrap="square">
            <a:spAutoFit/>
          </a:bodyPr>
          <a:lstStyle/>
          <a:p>
            <a:r>
              <a:rPr lang="en-US" dirty="0"/>
              <a:t>I </a:t>
            </a:r>
            <a:r>
              <a:rPr lang="en-US" b="1" dirty="0">
                <a:solidFill>
                  <a:schemeClr val="bg1"/>
                </a:solidFill>
              </a:rPr>
              <a:t>dropped</a:t>
            </a:r>
            <a:r>
              <a:rPr lang="en-US" dirty="0"/>
              <a:t> the </a:t>
            </a:r>
            <a:r>
              <a:rPr lang="en-US" b="1" dirty="0"/>
              <a:t>'Name'</a:t>
            </a:r>
            <a:r>
              <a:rPr lang="en-US" dirty="0"/>
              <a:t>, </a:t>
            </a:r>
            <a:r>
              <a:rPr lang="en-US" b="1" dirty="0"/>
              <a:t>'</a:t>
            </a:r>
            <a:r>
              <a:rPr lang="en-US" b="1" dirty="0" err="1"/>
              <a:t>PassengerId</a:t>
            </a:r>
            <a:r>
              <a:rPr lang="en-US" b="1" dirty="0"/>
              <a:t>'</a:t>
            </a:r>
            <a:r>
              <a:rPr lang="en-US" dirty="0"/>
              <a:t>, and </a:t>
            </a:r>
            <a:r>
              <a:rPr lang="en-US" b="1" dirty="0"/>
              <a:t>'Ticket'</a:t>
            </a:r>
            <a:r>
              <a:rPr lang="en-US" dirty="0"/>
              <a:t> columns because they don't impact survival prediction. These columns are identifiers or unique values, which don't add value to the model. This helps streamline the dataset for better prediction.</a:t>
            </a:r>
          </a:p>
        </p:txBody>
      </p:sp>
      <p:pic>
        <p:nvPicPr>
          <p:cNvPr id="16" name="Picture 15">
            <a:extLst>
              <a:ext uri="{FF2B5EF4-FFF2-40B4-BE49-F238E27FC236}">
                <a16:creationId xmlns:a16="http://schemas.microsoft.com/office/drawing/2014/main" id="{13E5F7A8-95AA-D941-ADA2-75256F52FD4C}"/>
              </a:ext>
            </a:extLst>
          </p:cNvPr>
          <p:cNvPicPr>
            <a:picLocks noChangeAspect="1"/>
          </p:cNvPicPr>
          <p:nvPr/>
        </p:nvPicPr>
        <p:blipFill>
          <a:blip r:embed="rId4"/>
          <a:stretch>
            <a:fillRect/>
          </a:stretch>
        </p:blipFill>
        <p:spPr>
          <a:xfrm>
            <a:off x="9248426" y="641671"/>
            <a:ext cx="2150777" cy="278732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80020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A4E1119-8EE4-3428-8A8A-DC06563089EC}"/>
              </a:ext>
            </a:extLst>
          </p:cNvPr>
          <p:cNvSpPr>
            <a:spLocks noChangeArrowheads="1"/>
          </p:cNvSpPr>
          <p:nvPr/>
        </p:nvSpPr>
        <p:spPr bwMode="auto">
          <a:xfrm>
            <a:off x="422644" y="930189"/>
            <a:ext cx="11047228" cy="2536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Font typeface="Arial" panose="020B0604020202020204" pitchFamily="34" charset="0"/>
              <a:buChar char="•"/>
            </a:pPr>
            <a:r>
              <a:rPr lang="en-US" b="1" dirty="0"/>
              <a:t>Dropped columns</a:t>
            </a:r>
            <a:r>
              <a:rPr lang="en-US" dirty="0"/>
              <a:t>: Removed the </a:t>
            </a:r>
            <a:r>
              <a:rPr lang="en-US" b="1" dirty="0"/>
              <a:t>'Cabin'</a:t>
            </a:r>
            <a:r>
              <a:rPr lang="en-US" dirty="0"/>
              <a:t> column due to excessive missing values.</a:t>
            </a:r>
          </a:p>
          <a:p>
            <a:pPr>
              <a:lnSpc>
                <a:spcPct val="150000"/>
              </a:lnSpc>
              <a:buFont typeface="Arial" panose="020B0604020202020204" pitchFamily="34" charset="0"/>
              <a:buChar char="•"/>
            </a:pPr>
            <a:r>
              <a:rPr lang="en-US" b="1" dirty="0"/>
              <a:t>Handled missing data</a:t>
            </a:r>
            <a:r>
              <a:rPr lang="en-US" dirty="0"/>
              <a:t>:</a:t>
            </a:r>
          </a:p>
          <a:p>
            <a:pPr marL="742950" lvl="1" indent="-285750">
              <a:lnSpc>
                <a:spcPct val="150000"/>
              </a:lnSpc>
              <a:buFont typeface="Arial" panose="020B0604020202020204" pitchFamily="34" charset="0"/>
              <a:buChar char="•"/>
            </a:pPr>
            <a:r>
              <a:rPr lang="en-US" dirty="0"/>
              <a:t>Imputed missing </a:t>
            </a:r>
            <a:r>
              <a:rPr lang="en-US" b="1" dirty="0"/>
              <a:t>'Age'</a:t>
            </a:r>
            <a:r>
              <a:rPr lang="en-US" dirty="0"/>
              <a:t> values using the mean.</a:t>
            </a:r>
          </a:p>
          <a:p>
            <a:pPr marL="742950" lvl="1" indent="-285750">
              <a:lnSpc>
                <a:spcPct val="150000"/>
              </a:lnSpc>
              <a:buFont typeface="Arial" panose="020B0604020202020204" pitchFamily="34" charset="0"/>
              <a:buChar char="•"/>
            </a:pPr>
            <a:r>
              <a:rPr lang="en-US" dirty="0"/>
              <a:t>Imputed missing </a:t>
            </a:r>
            <a:r>
              <a:rPr lang="en-US" b="1" dirty="0"/>
              <a:t>'Embarked'</a:t>
            </a:r>
            <a:r>
              <a:rPr lang="en-US" dirty="0"/>
              <a:t> values using the mode (most frequent value).</a:t>
            </a:r>
          </a:p>
          <a:p>
            <a:pPr>
              <a:lnSpc>
                <a:spcPct val="150000"/>
              </a:lnSpc>
              <a:buFont typeface="Arial" panose="020B0604020202020204" pitchFamily="34" charset="0"/>
              <a:buChar char="•"/>
            </a:pPr>
            <a:r>
              <a:rPr lang="en-US" b="1" dirty="0"/>
              <a:t>Checked for remaining missing values</a:t>
            </a:r>
            <a:r>
              <a:rPr lang="en-US" dirty="0"/>
              <a:t>: Ensured no remaining missing values after the imputations.</a:t>
            </a:r>
          </a:p>
        </p:txBody>
      </p:sp>
      <p:sp>
        <p:nvSpPr>
          <p:cNvPr id="5" name="TextBox 4">
            <a:extLst>
              <a:ext uri="{FF2B5EF4-FFF2-40B4-BE49-F238E27FC236}">
                <a16:creationId xmlns:a16="http://schemas.microsoft.com/office/drawing/2014/main" id="{FA906D65-E911-CB9E-E369-5865773D6205}"/>
              </a:ext>
            </a:extLst>
          </p:cNvPr>
          <p:cNvSpPr txBox="1"/>
          <p:nvPr/>
        </p:nvSpPr>
        <p:spPr>
          <a:xfrm>
            <a:off x="422644" y="447971"/>
            <a:ext cx="6097772" cy="369332"/>
          </a:xfrm>
          <a:prstGeom prst="rect">
            <a:avLst/>
          </a:prstGeom>
          <a:noFill/>
        </p:spPr>
        <p:txBody>
          <a:bodyPr wrap="square">
            <a:spAutoFit/>
          </a:bodyPr>
          <a:lstStyle/>
          <a:p>
            <a:r>
              <a:rPr lang="en-US" b="1" dirty="0"/>
              <a:t>Exploratory Data Analysis (EDA)</a:t>
            </a:r>
            <a:endParaRPr lang="en-US" dirty="0"/>
          </a:p>
        </p:txBody>
      </p:sp>
      <p:pic>
        <p:nvPicPr>
          <p:cNvPr id="10" name="Picture 9">
            <a:extLst>
              <a:ext uri="{FF2B5EF4-FFF2-40B4-BE49-F238E27FC236}">
                <a16:creationId xmlns:a16="http://schemas.microsoft.com/office/drawing/2014/main" id="{13F495A1-7A53-9AFC-8B67-0C81429D1F80}"/>
              </a:ext>
            </a:extLst>
          </p:cNvPr>
          <p:cNvPicPr>
            <a:picLocks noChangeAspect="1"/>
          </p:cNvPicPr>
          <p:nvPr/>
        </p:nvPicPr>
        <p:blipFill>
          <a:blip r:embed="rId2"/>
          <a:stretch>
            <a:fillRect/>
          </a:stretch>
        </p:blipFill>
        <p:spPr>
          <a:xfrm>
            <a:off x="6520416" y="3264788"/>
            <a:ext cx="5087667" cy="25362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4" name="Picture 13">
            <a:extLst>
              <a:ext uri="{FF2B5EF4-FFF2-40B4-BE49-F238E27FC236}">
                <a16:creationId xmlns:a16="http://schemas.microsoft.com/office/drawing/2014/main" id="{1E792386-6B10-A551-8FD8-CBF89EC7BC72}"/>
              </a:ext>
            </a:extLst>
          </p:cNvPr>
          <p:cNvPicPr>
            <a:picLocks noChangeAspect="1"/>
          </p:cNvPicPr>
          <p:nvPr/>
        </p:nvPicPr>
        <p:blipFill>
          <a:blip r:embed="rId3"/>
          <a:stretch>
            <a:fillRect/>
          </a:stretch>
        </p:blipFill>
        <p:spPr>
          <a:xfrm>
            <a:off x="1922942" y="3772367"/>
            <a:ext cx="1879035" cy="202869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8" name="Rectangle 17">
            <a:extLst>
              <a:ext uri="{FF2B5EF4-FFF2-40B4-BE49-F238E27FC236}">
                <a16:creationId xmlns:a16="http://schemas.microsoft.com/office/drawing/2014/main" id="{D1D61FE9-02C7-DACD-636F-F5BB0574434C}"/>
              </a:ext>
            </a:extLst>
          </p:cNvPr>
          <p:cNvSpPr/>
          <p:nvPr/>
        </p:nvSpPr>
        <p:spPr>
          <a:xfrm>
            <a:off x="583917" y="5927811"/>
            <a:ext cx="5329635" cy="482218"/>
          </a:xfrm>
          <a:prstGeom prst="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3064BB5-47BA-CA88-C8CE-AF41F4B0C342}"/>
              </a:ext>
            </a:extLst>
          </p:cNvPr>
          <p:cNvSpPr txBox="1"/>
          <p:nvPr/>
        </p:nvSpPr>
        <p:spPr>
          <a:xfrm>
            <a:off x="583917" y="5984254"/>
            <a:ext cx="5431872" cy="338554"/>
          </a:xfrm>
          <a:prstGeom prst="rect">
            <a:avLst/>
          </a:prstGeom>
          <a:noFill/>
        </p:spPr>
        <p:txBody>
          <a:bodyPr wrap="square">
            <a:spAutoFit/>
          </a:bodyPr>
          <a:lstStyle/>
          <a:p>
            <a:r>
              <a:rPr lang="en-US" sz="1600" b="1" dirty="0">
                <a:solidFill>
                  <a:schemeClr val="bg1"/>
                </a:solidFill>
              </a:rPr>
              <a:t>Now data is cleaned and no missing Data as shown </a:t>
            </a:r>
          </a:p>
        </p:txBody>
      </p:sp>
    </p:spTree>
    <p:extLst>
      <p:ext uri="{BB962C8B-B14F-4D97-AF65-F5344CB8AC3E}">
        <p14:creationId xmlns:p14="http://schemas.microsoft.com/office/powerpoint/2010/main" val="3237523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1CBBAE-02C5-2109-A8C1-C6C741EB9F8E}"/>
              </a:ext>
            </a:extLst>
          </p:cNvPr>
          <p:cNvSpPr txBox="1"/>
          <p:nvPr/>
        </p:nvSpPr>
        <p:spPr>
          <a:xfrm>
            <a:off x="455212" y="356024"/>
            <a:ext cx="11303971" cy="1061829"/>
          </a:xfrm>
          <a:prstGeom prst="rect">
            <a:avLst/>
          </a:prstGeom>
          <a:noFill/>
        </p:spPr>
        <p:txBody>
          <a:bodyPr wrap="square">
            <a:spAutoFit/>
          </a:bodyPr>
          <a:lstStyle/>
          <a:p>
            <a:r>
              <a:rPr lang="en-US" sz="2400" b="1" i="1" u="sng" strike="noStrike" dirty="0">
                <a:solidFill>
                  <a:schemeClr val="tx1">
                    <a:lumMod val="75000"/>
                    <a:lumOff val="25000"/>
                  </a:schemeClr>
                </a:solidFill>
                <a:effectLst/>
                <a:latin typeface="Times New Roman" panose="02020603050405020304" pitchFamily="18" charset="0"/>
                <a:cs typeface="Times New Roman" panose="02020603050405020304" pitchFamily="18" charset="0"/>
              </a:rPr>
              <a:t>Univariate analysis &amp; </a:t>
            </a:r>
            <a:r>
              <a:rPr lang="en-US" sz="2400" b="1" i="1" u="sng" dirty="0">
                <a:solidFill>
                  <a:schemeClr val="tx1">
                    <a:lumMod val="75000"/>
                    <a:lumOff val="25000"/>
                  </a:schemeClr>
                </a:solidFill>
                <a:latin typeface="Times New Roman" panose="02020603050405020304" pitchFamily="18" charset="0"/>
                <a:cs typeface="Times New Roman" panose="02020603050405020304" pitchFamily="18" charset="0"/>
              </a:rPr>
              <a:t>visualizations </a:t>
            </a:r>
            <a:r>
              <a:rPr lang="en-US" sz="1500" dirty="0"/>
              <a:t> to examines a single variable to summarize and find patterns in the data, of </a:t>
            </a:r>
            <a:r>
              <a:rPr lang="en-US" sz="1500" b="1" u="sng" dirty="0"/>
              <a:t>distribution</a:t>
            </a:r>
            <a:r>
              <a:rPr lang="en-US" sz="1500" dirty="0"/>
              <a:t>, </a:t>
            </a:r>
            <a:r>
              <a:rPr lang="en-US" sz="1500" b="1" u="sng" dirty="0"/>
              <a:t>central tendency</a:t>
            </a:r>
            <a:r>
              <a:rPr lang="en-US" sz="1500" dirty="0"/>
              <a:t>, and </a:t>
            </a:r>
            <a:r>
              <a:rPr lang="en-US" sz="1500" b="1" u="sng" dirty="0"/>
              <a:t>variability</a:t>
            </a:r>
            <a:r>
              <a:rPr lang="en-US" sz="1500" dirty="0"/>
              <a:t>.</a:t>
            </a:r>
          </a:p>
          <a:p>
            <a:endParaRPr lang="en-US" sz="2400" b="1" i="1" u="sng"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5C5B08E0-AE3E-12A0-AEBE-A34440486C7B}"/>
              </a:ext>
            </a:extLst>
          </p:cNvPr>
          <p:cNvSpPr/>
          <p:nvPr/>
        </p:nvSpPr>
        <p:spPr>
          <a:xfrm>
            <a:off x="258642" y="1060973"/>
            <a:ext cx="2807639" cy="2260110"/>
          </a:xfrm>
          <a:prstGeom prst="round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46B62D41-E02F-4F11-98CD-DB68139E0653}"/>
              </a:ext>
            </a:extLst>
          </p:cNvPr>
          <p:cNvSpPr/>
          <p:nvPr/>
        </p:nvSpPr>
        <p:spPr>
          <a:xfrm>
            <a:off x="3101530" y="1011092"/>
            <a:ext cx="2892378" cy="2309991"/>
          </a:xfrm>
          <a:prstGeom prst="round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0B8A93C-F452-BAFF-5988-4B0739ED5C80}"/>
              </a:ext>
            </a:extLst>
          </p:cNvPr>
          <p:cNvSpPr txBox="1"/>
          <p:nvPr/>
        </p:nvSpPr>
        <p:spPr>
          <a:xfrm>
            <a:off x="10315636" y="6034684"/>
            <a:ext cx="1178372" cy="369332"/>
          </a:xfrm>
          <a:prstGeom prst="rect">
            <a:avLst/>
          </a:prstGeom>
          <a:noFill/>
        </p:spPr>
        <p:txBody>
          <a:bodyPr wrap="square">
            <a:spAutoFit/>
          </a:bodyPr>
          <a:lstStyle/>
          <a:p>
            <a:r>
              <a:rPr lang="en-US" b="1" dirty="0">
                <a:solidFill>
                  <a:schemeClr val="bg1"/>
                </a:solidFill>
                <a:effectLst/>
                <a:latin typeface="Courier New" panose="02070309020205020404" pitchFamily="49" charset="0"/>
              </a:rPr>
              <a:t>Seaborn</a:t>
            </a:r>
          </a:p>
        </p:txBody>
      </p:sp>
      <p:pic>
        <p:nvPicPr>
          <p:cNvPr id="4" name="Picture 3">
            <a:extLst>
              <a:ext uri="{FF2B5EF4-FFF2-40B4-BE49-F238E27FC236}">
                <a16:creationId xmlns:a16="http://schemas.microsoft.com/office/drawing/2014/main" id="{1FB6B896-C58D-5246-2E90-516DCF856152}"/>
              </a:ext>
            </a:extLst>
          </p:cNvPr>
          <p:cNvPicPr>
            <a:picLocks noChangeAspect="1"/>
          </p:cNvPicPr>
          <p:nvPr/>
        </p:nvPicPr>
        <p:blipFill>
          <a:blip r:embed="rId2"/>
          <a:stretch>
            <a:fillRect/>
          </a:stretch>
        </p:blipFill>
        <p:spPr>
          <a:xfrm>
            <a:off x="507616" y="1250964"/>
            <a:ext cx="2384513" cy="1828800"/>
          </a:xfrm>
          <a:prstGeom prst="rect">
            <a:avLst/>
          </a:prstGeom>
        </p:spPr>
      </p:pic>
      <p:pic>
        <p:nvPicPr>
          <p:cNvPr id="8" name="Picture 7">
            <a:extLst>
              <a:ext uri="{FF2B5EF4-FFF2-40B4-BE49-F238E27FC236}">
                <a16:creationId xmlns:a16="http://schemas.microsoft.com/office/drawing/2014/main" id="{A8F96382-9ABC-7764-0B48-BDAAE6B656F5}"/>
              </a:ext>
            </a:extLst>
          </p:cNvPr>
          <p:cNvPicPr>
            <a:picLocks noChangeAspect="1"/>
          </p:cNvPicPr>
          <p:nvPr/>
        </p:nvPicPr>
        <p:blipFill>
          <a:blip r:embed="rId3"/>
          <a:stretch>
            <a:fillRect/>
          </a:stretch>
        </p:blipFill>
        <p:spPr>
          <a:xfrm>
            <a:off x="3315255" y="1221020"/>
            <a:ext cx="2490281" cy="1828800"/>
          </a:xfrm>
          <a:prstGeom prst="rect">
            <a:avLst/>
          </a:prstGeom>
        </p:spPr>
      </p:pic>
      <p:sp>
        <p:nvSpPr>
          <p:cNvPr id="30" name="Rectangle: Rounded Corners 29">
            <a:extLst>
              <a:ext uri="{FF2B5EF4-FFF2-40B4-BE49-F238E27FC236}">
                <a16:creationId xmlns:a16="http://schemas.microsoft.com/office/drawing/2014/main" id="{FC8760CB-5955-606F-016E-F9E969E808D8}"/>
              </a:ext>
            </a:extLst>
          </p:cNvPr>
          <p:cNvSpPr/>
          <p:nvPr/>
        </p:nvSpPr>
        <p:spPr>
          <a:xfrm>
            <a:off x="6050045" y="1010369"/>
            <a:ext cx="2892378" cy="2309991"/>
          </a:xfrm>
          <a:prstGeom prst="round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D385E63C-EDB6-39B0-5FFD-CB6E57A087C7}"/>
              </a:ext>
            </a:extLst>
          </p:cNvPr>
          <p:cNvPicPr>
            <a:picLocks noChangeAspect="1"/>
          </p:cNvPicPr>
          <p:nvPr/>
        </p:nvPicPr>
        <p:blipFill>
          <a:blip r:embed="rId4"/>
          <a:stretch>
            <a:fillRect/>
          </a:stretch>
        </p:blipFill>
        <p:spPr>
          <a:xfrm>
            <a:off x="6277769" y="1250964"/>
            <a:ext cx="2459979" cy="1828800"/>
          </a:xfrm>
          <a:prstGeom prst="rect">
            <a:avLst/>
          </a:prstGeom>
        </p:spPr>
      </p:pic>
      <p:sp>
        <p:nvSpPr>
          <p:cNvPr id="33" name="Rectangle: Rounded Corners 32">
            <a:extLst>
              <a:ext uri="{FF2B5EF4-FFF2-40B4-BE49-F238E27FC236}">
                <a16:creationId xmlns:a16="http://schemas.microsoft.com/office/drawing/2014/main" id="{79C88729-3F48-33DF-FFB7-8B5B9367EA0E}"/>
              </a:ext>
            </a:extLst>
          </p:cNvPr>
          <p:cNvSpPr/>
          <p:nvPr/>
        </p:nvSpPr>
        <p:spPr>
          <a:xfrm>
            <a:off x="9009357" y="980424"/>
            <a:ext cx="2892378" cy="2309991"/>
          </a:xfrm>
          <a:prstGeom prst="round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075DCBFA-4629-1733-B9BB-D8E96AD2383E}"/>
              </a:ext>
            </a:extLst>
          </p:cNvPr>
          <p:cNvSpPr/>
          <p:nvPr/>
        </p:nvSpPr>
        <p:spPr>
          <a:xfrm>
            <a:off x="7640510" y="3630807"/>
            <a:ext cx="2892378" cy="2309991"/>
          </a:xfrm>
          <a:prstGeom prst="round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B1A273CE-DE33-CECB-B15D-F5945A3743EA}"/>
              </a:ext>
            </a:extLst>
          </p:cNvPr>
          <p:cNvPicPr>
            <a:picLocks noChangeAspect="1"/>
          </p:cNvPicPr>
          <p:nvPr/>
        </p:nvPicPr>
        <p:blipFill>
          <a:blip r:embed="rId5"/>
          <a:stretch>
            <a:fillRect/>
          </a:stretch>
        </p:blipFill>
        <p:spPr>
          <a:xfrm>
            <a:off x="7807828" y="3871403"/>
            <a:ext cx="2466304" cy="1828800"/>
          </a:xfrm>
          <a:prstGeom prst="rect">
            <a:avLst/>
          </a:prstGeom>
        </p:spPr>
      </p:pic>
      <p:sp>
        <p:nvSpPr>
          <p:cNvPr id="39" name="Rectangle: Rounded Corners 38">
            <a:extLst>
              <a:ext uri="{FF2B5EF4-FFF2-40B4-BE49-F238E27FC236}">
                <a16:creationId xmlns:a16="http://schemas.microsoft.com/office/drawing/2014/main" id="{D8ABEF6F-61EE-5D2B-E95C-060060E92E64}"/>
              </a:ext>
            </a:extLst>
          </p:cNvPr>
          <p:cNvSpPr/>
          <p:nvPr/>
        </p:nvSpPr>
        <p:spPr>
          <a:xfrm>
            <a:off x="4494958" y="3724693"/>
            <a:ext cx="2892378" cy="2309991"/>
          </a:xfrm>
          <a:prstGeom prst="round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B3163B60-C67A-3BA8-9EE4-63BC37D486DC}"/>
              </a:ext>
            </a:extLst>
          </p:cNvPr>
          <p:cNvPicPr>
            <a:picLocks noChangeAspect="1"/>
          </p:cNvPicPr>
          <p:nvPr/>
        </p:nvPicPr>
        <p:blipFill>
          <a:blip r:embed="rId6"/>
          <a:stretch>
            <a:fillRect/>
          </a:stretch>
        </p:blipFill>
        <p:spPr>
          <a:xfrm>
            <a:off x="4709180" y="3871402"/>
            <a:ext cx="2463933" cy="1828800"/>
          </a:xfrm>
          <a:prstGeom prst="rect">
            <a:avLst/>
          </a:prstGeom>
        </p:spPr>
      </p:pic>
      <p:sp>
        <p:nvSpPr>
          <p:cNvPr id="41" name="Rectangle: Rounded Corners 40">
            <a:extLst>
              <a:ext uri="{FF2B5EF4-FFF2-40B4-BE49-F238E27FC236}">
                <a16:creationId xmlns:a16="http://schemas.microsoft.com/office/drawing/2014/main" id="{18C59A81-98D6-BF29-861E-9ACB21353906}"/>
              </a:ext>
            </a:extLst>
          </p:cNvPr>
          <p:cNvSpPr/>
          <p:nvPr/>
        </p:nvSpPr>
        <p:spPr>
          <a:xfrm>
            <a:off x="1388357" y="3743942"/>
            <a:ext cx="2892378" cy="2309991"/>
          </a:xfrm>
          <a:prstGeom prst="roundRect">
            <a:avLst/>
          </a:prstGeom>
          <a:solidFill>
            <a:schemeClr val="dk1">
              <a:alpha val="47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11A47D8F-88A1-39F3-98F3-E83476850091}"/>
              </a:ext>
            </a:extLst>
          </p:cNvPr>
          <p:cNvPicPr>
            <a:picLocks noChangeAspect="1"/>
          </p:cNvPicPr>
          <p:nvPr/>
        </p:nvPicPr>
        <p:blipFill>
          <a:blip r:embed="rId7"/>
          <a:stretch>
            <a:fillRect/>
          </a:stretch>
        </p:blipFill>
        <p:spPr>
          <a:xfrm>
            <a:off x="1566658" y="3984537"/>
            <a:ext cx="2464340" cy="1828800"/>
          </a:xfrm>
          <a:prstGeom prst="rect">
            <a:avLst/>
          </a:prstGeom>
        </p:spPr>
      </p:pic>
      <p:pic>
        <p:nvPicPr>
          <p:cNvPr id="43" name="Picture 42">
            <a:extLst>
              <a:ext uri="{FF2B5EF4-FFF2-40B4-BE49-F238E27FC236}">
                <a16:creationId xmlns:a16="http://schemas.microsoft.com/office/drawing/2014/main" id="{497661C7-4B4C-9678-EE29-64A6961E41A1}"/>
              </a:ext>
            </a:extLst>
          </p:cNvPr>
          <p:cNvPicPr>
            <a:picLocks noChangeAspect="1"/>
          </p:cNvPicPr>
          <p:nvPr/>
        </p:nvPicPr>
        <p:blipFill>
          <a:blip r:embed="rId8"/>
          <a:stretch>
            <a:fillRect/>
          </a:stretch>
        </p:blipFill>
        <p:spPr>
          <a:xfrm>
            <a:off x="9227527" y="1157797"/>
            <a:ext cx="2424522" cy="1828800"/>
          </a:xfrm>
          <a:prstGeom prst="rect">
            <a:avLst/>
          </a:prstGeom>
        </p:spPr>
      </p:pic>
    </p:spTree>
    <p:extLst>
      <p:ext uri="{BB962C8B-B14F-4D97-AF65-F5344CB8AC3E}">
        <p14:creationId xmlns:p14="http://schemas.microsoft.com/office/powerpoint/2010/main" val="45263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F3F40E-978C-22CC-0070-F1739AF0883E}"/>
              </a:ext>
            </a:extLst>
          </p:cNvPr>
          <p:cNvSpPr/>
          <p:nvPr/>
        </p:nvSpPr>
        <p:spPr>
          <a:xfrm>
            <a:off x="429767" y="618043"/>
            <a:ext cx="3474723" cy="1568555"/>
          </a:xfrm>
          <a:prstGeom prst="round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This bar chart shows that more passengers did not survive (0) than those who survived (1), with significantly more fatalities.</a:t>
            </a:r>
          </a:p>
        </p:txBody>
      </p:sp>
      <p:sp>
        <p:nvSpPr>
          <p:cNvPr id="6" name="Rectangle: Rounded Corners 5">
            <a:extLst>
              <a:ext uri="{FF2B5EF4-FFF2-40B4-BE49-F238E27FC236}">
                <a16:creationId xmlns:a16="http://schemas.microsoft.com/office/drawing/2014/main" id="{D43EA4E7-96AF-47E4-4A6F-F0077DA44B65}"/>
              </a:ext>
            </a:extLst>
          </p:cNvPr>
          <p:cNvSpPr/>
          <p:nvPr/>
        </p:nvSpPr>
        <p:spPr>
          <a:xfrm>
            <a:off x="438910" y="2645104"/>
            <a:ext cx="3474723" cy="1652576"/>
          </a:xfrm>
          <a:prstGeom prst="round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This chart shows that most passengers traveled in 3rd class, followed by 1st class, with the fewest in 2nd class.</a:t>
            </a:r>
          </a:p>
        </p:txBody>
      </p:sp>
      <p:sp>
        <p:nvSpPr>
          <p:cNvPr id="10" name="Rectangle: Rounded Corners 9">
            <a:extLst>
              <a:ext uri="{FF2B5EF4-FFF2-40B4-BE49-F238E27FC236}">
                <a16:creationId xmlns:a16="http://schemas.microsoft.com/office/drawing/2014/main" id="{56FA5771-7291-8D1B-0ACA-573A312CD334}"/>
              </a:ext>
            </a:extLst>
          </p:cNvPr>
          <p:cNvSpPr/>
          <p:nvPr/>
        </p:nvSpPr>
        <p:spPr>
          <a:xfrm>
            <a:off x="420623" y="4834606"/>
            <a:ext cx="3483867" cy="1371600"/>
          </a:xfrm>
          <a:prstGeom prst="round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This chart shows that there were significantly more male passengers than female passengers on board.</a:t>
            </a:r>
          </a:p>
        </p:txBody>
      </p:sp>
      <p:pic>
        <p:nvPicPr>
          <p:cNvPr id="2" name="Picture 1">
            <a:extLst>
              <a:ext uri="{FF2B5EF4-FFF2-40B4-BE49-F238E27FC236}">
                <a16:creationId xmlns:a16="http://schemas.microsoft.com/office/drawing/2014/main" id="{2E5D3584-D675-2B34-AADA-FCE5486A5938}"/>
              </a:ext>
            </a:extLst>
          </p:cNvPr>
          <p:cNvPicPr>
            <a:picLocks noChangeAspect="1"/>
          </p:cNvPicPr>
          <p:nvPr/>
        </p:nvPicPr>
        <p:blipFill>
          <a:blip r:embed="rId2"/>
          <a:stretch>
            <a:fillRect/>
          </a:stretch>
        </p:blipFill>
        <p:spPr>
          <a:xfrm>
            <a:off x="4167580" y="716521"/>
            <a:ext cx="1788385" cy="1371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 name="Picture 2">
            <a:extLst>
              <a:ext uri="{FF2B5EF4-FFF2-40B4-BE49-F238E27FC236}">
                <a16:creationId xmlns:a16="http://schemas.microsoft.com/office/drawing/2014/main" id="{2BC2721C-F633-1337-5974-71B0146DAD40}"/>
              </a:ext>
            </a:extLst>
          </p:cNvPr>
          <p:cNvPicPr>
            <a:picLocks noChangeAspect="1"/>
          </p:cNvPicPr>
          <p:nvPr/>
        </p:nvPicPr>
        <p:blipFill>
          <a:blip r:embed="rId3"/>
          <a:stretch>
            <a:fillRect/>
          </a:stretch>
        </p:blipFill>
        <p:spPr>
          <a:xfrm>
            <a:off x="4167580" y="2785592"/>
            <a:ext cx="1867710" cy="1371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a:extLst>
              <a:ext uri="{FF2B5EF4-FFF2-40B4-BE49-F238E27FC236}">
                <a16:creationId xmlns:a16="http://schemas.microsoft.com/office/drawing/2014/main" id="{08573A78-EE8C-C3B6-DB43-248784730CE8}"/>
              </a:ext>
            </a:extLst>
          </p:cNvPr>
          <p:cNvPicPr>
            <a:picLocks noChangeAspect="1"/>
          </p:cNvPicPr>
          <p:nvPr/>
        </p:nvPicPr>
        <p:blipFill>
          <a:blip r:embed="rId4"/>
          <a:stretch>
            <a:fillRect/>
          </a:stretch>
        </p:blipFill>
        <p:spPr>
          <a:xfrm>
            <a:off x="4167580" y="4818087"/>
            <a:ext cx="1928420" cy="1371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A1C56CEE-0195-F1C6-CABC-1392984446F0}"/>
              </a:ext>
            </a:extLst>
          </p:cNvPr>
          <p:cNvPicPr>
            <a:picLocks noChangeAspect="1"/>
          </p:cNvPicPr>
          <p:nvPr/>
        </p:nvPicPr>
        <p:blipFill>
          <a:blip r:embed="rId5"/>
          <a:stretch>
            <a:fillRect/>
          </a:stretch>
        </p:blipFill>
        <p:spPr>
          <a:xfrm>
            <a:off x="9839456" y="814998"/>
            <a:ext cx="1818392" cy="1371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2" name="Rectangle: Rounded Corners 11">
            <a:extLst>
              <a:ext uri="{FF2B5EF4-FFF2-40B4-BE49-F238E27FC236}">
                <a16:creationId xmlns:a16="http://schemas.microsoft.com/office/drawing/2014/main" id="{C8361CC7-B1CF-960F-77AE-C5954A251F73}"/>
              </a:ext>
            </a:extLst>
          </p:cNvPr>
          <p:cNvSpPr/>
          <p:nvPr/>
        </p:nvSpPr>
        <p:spPr>
          <a:xfrm>
            <a:off x="6501384" y="618042"/>
            <a:ext cx="3164253" cy="1568555"/>
          </a:xfrm>
          <a:prstGeom prst="round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p>
        </p:txBody>
      </p:sp>
      <p:sp>
        <p:nvSpPr>
          <p:cNvPr id="19" name="Rectangle 7">
            <a:extLst>
              <a:ext uri="{FF2B5EF4-FFF2-40B4-BE49-F238E27FC236}">
                <a16:creationId xmlns:a16="http://schemas.microsoft.com/office/drawing/2014/main" id="{31018028-21F3-E5CD-F61B-497CFA1535DC}"/>
              </a:ext>
            </a:extLst>
          </p:cNvPr>
          <p:cNvSpPr>
            <a:spLocks noChangeArrowheads="1"/>
          </p:cNvSpPr>
          <p:nvPr/>
        </p:nvSpPr>
        <p:spPr bwMode="auto">
          <a:xfrm>
            <a:off x="6528816" y="762791"/>
            <a:ext cx="32649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lt1"/>
                </a:solidFill>
              </a:rPr>
              <a:t>This chart shows most passengers had no siblings or spouses aboard, with fewer having one or more.</a:t>
            </a:r>
          </a:p>
        </p:txBody>
      </p:sp>
      <p:pic>
        <p:nvPicPr>
          <p:cNvPr id="22" name="Picture 21">
            <a:extLst>
              <a:ext uri="{FF2B5EF4-FFF2-40B4-BE49-F238E27FC236}">
                <a16:creationId xmlns:a16="http://schemas.microsoft.com/office/drawing/2014/main" id="{4849A175-564E-D068-26C6-2396C961CF91}"/>
              </a:ext>
            </a:extLst>
          </p:cNvPr>
          <p:cNvPicPr>
            <a:picLocks noChangeAspect="1"/>
          </p:cNvPicPr>
          <p:nvPr/>
        </p:nvPicPr>
        <p:blipFill>
          <a:blip r:embed="rId5"/>
          <a:stretch>
            <a:fillRect/>
          </a:stretch>
        </p:blipFill>
        <p:spPr>
          <a:xfrm>
            <a:off x="9861546" y="2785592"/>
            <a:ext cx="1818392" cy="1371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23" name="Picture 22">
            <a:extLst>
              <a:ext uri="{FF2B5EF4-FFF2-40B4-BE49-F238E27FC236}">
                <a16:creationId xmlns:a16="http://schemas.microsoft.com/office/drawing/2014/main" id="{8F297803-13AB-2FDB-643D-F63E0FC16CEF}"/>
              </a:ext>
            </a:extLst>
          </p:cNvPr>
          <p:cNvPicPr>
            <a:picLocks noChangeAspect="1"/>
          </p:cNvPicPr>
          <p:nvPr/>
        </p:nvPicPr>
        <p:blipFill>
          <a:blip r:embed="rId6"/>
          <a:stretch>
            <a:fillRect/>
          </a:stretch>
        </p:blipFill>
        <p:spPr>
          <a:xfrm>
            <a:off x="9809593" y="4818087"/>
            <a:ext cx="1848255" cy="1371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6" name="Rectangle: Rounded Corners 25">
            <a:extLst>
              <a:ext uri="{FF2B5EF4-FFF2-40B4-BE49-F238E27FC236}">
                <a16:creationId xmlns:a16="http://schemas.microsoft.com/office/drawing/2014/main" id="{F0C722A9-CEE1-5F5C-8340-0E0A6C93D0C1}"/>
              </a:ext>
            </a:extLst>
          </p:cNvPr>
          <p:cNvSpPr/>
          <p:nvPr/>
        </p:nvSpPr>
        <p:spPr>
          <a:xfrm>
            <a:off x="6457052" y="2785592"/>
            <a:ext cx="3164253" cy="1568555"/>
          </a:xfrm>
          <a:prstGeom prst="round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US" dirty="0"/>
          </a:p>
        </p:txBody>
      </p:sp>
      <p:sp>
        <p:nvSpPr>
          <p:cNvPr id="27" name="Rectangle: Rounded Corners 26">
            <a:extLst>
              <a:ext uri="{FF2B5EF4-FFF2-40B4-BE49-F238E27FC236}">
                <a16:creationId xmlns:a16="http://schemas.microsoft.com/office/drawing/2014/main" id="{7917DFCD-41F1-0094-3D9D-40346EB7259B}"/>
              </a:ext>
            </a:extLst>
          </p:cNvPr>
          <p:cNvSpPr/>
          <p:nvPr/>
        </p:nvSpPr>
        <p:spPr>
          <a:xfrm>
            <a:off x="6441386" y="4637651"/>
            <a:ext cx="3164253" cy="1568555"/>
          </a:xfrm>
          <a:prstGeom prst="roundRect">
            <a:avLst/>
          </a:prstGeom>
          <a:solidFill>
            <a:schemeClr val="dk1">
              <a:alpha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This chart shows that most passengers boarded from Southampton, followed by Cherbourg and Queenstown.</a:t>
            </a:r>
          </a:p>
        </p:txBody>
      </p:sp>
      <p:sp>
        <p:nvSpPr>
          <p:cNvPr id="28" name="TextBox 27">
            <a:extLst>
              <a:ext uri="{FF2B5EF4-FFF2-40B4-BE49-F238E27FC236}">
                <a16:creationId xmlns:a16="http://schemas.microsoft.com/office/drawing/2014/main" id="{6A99972D-A6D7-94D9-6C77-3D2A72EA6572}"/>
              </a:ext>
            </a:extLst>
          </p:cNvPr>
          <p:cNvSpPr txBox="1"/>
          <p:nvPr/>
        </p:nvSpPr>
        <p:spPr>
          <a:xfrm>
            <a:off x="6547104" y="2864892"/>
            <a:ext cx="3164253" cy="1477328"/>
          </a:xfrm>
          <a:prstGeom prst="rect">
            <a:avLst/>
          </a:prstGeom>
          <a:noFill/>
        </p:spPr>
        <p:txBody>
          <a:bodyPr wrap="square">
            <a:spAutoFit/>
          </a:bodyPr>
          <a:lstStyle/>
          <a:p>
            <a:r>
              <a:rPr lang="en-US" dirty="0">
                <a:solidFill>
                  <a:schemeClr val="lt1"/>
                </a:solidFill>
              </a:rPr>
              <a:t>This chart shows most passengers had no siblings or spouses aboard, with fewer having one or more.</a:t>
            </a:r>
          </a:p>
          <a:p>
            <a:endParaRPr lang="en-US" dirty="0"/>
          </a:p>
        </p:txBody>
      </p:sp>
    </p:spTree>
    <p:extLst>
      <p:ext uri="{BB962C8B-B14F-4D97-AF65-F5344CB8AC3E}">
        <p14:creationId xmlns:p14="http://schemas.microsoft.com/office/powerpoint/2010/main" val="16851962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{D59F6F0C-78EB-4FD2-81B5-CD1B8CC61B35}tf78829772_win32</Template>
  <TotalTime>712</TotalTime>
  <Words>2663</Words>
  <Application>Microsoft Office PowerPoint</Application>
  <PresentationFormat>Widescreen</PresentationFormat>
  <Paragraphs>136</Paragraphs>
  <Slides>25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Calibri</vt:lpstr>
      <vt:lpstr>Cambria</vt:lpstr>
      <vt:lpstr>Courier New</vt:lpstr>
      <vt:lpstr>Garamond</vt:lpstr>
      <vt:lpstr>Sagona Book</vt:lpstr>
      <vt:lpstr>Sagona Book (Body)</vt:lpstr>
      <vt:lpstr>Sagona ExtraLight</vt:lpstr>
      <vt:lpstr>Sagona ExtraLight (Headings)</vt:lpstr>
      <vt:lpstr>Tahoma</vt:lpstr>
      <vt:lpstr>Times New Roman</vt:lpstr>
      <vt:lpstr>SavonVTI</vt:lpstr>
      <vt:lpstr>Data Mining : Titanic  Dataset Analysis  by.  Mariam  gorgy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8-3T-test or Mann-Whitney U test to compare means between two groups.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Using Python: Titanic By Mariam gorgy</dc:title>
  <dc:creator>fady prince</dc:creator>
  <cp:lastModifiedBy>fady prince</cp:lastModifiedBy>
  <cp:revision>235</cp:revision>
  <dcterms:created xsi:type="dcterms:W3CDTF">2024-10-22T02:11:08Z</dcterms:created>
  <dcterms:modified xsi:type="dcterms:W3CDTF">2024-10-23T10:44:55Z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