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63" r:id="rId3"/>
    <p:sldId id="257" r:id="rId4"/>
    <p:sldId id="297" r:id="rId5"/>
    <p:sldId id="298" r:id="rId6"/>
    <p:sldId id="258" r:id="rId7"/>
    <p:sldId id="295" r:id="rId8"/>
    <p:sldId id="261" r:id="rId9"/>
    <p:sldId id="266" r:id="rId10"/>
    <p:sldId id="299" r:id="rId11"/>
  </p:sldIdLst>
  <p:sldSz cx="9144000" cy="5143500" type="screen16x9"/>
  <p:notesSz cx="6858000" cy="9144000"/>
  <p:embeddedFontLst>
    <p:embeddedFont>
      <p:font typeface="Adobe Gothic Std B" panose="020B0800000000000000" charset="-128"/>
      <p:bold r:id="rId13"/>
    </p:embeddedFont>
    <p:embeddedFont>
      <p:font typeface="Calibri" panose="020F0502020204030204" pitchFamily="34" charset="0"/>
      <p:regular r:id="rId14"/>
      <p:bold r:id="rId15"/>
      <p:italic r:id="rId16"/>
      <p:boldItalic r:id="rId17"/>
    </p:embeddedFont>
    <p:embeddedFont>
      <p:font typeface="Josefin Slab SemiBold"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35E16-32AD-41AB-9CC4-0ACECD9E200F}">
  <a:tblStyle styleId="{9B435E16-32AD-41AB-9CC4-0ACECD9E20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1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79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34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38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55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5" r:id="rId7"/>
    <p:sldLayoutId id="214748367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367086" y="580106"/>
            <a:ext cx="7562223" cy="1863600"/>
          </a:xfrm>
          <a:prstGeom prst="rect">
            <a:avLst/>
          </a:prstGeom>
        </p:spPr>
        <p:txBody>
          <a:bodyPr spcFirstLastPara="1" wrap="square" lIns="91425" tIns="91425" rIns="91425" bIns="91425" anchor="ctr" anchorCtr="0">
            <a:noAutofit/>
          </a:bodyPr>
          <a:lstStyle/>
          <a:p>
            <a:pPr lvl="0" algn="ctr"/>
            <a:r>
              <a:rPr lang="en-US" sz="3600" dirty="0">
                <a:highlight>
                  <a:srgbClr val="000000"/>
                </a:highlight>
              </a:rPr>
              <a:t>Using the Facebook group as a learning management system: An exploratory study_</a:t>
            </a:r>
            <a:endParaRPr sz="3600" dirty="0">
              <a:solidFill>
                <a:schemeClr val="bg1"/>
              </a:solidFill>
              <a:highlight>
                <a:srgbClr val="000000"/>
              </a:highlight>
            </a:endParaRPr>
          </a:p>
        </p:txBody>
      </p:sp>
      <p:sp>
        <p:nvSpPr>
          <p:cNvPr id="865" name="Google Shape;865;p33"/>
          <p:cNvSpPr txBox="1">
            <a:spLocks noGrp="1"/>
          </p:cNvSpPr>
          <p:nvPr>
            <p:ph type="subTitle" idx="1"/>
          </p:nvPr>
        </p:nvSpPr>
        <p:spPr>
          <a:xfrm>
            <a:off x="2636912" y="2581231"/>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Oleh </a:t>
            </a:r>
            <a:r>
              <a:rPr lang="en-US" sz="2500" dirty="0" err="1"/>
              <a:t>Kelompok</a:t>
            </a:r>
            <a:r>
              <a:rPr lang="en-US" sz="2500" dirty="0"/>
              <a:t> 11:</a:t>
            </a:r>
            <a:endParaRPr sz="2500"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338418" y="927413"/>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pic>
        <p:nvPicPr>
          <p:cNvPr id="3" name="Gambar 2">
            <a:extLst>
              <a:ext uri="{FF2B5EF4-FFF2-40B4-BE49-F238E27FC236}">
                <a16:creationId xmlns:a16="http://schemas.microsoft.com/office/drawing/2014/main" id="{A4047BE4-FF38-1ED4-9A92-D0FD11BDB71E}"/>
              </a:ext>
            </a:extLst>
          </p:cNvPr>
          <p:cNvPicPr>
            <a:picLocks noChangeAspect="1"/>
          </p:cNvPicPr>
          <p:nvPr/>
        </p:nvPicPr>
        <p:blipFill>
          <a:blip r:embed="rId3"/>
          <a:stretch>
            <a:fillRect/>
          </a:stretch>
        </p:blipFill>
        <p:spPr>
          <a:xfrm>
            <a:off x="6209044" y="1882922"/>
            <a:ext cx="3551449" cy="2360140"/>
          </a:xfrm>
          <a:prstGeom prst="rect">
            <a:avLst/>
          </a:prstGeom>
        </p:spPr>
      </p:pic>
      <p:sp>
        <p:nvSpPr>
          <p:cNvPr id="4" name="Google Shape;865;p33">
            <a:extLst>
              <a:ext uri="{FF2B5EF4-FFF2-40B4-BE49-F238E27FC236}">
                <a16:creationId xmlns:a16="http://schemas.microsoft.com/office/drawing/2014/main" id="{67D71A5C-7948-709F-EF00-0C062EA18388}"/>
              </a:ext>
            </a:extLst>
          </p:cNvPr>
          <p:cNvSpPr txBox="1">
            <a:spLocks/>
          </p:cNvSpPr>
          <p:nvPr/>
        </p:nvSpPr>
        <p:spPr>
          <a:xfrm>
            <a:off x="1706012" y="3170488"/>
            <a:ext cx="50055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None/>
              <a:defRPr sz="17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r>
              <a:rPr lang="en-US" sz="2500" dirty="0"/>
              <a:t>Maria Manurung (1910131120004)</a:t>
            </a:r>
          </a:p>
        </p:txBody>
      </p:sp>
      <p:sp>
        <p:nvSpPr>
          <p:cNvPr id="5" name="Google Shape;865;p33">
            <a:extLst>
              <a:ext uri="{FF2B5EF4-FFF2-40B4-BE49-F238E27FC236}">
                <a16:creationId xmlns:a16="http://schemas.microsoft.com/office/drawing/2014/main" id="{E12A0BFC-E1DF-948F-9B7F-60D2E665BD5E}"/>
              </a:ext>
            </a:extLst>
          </p:cNvPr>
          <p:cNvSpPr txBox="1">
            <a:spLocks/>
          </p:cNvSpPr>
          <p:nvPr/>
        </p:nvSpPr>
        <p:spPr>
          <a:xfrm>
            <a:off x="2186825" y="3620805"/>
            <a:ext cx="50055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None/>
              <a:defRPr sz="17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r>
              <a:rPr lang="en-US" sz="2500" dirty="0" err="1"/>
              <a:t>Yulia</a:t>
            </a:r>
            <a:r>
              <a:rPr lang="en-US" sz="2500" dirty="0"/>
              <a:t> Sari (1910131120001)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5" name="Kotak Teks 4">
            <a:extLst>
              <a:ext uri="{FF2B5EF4-FFF2-40B4-BE49-F238E27FC236}">
                <a16:creationId xmlns:a16="http://schemas.microsoft.com/office/drawing/2014/main" id="{EF63F12D-2C79-F07C-8A98-4499D4048450}"/>
              </a:ext>
            </a:extLst>
          </p:cNvPr>
          <p:cNvSpPr txBox="1"/>
          <p:nvPr/>
        </p:nvSpPr>
        <p:spPr>
          <a:xfrm>
            <a:off x="575841" y="700690"/>
            <a:ext cx="6638081" cy="736355"/>
          </a:xfrm>
          <a:prstGeom prst="rect">
            <a:avLst/>
          </a:prstGeom>
          <a:noFill/>
        </p:spPr>
        <p:txBody>
          <a:bodyPr wrap="square">
            <a:spAutoFit/>
          </a:bodyPr>
          <a:lstStyle/>
          <a:p>
            <a:pPr algn="just">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Facebook adalah alat sosial yang sangat baik. Penggunaannya sebagai LMS mengganggu interaksi sosial normal.</a:t>
            </a:r>
          </a:p>
        </p:txBody>
      </p:sp>
      <p:sp>
        <p:nvSpPr>
          <p:cNvPr id="7" name="Kotak Teks 6">
            <a:extLst>
              <a:ext uri="{FF2B5EF4-FFF2-40B4-BE49-F238E27FC236}">
                <a16:creationId xmlns:a16="http://schemas.microsoft.com/office/drawing/2014/main" id="{07C92671-9F8C-1C01-9CF9-80B89A2A578C}"/>
              </a:ext>
            </a:extLst>
          </p:cNvPr>
          <p:cNvSpPr txBox="1"/>
          <p:nvPr/>
        </p:nvSpPr>
        <p:spPr>
          <a:xfrm>
            <a:off x="526648" y="1437045"/>
            <a:ext cx="8090704" cy="1015663"/>
          </a:xfrm>
          <a:prstGeom prst="rect">
            <a:avLst/>
          </a:prstGeom>
          <a:noFill/>
        </p:spPr>
        <p:txBody>
          <a:bodyPr wrap="square">
            <a:spAutoFit/>
          </a:bodyPr>
          <a:lstStyle/>
          <a:p>
            <a:pPr algn="just"/>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Grup Facebook memiliki potensi untuk digunakan sebagai LMS. Ini memiliki biaya pedagogis, sosial dan teknologi, yang memungkinkan pengumuman memasang, berbagi ide dan sumber daya, dan menerapkan diskusi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id-ID" sz="2000" dirty="0">
              <a:solidFill>
                <a:schemeClr val="tx1"/>
              </a:solidFill>
            </a:endParaRPr>
          </a:p>
        </p:txBody>
      </p:sp>
      <p:sp>
        <p:nvSpPr>
          <p:cNvPr id="9" name="Kotak Teks 8">
            <a:extLst>
              <a:ext uri="{FF2B5EF4-FFF2-40B4-BE49-F238E27FC236}">
                <a16:creationId xmlns:a16="http://schemas.microsoft.com/office/drawing/2014/main" id="{F4BAAFFC-891D-7B40-121D-500461E578C3}"/>
              </a:ext>
            </a:extLst>
          </p:cNvPr>
          <p:cNvSpPr txBox="1"/>
          <p:nvPr/>
        </p:nvSpPr>
        <p:spPr>
          <a:xfrm>
            <a:off x="575841" y="2341522"/>
            <a:ext cx="7992318" cy="2382960"/>
          </a:xfrm>
          <a:prstGeom prst="rect">
            <a:avLst/>
          </a:prstGeom>
          <a:noFill/>
        </p:spPr>
        <p:txBody>
          <a:bodyPr wrap="square">
            <a:spAutoFit/>
          </a:bodyPr>
          <a:lstStyle/>
          <a:p>
            <a:pPr algn="just">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Tujuan utama dari penelitian ini adalah untuk mengeksplorasi cara menggunakan grup Facebook sebagai LMS dan menyelidiki persepsi siswa berdasarkan pengalaman mereka. Temuan penelitian ini menegaskan bahwa grup Facebook memiliki potensi untuk digunakan sebagai LMS. Ini memungkinkan pengumuman, berbagi sumber daya, mengambil bagian dalam diskusi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berpartisipasi dalam kegiatan mingguan, yang merupakan fungsi dasar dari LMS. </a:t>
            </a:r>
          </a:p>
        </p:txBody>
      </p:sp>
      <p:sp>
        <p:nvSpPr>
          <p:cNvPr id="3" name="Kotak Teks 2">
            <a:extLst>
              <a:ext uri="{FF2B5EF4-FFF2-40B4-BE49-F238E27FC236}">
                <a16:creationId xmlns:a16="http://schemas.microsoft.com/office/drawing/2014/main" id="{A12DF220-451F-6D70-8B40-246D89E4CEAB}"/>
              </a:ext>
            </a:extLst>
          </p:cNvPr>
          <p:cNvSpPr txBox="1"/>
          <p:nvPr/>
        </p:nvSpPr>
        <p:spPr>
          <a:xfrm>
            <a:off x="2934864" y="218963"/>
            <a:ext cx="4687746" cy="400110"/>
          </a:xfrm>
          <a:prstGeom prst="rect">
            <a:avLst/>
          </a:prstGeom>
          <a:noFill/>
        </p:spPr>
        <p:txBody>
          <a:bodyPr wrap="square">
            <a:spAutoFit/>
          </a:bodyPr>
          <a:lstStyle/>
          <a:p>
            <a:pPr lvl="0" algn="l" rtl="0">
              <a:spcBef>
                <a:spcPts val="0"/>
              </a:spcBef>
              <a:spcAft>
                <a:spcPts val="0"/>
              </a:spcAft>
            </a:pPr>
            <a:r>
              <a:rPr lang="en-US" sz="2000" b="1" dirty="0">
                <a:solidFill>
                  <a:schemeClr val="bg1"/>
                </a:solidFill>
                <a:highlight>
                  <a:srgbClr val="FFFF00"/>
                </a:highlight>
                <a:latin typeface="Montserrat" panose="00000500000000000000" pitchFamily="2" charset="0"/>
              </a:rPr>
              <a:t>Kesimpulan</a:t>
            </a:r>
          </a:p>
        </p:txBody>
      </p:sp>
    </p:spTree>
    <p:extLst>
      <p:ext uri="{BB962C8B-B14F-4D97-AF65-F5344CB8AC3E}">
        <p14:creationId xmlns:p14="http://schemas.microsoft.com/office/powerpoint/2010/main" val="277255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64" name="Google Shape;1064;p40"/>
          <p:cNvSpPr txBox="1">
            <a:spLocks noGrp="1"/>
          </p:cNvSpPr>
          <p:nvPr>
            <p:ph type="title"/>
          </p:nvPr>
        </p:nvSpPr>
        <p:spPr>
          <a:xfrm>
            <a:off x="2158236" y="353568"/>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highlight>
                  <a:srgbClr val="FFFF00"/>
                </a:highlight>
              </a:rPr>
              <a:t>PENGANTAR</a:t>
            </a:r>
            <a:endParaRPr dirty="0">
              <a:solidFill>
                <a:schemeClr val="bg1"/>
              </a:solidFill>
              <a:highlight>
                <a:srgbClr val="FFFF00"/>
              </a:highlight>
            </a:endParaRPr>
          </a:p>
        </p:txBody>
      </p:sp>
      <p:cxnSp>
        <p:nvCxnSpPr>
          <p:cNvPr id="1090" name="Google Shape;1090;p40"/>
          <p:cNvCxnSpPr/>
          <p:nvPr/>
        </p:nvCxnSpPr>
        <p:spPr>
          <a:xfrm>
            <a:off x="7970300" y="2517400"/>
            <a:ext cx="1678800" cy="0"/>
          </a:xfrm>
          <a:prstGeom prst="straightConnector1">
            <a:avLst/>
          </a:prstGeom>
          <a:noFill/>
          <a:ln w="19050" cap="flat" cmpd="sng">
            <a:solidFill>
              <a:schemeClr val="dk1"/>
            </a:solidFill>
            <a:prstDash val="solid"/>
            <a:round/>
            <a:headEnd type="none" w="med" len="med"/>
            <a:tailEnd type="none" w="med" len="med"/>
          </a:ln>
        </p:spPr>
      </p:cxnSp>
      <p:sp>
        <p:nvSpPr>
          <p:cNvPr id="4" name="Kotak Teks 3">
            <a:extLst>
              <a:ext uri="{FF2B5EF4-FFF2-40B4-BE49-F238E27FC236}">
                <a16:creationId xmlns:a16="http://schemas.microsoft.com/office/drawing/2014/main" id="{054A1884-0399-059B-1D55-E404DAE05423}"/>
              </a:ext>
            </a:extLst>
          </p:cNvPr>
          <p:cNvSpPr txBox="1"/>
          <p:nvPr/>
        </p:nvSpPr>
        <p:spPr>
          <a:xfrm>
            <a:off x="249936" y="1082040"/>
            <a:ext cx="8644128" cy="3939540"/>
          </a:xfrm>
          <a:prstGeom prst="rect">
            <a:avLst/>
          </a:prstGeom>
          <a:noFill/>
        </p:spPr>
        <p:txBody>
          <a:bodyPr wrap="square">
            <a:spAutoFit/>
          </a:bodyPr>
          <a:lstStyle/>
          <a:p>
            <a:pPr marL="0" lvl="0" indent="0" algn="just" rtl="0">
              <a:spcBef>
                <a:spcPts val="0"/>
              </a:spcBef>
              <a:spcAft>
                <a:spcPts val="0"/>
              </a:spcAft>
              <a:buNone/>
            </a:pP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Jejaringan</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sosial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SNSs</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adalah ruang virtual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dimana</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orang-orang dengan minat yang sama berkumpul untuk berkomunikasi, berbagai foto dan </a:t>
            </a:r>
            <a:r>
              <a:rPr lang="id-ID" sz="2500" b="1" dirty="0" err="1">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mendisikusikan</a:t>
            </a: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ide satu sama lain</a:t>
            </a:r>
            <a:r>
              <a:rPr lang="en-US"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a:t>
            </a:r>
          </a:p>
          <a:p>
            <a:pPr marL="0" lvl="0" indent="0" algn="just" rtl="0">
              <a:spcBef>
                <a:spcPts val="0"/>
              </a:spcBef>
              <a:spcAft>
                <a:spcPts val="0"/>
              </a:spcAft>
              <a:buNone/>
            </a:pPr>
            <a:endParaRPr lang="en-US"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endParaRPr>
          </a:p>
          <a:p>
            <a:pPr marL="0" lvl="0" indent="0" algn="just" rtl="0">
              <a:spcBef>
                <a:spcPts val="0"/>
              </a:spcBef>
              <a:spcAft>
                <a:spcPts val="0"/>
              </a:spcAft>
              <a:buNone/>
            </a:pPr>
            <a:r>
              <a:rPr lang="id-ID" sz="2500" b="1" dirty="0">
                <a:solidFill>
                  <a:schemeClr val="tx1"/>
                </a:solidFill>
                <a:effectLst/>
                <a:latin typeface="Montserrat" panose="00000500000000000000" pitchFamily="2" charset="0"/>
                <a:ea typeface="Adobe Fangsong Std R" panose="02020400000000000000" pitchFamily="18" charset="-128"/>
                <a:cs typeface="Times New Roman" panose="02020603050405020304" pitchFamily="18" charset="0"/>
              </a:rPr>
              <a:t> Dalam beberapa tahun terakhir, Facebook telah menjadi salah satu SNS yang paling menonjol. Salah satu cara yang mungkin menggunakan Facebook untuk mengajar dan belajar adalah dengan menggunakan grupnya sebagai LMS. </a:t>
            </a:r>
            <a:endParaRPr lang="en-US" sz="2500" b="1" dirty="0">
              <a:solidFill>
                <a:schemeClr val="tx1"/>
              </a:solidFill>
              <a:latin typeface="Montserrat" panose="00000500000000000000" pitchFamily="2" charset="0"/>
              <a:ea typeface="Adobe Fangsong Std R" panose="020204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TINJAUAN LITERATUR DI FACEBOOK</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1.Profil Pengguna</a:t>
            </a:r>
          </a:p>
        </p:txBody>
      </p:sp>
      <p:sp>
        <p:nvSpPr>
          <p:cNvPr id="7" name="Kotak Teks 6">
            <a:extLst>
              <a:ext uri="{FF2B5EF4-FFF2-40B4-BE49-F238E27FC236}">
                <a16:creationId xmlns:a16="http://schemas.microsoft.com/office/drawing/2014/main" id="{8F3E8B4B-24B1-0059-8483-409977B9417F}"/>
              </a:ext>
            </a:extLst>
          </p:cNvPr>
          <p:cNvSpPr txBox="1"/>
          <p:nvPr/>
        </p:nvSpPr>
        <p:spPr>
          <a:xfrm>
            <a:off x="-482727" y="1540520"/>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2. </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membangun hubungan</a:t>
            </a: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 </a:t>
            </a:r>
            <a:r>
              <a:rPr lang="id-ID" sz="2000" b="1" dirty="0" err="1">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interpersonal</a:t>
            </a: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15FD135C-7F55-2B1C-F12E-049D25429600}"/>
              </a:ext>
            </a:extLst>
          </p:cNvPr>
          <p:cNvSpPr txBox="1"/>
          <p:nvPr/>
        </p:nvSpPr>
        <p:spPr>
          <a:xfrm>
            <a:off x="273513" y="3093840"/>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3.</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menarik pembelajaran siswa</a:t>
            </a:r>
            <a:endParaRPr lang="en-US" sz="2000" b="1" dirty="0">
              <a:solidFill>
                <a:schemeClr val="bg1"/>
              </a:solidFill>
              <a:highlight>
                <a:srgbClr val="FFFF00"/>
              </a:highlight>
              <a:latin typeface="Montserrat" panose="00000500000000000000" pitchFamily="2" charset="0"/>
            </a:endParaRPr>
          </a:p>
        </p:txBody>
      </p:sp>
      <p:sp>
        <p:nvSpPr>
          <p:cNvPr id="14" name="Kotak Teks 13">
            <a:extLst>
              <a:ext uri="{FF2B5EF4-FFF2-40B4-BE49-F238E27FC236}">
                <a16:creationId xmlns:a16="http://schemas.microsoft.com/office/drawing/2014/main" id="{A7E88185-FA1D-DA68-42A9-597158231F57}"/>
              </a:ext>
            </a:extLst>
          </p:cNvPr>
          <p:cNvSpPr txBox="1"/>
          <p:nvPr/>
        </p:nvSpPr>
        <p:spPr>
          <a:xfrm>
            <a:off x="256413" y="3815350"/>
            <a:ext cx="8359140" cy="1323439"/>
          </a:xfrm>
          <a:prstGeom prst="rect">
            <a:avLst/>
          </a:prstGeom>
          <a:noFill/>
        </p:spPr>
        <p:txBody>
          <a:bodyPr wrap="square">
            <a:spAutoFit/>
          </a:bodyPr>
          <a:lstStyle/>
          <a:p>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Penggunaan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adalah wajib, sedangkan penggunaan grup Facebook adalah opsional. Hasilnya menunjukkan bahwa jumlah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di Facebook hampir empat kali lebih banyak daripada di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mengangkat topik yang lebih kompleks</a:t>
            </a:r>
            <a:r>
              <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endParaRPr lang="id-ID" sz="2000" dirty="0">
              <a:solidFill>
                <a:schemeClr val="bg2"/>
              </a:solidFill>
            </a:endParaRPr>
          </a:p>
        </p:txBody>
      </p:sp>
      <p:sp>
        <p:nvSpPr>
          <p:cNvPr id="16" name="Kotak Teks 15">
            <a:extLst>
              <a:ext uri="{FF2B5EF4-FFF2-40B4-BE49-F238E27FC236}">
                <a16:creationId xmlns:a16="http://schemas.microsoft.com/office/drawing/2014/main" id="{6F98B21F-FF98-553C-B983-4A917A81AF5E}"/>
              </a:ext>
            </a:extLst>
          </p:cNvPr>
          <p:cNvSpPr txBox="1"/>
          <p:nvPr/>
        </p:nvSpPr>
        <p:spPr>
          <a:xfrm>
            <a:off x="461606" y="1830861"/>
            <a:ext cx="8953084" cy="1631216"/>
          </a:xfrm>
          <a:prstGeom prst="rect">
            <a:avLst/>
          </a:prstGeom>
          <a:noFill/>
        </p:spPr>
        <p:txBody>
          <a:bodyPr wrap="square">
            <a:spAutoFit/>
          </a:bodyPr>
          <a:lstStyle/>
          <a:p>
            <a:r>
              <a:rPr lang="en-US" sz="2000" dirty="0">
                <a:solidFill>
                  <a:schemeClr val="bg2"/>
                </a:solidFill>
                <a:latin typeface="Calibri" panose="020F0502020204030204" pitchFamily="34" charset="0"/>
                <a:ea typeface="Calibri" panose="020F0502020204030204" pitchFamily="34" charset="0"/>
                <a:cs typeface="Times New Roman" panose="02020603050405020304" pitchFamily="18" charset="0"/>
              </a:rPr>
              <a:t>P</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enelitian</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telah menemukan bahwa penggunaan Facebook meningkatkan motivasi siswa</a:t>
            </a:r>
            <a:r>
              <a:rPr lang="en-US" sz="2000" dirty="0">
                <a:solidFill>
                  <a:schemeClr val="bg2"/>
                </a:solidFill>
                <a:latin typeface="Calibri" panose="020F0502020204030204" pitchFamily="34" charset="0"/>
                <a:ea typeface="Calibri" panose="020F0502020204030204" pitchFamily="34" charset="0"/>
                <a:cs typeface="Times New Roman" panose="02020603050405020304" pitchFamily="18" charset="0"/>
              </a:rPr>
              <a:t> dan </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hubungan mahasiswa-dosen.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O'Sullivan</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Hunt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Lippert</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Mazer</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Murphy dan </a:t>
            </a:r>
            <a:r>
              <a:rPr lang="id-ID" sz="20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Simonds</a:t>
            </a:r>
            <a:r>
              <a:rPr lang="id-ID"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mengidentifikasi bahwa siswa yang melihat situs web instruktur dengan tingkat kedekatan termediasi yang tinggi melaporkan tingkat motivasi</a:t>
            </a:r>
            <a:r>
              <a:rPr lang="en-US"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endParaRPr lang="id-ID" sz="2000" dirty="0">
              <a:solidFill>
                <a:schemeClr val="bg2"/>
              </a:solidFill>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707886"/>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Jejaring Sosial Online dalam proyek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Pew</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Internet dan American Life menunjukkan bahwa 55% . </a:t>
            </a:r>
            <a:endParaRPr lang="id-ID"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DESAIN DAN IMPLEMENTASI DATA</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1.Konteks</a:t>
            </a:r>
          </a:p>
        </p:txBody>
      </p:sp>
      <p:sp>
        <p:nvSpPr>
          <p:cNvPr id="7" name="Kotak Teks 6">
            <a:extLst>
              <a:ext uri="{FF2B5EF4-FFF2-40B4-BE49-F238E27FC236}">
                <a16:creationId xmlns:a16="http://schemas.microsoft.com/office/drawing/2014/main" id="{8F3E8B4B-24B1-0059-8483-409977B9417F}"/>
              </a:ext>
            </a:extLst>
          </p:cNvPr>
          <p:cNvSpPr txBox="1"/>
          <p:nvPr/>
        </p:nvSpPr>
        <p:spPr>
          <a:xfrm>
            <a:off x="-2326767" y="1520176"/>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2.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Menyiapkan</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Grup</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Facebook</a:t>
            </a:r>
          </a:p>
        </p:txBody>
      </p:sp>
      <p:sp>
        <p:nvSpPr>
          <p:cNvPr id="9" name="Kotak Teks 8">
            <a:extLst>
              <a:ext uri="{FF2B5EF4-FFF2-40B4-BE49-F238E27FC236}">
                <a16:creationId xmlns:a16="http://schemas.microsoft.com/office/drawing/2014/main" id="{15FD135C-7F55-2B1C-F12E-049D25429600}"/>
              </a:ext>
            </a:extLst>
          </p:cNvPr>
          <p:cNvSpPr txBox="1"/>
          <p:nvPr/>
        </p:nvSpPr>
        <p:spPr>
          <a:xfrm>
            <a:off x="198210" y="3093840"/>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3.</a:t>
            </a:r>
            <a:r>
              <a:rPr lang="id-ID" sz="2000" b="1" dirty="0">
                <a:solidFill>
                  <a:schemeClr val="bg1"/>
                </a:solidFill>
                <a:effectLst/>
                <a:highlight>
                  <a:srgbClr val="FFFF00"/>
                </a:highlight>
                <a:latin typeface="Montserrat" panose="00000500000000000000" pitchFamily="2" charset="0"/>
                <a:ea typeface="Calibri" panose="020F0502020204030204" pitchFamily="34" charset="0"/>
                <a:cs typeface="Times New Roman" panose="02020603050405020304" pitchFamily="18" charset="0"/>
              </a:rPr>
              <a:t>Digunakan untuk menarik pembelajaran siswa</a:t>
            </a:r>
            <a:endParaRPr lang="en-US" sz="2000" b="1" dirty="0">
              <a:solidFill>
                <a:schemeClr val="bg1"/>
              </a:solidFill>
              <a:highlight>
                <a:srgbClr val="FFFF00"/>
              </a:highlight>
              <a:latin typeface="Montserrat" panose="00000500000000000000" pitchFamily="2" charset="0"/>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707886"/>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Jejaring Sosial Online dalam proyek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Pew</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Internet dan American Life menunjukkan bahwa 55% . </a:t>
            </a:r>
            <a:endParaRPr lang="id-ID" sz="2000" dirty="0">
              <a:solidFill>
                <a:schemeClr val="tx1"/>
              </a:solidFill>
            </a:endParaRPr>
          </a:p>
        </p:txBody>
      </p:sp>
      <p:sp>
        <p:nvSpPr>
          <p:cNvPr id="3" name="Kotak Teks 2">
            <a:extLst>
              <a:ext uri="{FF2B5EF4-FFF2-40B4-BE49-F238E27FC236}">
                <a16:creationId xmlns:a16="http://schemas.microsoft.com/office/drawing/2014/main" id="{6B579247-7B8F-20F0-3308-BCC159BEE5DD}"/>
              </a:ext>
            </a:extLst>
          </p:cNvPr>
          <p:cNvSpPr txBox="1"/>
          <p:nvPr/>
        </p:nvSpPr>
        <p:spPr>
          <a:xfrm>
            <a:off x="393573" y="1899776"/>
            <a:ext cx="6469380" cy="1323439"/>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Tutor membuat grup Facebook sebelum setiap kursus dimulai. Mode akses Facebook pertama kali diatur ke "terbuka untuk umum" sehingga akses tidak mengharuskan peserta untuk menjadi teman. </a:t>
            </a:r>
            <a:endParaRPr lang="id-ID" sz="2000" dirty="0">
              <a:solidFill>
                <a:schemeClr val="tx1"/>
              </a:solidFill>
            </a:endParaRPr>
          </a:p>
        </p:txBody>
      </p:sp>
      <p:sp>
        <p:nvSpPr>
          <p:cNvPr id="6" name="Kotak Teks 5">
            <a:extLst>
              <a:ext uri="{FF2B5EF4-FFF2-40B4-BE49-F238E27FC236}">
                <a16:creationId xmlns:a16="http://schemas.microsoft.com/office/drawing/2014/main" id="{91B0C784-0748-9A67-009C-D3F2C490DE83}"/>
              </a:ext>
            </a:extLst>
          </p:cNvPr>
          <p:cNvSpPr txBox="1"/>
          <p:nvPr/>
        </p:nvSpPr>
        <p:spPr>
          <a:xfrm>
            <a:off x="198209" y="3769066"/>
            <a:ext cx="8283993" cy="1323439"/>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Penggunaan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adalah wajib, sedangkan penggunaan grup Facebook adalah opsional. Hasilnya menunjukkan bahwa jumlah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 Facebook hampir empat kali lebih banyak daripada di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WebCT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posting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mengangkat topik yang lebih kompleks </a:t>
            </a:r>
            <a:endParaRPr lang="id-ID" sz="2000" dirty="0">
              <a:solidFill>
                <a:schemeClr val="tx1"/>
              </a:solidFill>
            </a:endParaRPr>
          </a:p>
        </p:txBody>
      </p:sp>
    </p:spTree>
    <p:extLst>
      <p:ext uri="{BB962C8B-B14F-4D97-AF65-F5344CB8AC3E}">
        <p14:creationId xmlns:p14="http://schemas.microsoft.com/office/powerpoint/2010/main" val="239632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xfrm>
            <a:off x="1375410" y="41986"/>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rgbClr val="FFFF00"/>
                </a:solidFill>
                <a:effectLst/>
                <a:latin typeface="Montserrat" panose="00000500000000000000" pitchFamily="2" charset="0"/>
                <a:ea typeface="Calibri" panose="020F0502020204030204" pitchFamily="34" charset="0"/>
                <a:cs typeface="Times New Roman" panose="02020603050405020304" pitchFamily="18" charset="0"/>
              </a:rPr>
              <a:t>DESAIN DAN IMPLEMENTASI DATA</a:t>
            </a:r>
            <a:endParaRPr lang="id-ID" sz="2500" dirty="0">
              <a:solidFill>
                <a:srgbClr val="FFFF00"/>
              </a:solidFill>
              <a:latin typeface="Montserrat" panose="00000500000000000000" pitchFamily="2" charset="0"/>
            </a:endParaRPr>
          </a:p>
        </p:txBody>
      </p:sp>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4" name="Kotak Teks 3">
            <a:extLst>
              <a:ext uri="{FF2B5EF4-FFF2-40B4-BE49-F238E27FC236}">
                <a16:creationId xmlns:a16="http://schemas.microsoft.com/office/drawing/2014/main" id="{7FCF62E0-BB2E-8232-902D-831108DC4AA8}"/>
              </a:ext>
            </a:extLst>
          </p:cNvPr>
          <p:cNvSpPr txBox="1"/>
          <p:nvPr/>
        </p:nvSpPr>
        <p:spPr>
          <a:xfrm>
            <a:off x="198210" y="558826"/>
            <a:ext cx="5029200" cy="400110"/>
          </a:xfrm>
          <a:prstGeom prst="rect">
            <a:avLst/>
          </a:prstGeom>
          <a:noFill/>
        </p:spPr>
        <p:txBody>
          <a:bodyPr wrap="square">
            <a:spAutoFit/>
          </a:bodyPr>
          <a:lstStyle/>
          <a:p>
            <a:pPr lvl="0" algn="l" rtl="0">
              <a:spcBef>
                <a:spcPts val="0"/>
              </a:spcBef>
              <a:spcAft>
                <a:spcPts val="0"/>
              </a:spcAft>
            </a:pPr>
            <a:r>
              <a:rPr lang="en-US" sz="2000" b="1" dirty="0">
                <a:solidFill>
                  <a:schemeClr val="bg2"/>
                </a:solidFill>
                <a:highlight>
                  <a:srgbClr val="FFFF00"/>
                </a:highlight>
                <a:latin typeface="Montserrat" panose="00000500000000000000" pitchFamily="2" charset="0"/>
              </a:rPr>
              <a:t> </a:t>
            </a:r>
            <a:r>
              <a:rPr lang="en-US" sz="2000" b="1" dirty="0">
                <a:solidFill>
                  <a:schemeClr val="bg1"/>
                </a:solidFill>
                <a:highlight>
                  <a:srgbClr val="FFFF00"/>
                </a:highlight>
                <a:latin typeface="Montserrat" panose="00000500000000000000" pitchFamily="2" charset="0"/>
              </a:rPr>
              <a:t>4.Memasang </a:t>
            </a:r>
            <a:r>
              <a:rPr lang="en-US" sz="2000" b="1" dirty="0" err="1">
                <a:solidFill>
                  <a:schemeClr val="bg1"/>
                </a:solidFill>
                <a:highlight>
                  <a:srgbClr val="FFFF00"/>
                </a:highlight>
                <a:latin typeface="Montserrat" panose="00000500000000000000" pitchFamily="2" charset="0"/>
              </a:rPr>
              <a:t>Pengumuman</a:t>
            </a:r>
            <a:endParaRPr lang="en-US" sz="2000" b="1" dirty="0">
              <a:solidFill>
                <a:schemeClr val="bg1"/>
              </a:solidFill>
              <a:highlight>
                <a:srgbClr val="FFFF00"/>
              </a:highlight>
              <a:latin typeface="Montserrat" panose="00000500000000000000" pitchFamily="2" charset="0"/>
            </a:endParaRPr>
          </a:p>
        </p:txBody>
      </p:sp>
      <p:sp>
        <p:nvSpPr>
          <p:cNvPr id="7" name="Kotak Teks 6">
            <a:extLst>
              <a:ext uri="{FF2B5EF4-FFF2-40B4-BE49-F238E27FC236}">
                <a16:creationId xmlns:a16="http://schemas.microsoft.com/office/drawing/2014/main" id="{8F3E8B4B-24B1-0059-8483-409977B9417F}"/>
              </a:ext>
            </a:extLst>
          </p:cNvPr>
          <p:cNvSpPr txBox="1"/>
          <p:nvPr/>
        </p:nvSpPr>
        <p:spPr>
          <a:xfrm>
            <a:off x="-3065907" y="2076034"/>
            <a:ext cx="9233154" cy="400110"/>
          </a:xfrm>
          <a:prstGeom prst="rect">
            <a:avLst/>
          </a:prstGeom>
          <a:noFill/>
        </p:spPr>
        <p:txBody>
          <a:bodyPr wrap="square">
            <a:spAutoFit/>
          </a:bodyPr>
          <a:lstStyle/>
          <a:p>
            <a:pPr lvl="0" algn="ctr"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rPr>
              <a:t>5.Berbagai </a:t>
            </a:r>
            <a:r>
              <a:rPr lang="en-US" sz="2000" b="1" dirty="0" err="1">
                <a:solidFill>
                  <a:schemeClr val="bg1"/>
                </a:solidFill>
                <a:highlight>
                  <a:srgbClr val="FFFF00"/>
                </a:highlight>
                <a:latin typeface="Montserrat" panose="00000500000000000000" pitchFamily="2" charset="0"/>
                <a:ea typeface="Calibri" panose="020F0502020204030204" pitchFamily="34" charset="0"/>
              </a:rPr>
              <a:t>Kursus</a:t>
            </a: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15FD135C-7F55-2B1C-F12E-049D25429600}"/>
              </a:ext>
            </a:extLst>
          </p:cNvPr>
          <p:cNvSpPr txBox="1"/>
          <p:nvPr/>
        </p:nvSpPr>
        <p:spPr>
          <a:xfrm>
            <a:off x="198210" y="3096354"/>
            <a:ext cx="10416540" cy="707886"/>
          </a:xfrm>
          <a:prstGeom prst="rect">
            <a:avLst/>
          </a:prstGeom>
          <a:noFill/>
        </p:spPr>
        <p:txBody>
          <a:bodyPr wrap="square">
            <a:spAutoFit/>
          </a:bodyPr>
          <a:lstStyle/>
          <a:p>
            <a:pPr lvl="0" indent="-457200" algn="l" rtl="0">
              <a:spcBef>
                <a:spcPts val="0"/>
              </a:spcBef>
              <a:spcAft>
                <a:spcPts val="0"/>
              </a:spcAft>
              <a:buFont typeface="+mj-lt"/>
              <a:buAutoNum type="arabicParenR"/>
            </a:pPr>
            <a:endPar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6.Menyelenggarakan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Sesi</a:t>
            </a:r>
            <a:r>
              <a:rPr lang="en-US" sz="2000" b="1" dirty="0">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 Tutorial </a:t>
            </a:r>
            <a:r>
              <a:rPr lang="en-US" sz="2000" b="1" dirty="0" err="1">
                <a:solidFill>
                  <a:schemeClr val="bg1"/>
                </a:solidFill>
                <a:highlight>
                  <a:srgbClr val="FFFF00"/>
                </a:highlight>
                <a:latin typeface="Montserrat" panose="00000500000000000000" pitchFamily="2" charset="0"/>
                <a:ea typeface="Calibri" panose="020F0502020204030204" pitchFamily="34" charset="0"/>
                <a:cs typeface="Times New Roman" panose="02020603050405020304" pitchFamily="18" charset="0"/>
              </a:rPr>
              <a:t>Mingguan</a:t>
            </a:r>
            <a:endParaRPr lang="en-US" sz="2000" b="1" dirty="0">
              <a:solidFill>
                <a:schemeClr val="bg1"/>
              </a:solidFill>
              <a:highlight>
                <a:srgbClr val="FFFF00"/>
              </a:highlight>
              <a:latin typeface="Montserrat" panose="00000500000000000000" pitchFamily="2" charset="0"/>
            </a:endParaRPr>
          </a:p>
        </p:txBody>
      </p:sp>
      <p:sp>
        <p:nvSpPr>
          <p:cNvPr id="18" name="Kotak Teks 17">
            <a:extLst>
              <a:ext uri="{FF2B5EF4-FFF2-40B4-BE49-F238E27FC236}">
                <a16:creationId xmlns:a16="http://schemas.microsoft.com/office/drawing/2014/main" id="{21FDAEA6-E640-1CE2-AE6F-7D4A7E045FC0}"/>
              </a:ext>
            </a:extLst>
          </p:cNvPr>
          <p:cNvSpPr txBox="1"/>
          <p:nvPr/>
        </p:nvSpPr>
        <p:spPr>
          <a:xfrm>
            <a:off x="393573" y="885613"/>
            <a:ext cx="8088630" cy="1063689"/>
          </a:xfrm>
          <a:prstGeom prst="rect">
            <a:avLst/>
          </a:prstGeom>
          <a:noFill/>
        </p:spPr>
        <p:txBody>
          <a:bodyPr wrap="square">
            <a:spAutoFit/>
          </a:bodyPr>
          <a:lstStyle/>
          <a:p>
            <a:pPr>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Dinding di grup Facebook digunakan untuk menyebarkan informasi tepat waktu.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Dindingmengizinkan</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publikasi pengumuman, yang mencakup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hyperlink</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gambar, dan video. </a:t>
            </a:r>
            <a:endParaRPr lang="id-ID" sz="2000" dirty="0">
              <a:solidFill>
                <a:schemeClr val="tx1"/>
              </a:solidFill>
            </a:endParaRPr>
          </a:p>
        </p:txBody>
      </p:sp>
      <p:sp>
        <p:nvSpPr>
          <p:cNvPr id="3" name="Kotak Teks 2">
            <a:extLst>
              <a:ext uri="{FF2B5EF4-FFF2-40B4-BE49-F238E27FC236}">
                <a16:creationId xmlns:a16="http://schemas.microsoft.com/office/drawing/2014/main" id="{6B579247-7B8F-20F0-3308-BCC159BEE5DD}"/>
              </a:ext>
            </a:extLst>
          </p:cNvPr>
          <p:cNvSpPr txBox="1"/>
          <p:nvPr/>
        </p:nvSpPr>
        <p:spPr>
          <a:xfrm>
            <a:off x="256412" y="2537978"/>
            <a:ext cx="8378301" cy="400110"/>
          </a:xfrm>
          <a:prstGeom prst="rect">
            <a:avLst/>
          </a:prstGeom>
          <a:noFill/>
        </p:spPr>
        <p:txBody>
          <a:bodyPr wrap="square">
            <a:spAutoFit/>
          </a:bodyPr>
          <a:lstStyle/>
          <a:p>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Berkas dalam format berbeda pertama kali diunggah ke Google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endParaRPr lang="id-ID" sz="2000" dirty="0">
              <a:solidFill>
                <a:schemeClr val="tx1"/>
              </a:solidFill>
            </a:endParaRPr>
          </a:p>
        </p:txBody>
      </p:sp>
      <p:sp>
        <p:nvSpPr>
          <p:cNvPr id="5" name="Kotak Teks 4">
            <a:extLst>
              <a:ext uri="{FF2B5EF4-FFF2-40B4-BE49-F238E27FC236}">
                <a16:creationId xmlns:a16="http://schemas.microsoft.com/office/drawing/2014/main" id="{FF77AB4B-EF78-502F-DDC6-F21E36DC50D4}"/>
              </a:ext>
            </a:extLst>
          </p:cNvPr>
          <p:cNvSpPr txBox="1"/>
          <p:nvPr/>
        </p:nvSpPr>
        <p:spPr>
          <a:xfrm>
            <a:off x="393572" y="3962506"/>
            <a:ext cx="8010811" cy="1065676"/>
          </a:xfrm>
          <a:prstGeom prst="rect">
            <a:avLst/>
          </a:prstGeom>
          <a:noFill/>
        </p:spPr>
        <p:txBody>
          <a:bodyPr wrap="square">
            <a:spAutoFit/>
          </a:bodyPr>
          <a:lstStyle/>
          <a:p>
            <a:pPr>
              <a:lnSpc>
                <a:spcPct val="107000"/>
              </a:lnSpc>
              <a:spcAft>
                <a:spcPts val="800"/>
              </a:spcAft>
            </a:pP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Fungsi acara di grup Facebook digunakan untuk mengatur materi kursus mingguan. Juga, gambar profil acara dipilih dengan cermat untuk mewakili topik sesi itu.</a:t>
            </a:r>
          </a:p>
        </p:txBody>
      </p:sp>
    </p:spTree>
    <p:extLst>
      <p:ext uri="{BB962C8B-B14F-4D97-AF65-F5344CB8AC3E}">
        <p14:creationId xmlns:p14="http://schemas.microsoft.com/office/powerpoint/2010/main" val="52468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pic>
        <p:nvPicPr>
          <p:cNvPr id="29" name="Gambar 28">
            <a:extLst>
              <a:ext uri="{FF2B5EF4-FFF2-40B4-BE49-F238E27FC236}">
                <a16:creationId xmlns:a16="http://schemas.microsoft.com/office/drawing/2014/main" id="{EDC27A98-471F-13EF-D518-4421386D415D}"/>
              </a:ext>
            </a:extLst>
          </p:cNvPr>
          <p:cNvPicPr>
            <a:picLocks noChangeAspect="1"/>
          </p:cNvPicPr>
          <p:nvPr/>
        </p:nvPicPr>
        <p:blipFill rotWithShape="1">
          <a:blip r:embed="rId3"/>
          <a:srcRect b="38963"/>
          <a:stretch/>
        </p:blipFill>
        <p:spPr>
          <a:xfrm>
            <a:off x="1565623" y="240030"/>
            <a:ext cx="6012754" cy="4663440"/>
          </a:xfrm>
          <a:prstGeom prst="rect">
            <a:avLst/>
          </a:prstGeom>
        </p:spPr>
      </p:pic>
      <p:sp>
        <p:nvSpPr>
          <p:cNvPr id="30" name="Kotak Teks 29">
            <a:extLst>
              <a:ext uri="{FF2B5EF4-FFF2-40B4-BE49-F238E27FC236}">
                <a16:creationId xmlns:a16="http://schemas.microsoft.com/office/drawing/2014/main" id="{C72EC409-B802-6396-38BD-26BF306B8D85}"/>
              </a:ext>
            </a:extLst>
          </p:cNvPr>
          <p:cNvSpPr txBox="1"/>
          <p:nvPr/>
        </p:nvSpPr>
        <p:spPr>
          <a:xfrm>
            <a:off x="5613722" y="1238491"/>
            <a:ext cx="567159" cy="307777"/>
          </a:xfrm>
          <a:prstGeom prst="rect">
            <a:avLst/>
          </a:prstGeom>
          <a:noFill/>
        </p:spPr>
        <p:txBody>
          <a:bodyPr wrap="square" rtlCol="0">
            <a:spAutoFit/>
          </a:bodyPr>
          <a:lstStyle/>
          <a:p>
            <a:endParaRPr lang="id-ID" dirty="0"/>
          </a:p>
        </p:txBody>
      </p:sp>
      <p:sp>
        <p:nvSpPr>
          <p:cNvPr id="31" name="Persegi Panjang 30">
            <a:extLst>
              <a:ext uri="{FF2B5EF4-FFF2-40B4-BE49-F238E27FC236}">
                <a16:creationId xmlns:a16="http://schemas.microsoft.com/office/drawing/2014/main" id="{36D11C93-3704-6EA1-ABD8-42EBD0454F07}"/>
              </a:ext>
            </a:extLst>
          </p:cNvPr>
          <p:cNvSpPr/>
          <p:nvPr/>
        </p:nvSpPr>
        <p:spPr>
          <a:xfrm>
            <a:off x="5613722" y="1157468"/>
            <a:ext cx="462987" cy="2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Rata</a:t>
            </a:r>
            <a:endParaRPr lang="id-ID" sz="1000" dirty="0"/>
          </a:p>
        </p:txBody>
      </p:sp>
      <p:sp>
        <p:nvSpPr>
          <p:cNvPr id="32" name="Persegi Panjang 31">
            <a:extLst>
              <a:ext uri="{FF2B5EF4-FFF2-40B4-BE49-F238E27FC236}">
                <a16:creationId xmlns:a16="http://schemas.microsoft.com/office/drawing/2014/main" id="{5C17A894-A95B-C6B9-9484-06B66E8F0F9F}"/>
              </a:ext>
            </a:extLst>
          </p:cNvPr>
          <p:cNvSpPr/>
          <p:nvPr/>
        </p:nvSpPr>
        <p:spPr>
          <a:xfrm>
            <a:off x="6468727" y="1157467"/>
            <a:ext cx="462987" cy="20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Rata</a:t>
            </a:r>
            <a:endParaRPr lang="id-ID" sz="1000" dirty="0"/>
          </a:p>
        </p:txBody>
      </p:sp>
      <p:sp>
        <p:nvSpPr>
          <p:cNvPr id="33" name="Persegi Panjang 32">
            <a:extLst>
              <a:ext uri="{FF2B5EF4-FFF2-40B4-BE49-F238E27FC236}">
                <a16:creationId xmlns:a16="http://schemas.microsoft.com/office/drawing/2014/main" id="{F4ABA10E-D16E-42E0-7E26-33FA1C8A4B4E}"/>
              </a:ext>
            </a:extLst>
          </p:cNvPr>
          <p:cNvSpPr/>
          <p:nvPr/>
        </p:nvSpPr>
        <p:spPr>
          <a:xfrm>
            <a:off x="6076709" y="1233666"/>
            <a:ext cx="462987" cy="55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SD</a:t>
            </a:r>
            <a:endParaRPr lang="id-ID" sz="1000" dirty="0"/>
          </a:p>
        </p:txBody>
      </p:sp>
      <p:sp>
        <p:nvSpPr>
          <p:cNvPr id="34" name="Persegi Panjang 33">
            <a:extLst>
              <a:ext uri="{FF2B5EF4-FFF2-40B4-BE49-F238E27FC236}">
                <a16:creationId xmlns:a16="http://schemas.microsoft.com/office/drawing/2014/main" id="{73F51960-E308-AE3B-B8DB-05A83371595B}"/>
              </a:ext>
            </a:extLst>
          </p:cNvPr>
          <p:cNvSpPr/>
          <p:nvPr/>
        </p:nvSpPr>
        <p:spPr>
          <a:xfrm>
            <a:off x="6882373" y="1233665"/>
            <a:ext cx="462987" cy="55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SD</a:t>
            </a:r>
            <a:endParaRPr lang="id-ID"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pic>
        <p:nvPicPr>
          <p:cNvPr id="5" name="Gambar 4">
            <a:extLst>
              <a:ext uri="{FF2B5EF4-FFF2-40B4-BE49-F238E27FC236}">
                <a16:creationId xmlns:a16="http://schemas.microsoft.com/office/drawing/2014/main" id="{A048895E-6636-9DDE-6DDF-15A7F92348B1}"/>
              </a:ext>
            </a:extLst>
          </p:cNvPr>
          <p:cNvPicPr>
            <a:picLocks noChangeAspect="1"/>
          </p:cNvPicPr>
          <p:nvPr/>
        </p:nvPicPr>
        <p:blipFill rotWithShape="1">
          <a:blip r:embed="rId3"/>
          <a:srcRect t="61630"/>
          <a:stretch/>
        </p:blipFill>
        <p:spPr>
          <a:xfrm>
            <a:off x="399231" y="769620"/>
            <a:ext cx="8033090" cy="3916680"/>
          </a:xfrm>
          <a:prstGeom prst="rect">
            <a:avLst/>
          </a:prstGeom>
        </p:spPr>
      </p:pic>
    </p:spTree>
    <p:extLst>
      <p:ext uri="{BB962C8B-B14F-4D97-AF65-F5344CB8AC3E}">
        <p14:creationId xmlns:p14="http://schemas.microsoft.com/office/powerpoint/2010/main" val="4623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63944" y="3746524"/>
            <a:ext cx="4242600" cy="6168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Apa</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Kendala</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Menguunakan</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Facebook </a:t>
            </a:r>
            <a:r>
              <a:rPr lang="en-US" sz="2000" dirty="0" err="1">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sebagai</a:t>
            </a:r>
            <a:r>
              <a:rPr lang="en-US" sz="2000" dirty="0">
                <a:solidFill>
                  <a:schemeClr val="tx1"/>
                </a:solidFill>
                <a:effectLst/>
                <a:latin typeface="Adobe Gothic Std B" panose="020B0800000000000000" pitchFamily="34" charset="-128"/>
                <a:ea typeface="Adobe Gothic Std B" panose="020B0800000000000000" pitchFamily="34" charset="-128"/>
                <a:cs typeface="Times New Roman" panose="02020603050405020304" pitchFamily="18" charset="0"/>
              </a:rPr>
              <a:t> LMS?</a:t>
            </a:r>
            <a:endParaRPr lang="id-ID" sz="2000" dirty="0">
              <a:solidFill>
                <a:schemeClr val="tx1"/>
              </a:solidFill>
              <a:latin typeface="Adobe Gothic Std B" panose="020B0800000000000000" pitchFamily="34" charset="-128"/>
              <a:ea typeface="Adobe Gothic Std B" panose="020B0800000000000000" pitchFamily="34" charset="-128"/>
            </a:endParaRPr>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cxnSp>
        <p:nvCxnSpPr>
          <p:cNvPr id="1010" name="Google Shape;1010;p38"/>
          <p:cNvCxnSpPr/>
          <p:nvPr/>
        </p:nvCxnSpPr>
        <p:spPr>
          <a:xfrm>
            <a:off x="3358840" y="4750037"/>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 name="Kotak Teks 10">
            <a:extLst>
              <a:ext uri="{FF2B5EF4-FFF2-40B4-BE49-F238E27FC236}">
                <a16:creationId xmlns:a16="http://schemas.microsoft.com/office/drawing/2014/main" id="{62026A91-0332-43B5-E763-E5E6999A8CFC}"/>
              </a:ext>
            </a:extLst>
          </p:cNvPr>
          <p:cNvSpPr txBox="1"/>
          <p:nvPr/>
        </p:nvSpPr>
        <p:spPr>
          <a:xfrm>
            <a:off x="787079" y="986700"/>
            <a:ext cx="6580207" cy="3170099"/>
          </a:xfrm>
          <a:prstGeom prst="rect">
            <a:avLst/>
          </a:prstGeom>
          <a:noFill/>
        </p:spPr>
        <p:txBody>
          <a:bodyPr wrap="square">
            <a:spAutoFit/>
          </a:bodyPr>
          <a:lstStyle/>
          <a:p>
            <a:pPr algn="just"/>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Grup Facebook tidak mendukung sumber belajar dalam format lain seperti PPT atau PDF untuk diunggah secara langsung, dan dengan demikian situs web pihak ketiga harus digunakan untuk mengatasi keterbatasan ini. Dalam dua kursus ini, Google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Documents</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digunakan untuk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meng</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host</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materi pembelajaran dari format lain, dan </a:t>
            </a:r>
            <a:r>
              <a:rPr lang="id-ID"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Kwiksurvey</a:t>
            </a:r>
            <a:r>
              <a:rPr lang="id-ID"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digunakan untuk mengumpulkan umpan balik dari para peserta. Hasilnya menunjukkan bahwa integrasi alat eksternal ditambah dan meningkatkan kemampuan grup Facebook sebagai LMS. </a:t>
            </a:r>
            <a:endParaRPr lang="id-ID" sz="2000" dirty="0">
              <a:solidFill>
                <a:schemeClr val="tx1"/>
              </a:solidFill>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590</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Adobe Gothic Std B</vt:lpstr>
      <vt:lpstr>Source Sans Pro</vt:lpstr>
      <vt:lpstr>Raleway</vt:lpstr>
      <vt:lpstr>Montserrat</vt:lpstr>
      <vt:lpstr>Josefin Slab SemiBold</vt:lpstr>
      <vt:lpstr>Calibri</vt:lpstr>
      <vt:lpstr>Electronic Circuit Style CV by Slidesgo</vt:lpstr>
      <vt:lpstr>Using the Facebook group as a learning management system: An exploratory study_</vt:lpstr>
      <vt:lpstr>PENGANTAR</vt:lpstr>
      <vt:lpstr>TINJAUAN LITERATUR DI FACEBOOK</vt:lpstr>
      <vt:lpstr>DESAIN DAN IMPLEMENTASI DATA</vt:lpstr>
      <vt:lpstr>DESAIN DAN IMPLEMENTASI DATA</vt:lpstr>
      <vt:lpstr>PowerPoint Presentation</vt:lpstr>
      <vt:lpstr>PowerPoint Presentation</vt:lpstr>
      <vt:lpstr>Apa Kendala Menguunakan Facebook sebagai LMS?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INFORMASI DAN KOMUNIKASI</dc:title>
  <cp:lastModifiedBy>Maria Manurung</cp:lastModifiedBy>
  <cp:revision>4</cp:revision>
  <dcterms:modified xsi:type="dcterms:W3CDTF">2022-09-19T10:07:58Z</dcterms:modified>
</cp:coreProperties>
</file>