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76" r:id="rId7"/>
    <p:sldId id="261" r:id="rId8"/>
    <p:sldId id="274" r:id="rId9"/>
    <p:sldId id="273" r:id="rId10"/>
    <p:sldId id="272" r:id="rId11"/>
    <p:sldId id="275" r:id="rId12"/>
    <p:sldId id="263" r:id="rId13"/>
    <p:sldId id="264" r:id="rId14"/>
    <p:sldId id="265" r:id="rId15"/>
    <p:sldId id="266" r:id="rId16"/>
    <p:sldId id="267" r:id="rId17"/>
    <p:sldId id="268" r:id="rId18"/>
    <p:sldId id="277" r:id="rId19"/>
    <p:sldId id="270"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0" autoAdjust="0"/>
    <p:restoredTop sz="94249" autoAdjust="0"/>
  </p:normalViewPr>
  <p:slideViewPr>
    <p:cSldViewPr>
      <p:cViewPr>
        <p:scale>
          <a:sx n="75" d="100"/>
          <a:sy n="75" d="100"/>
        </p:scale>
        <p:origin x="12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3620"/>
            <a:ext cx="7772400" cy="1470025"/>
          </a:xfrm>
        </p:spPr>
        <p:txBody>
          <a:bodyPr/>
          <a:lstStyle/>
          <a:p>
            <a:r>
              <a:rPr lang="en-US" dirty="0">
                <a:latin typeface="Times New Roman" panose="02020603050405020304" pitchFamily="18" charset="0"/>
                <a:cs typeface="Times New Roman" panose="02020603050405020304" pitchFamily="18" charset="0"/>
              </a:rPr>
              <a:t>Project Title:</a:t>
            </a:r>
          </a:p>
        </p:txBody>
      </p:sp>
      <p:sp>
        <p:nvSpPr>
          <p:cNvPr id="3" name="Subtitle 2"/>
          <p:cNvSpPr>
            <a:spLocks noGrp="1"/>
          </p:cNvSpPr>
          <p:nvPr>
            <p:ph type="subTitle" idx="1"/>
          </p:nvPr>
        </p:nvSpPr>
        <p:spPr>
          <a:xfrm>
            <a:off x="1371600" y="2855457"/>
            <a:ext cx="6400800" cy="2478543"/>
          </a:xfrm>
        </p:spPr>
        <p:txBody>
          <a:bodyPr>
            <a:normAutofit fontScale="47500" lnSpcReduction="20000"/>
          </a:bodyPr>
          <a:lstStyle/>
          <a:p>
            <a:pPr marL="0" marR="0" algn="ctr">
              <a:lnSpc>
                <a:spcPct val="150000"/>
              </a:lnSpc>
              <a:spcBef>
                <a:spcPts val="0"/>
              </a:spcBef>
              <a:spcAft>
                <a:spcPts val="0"/>
              </a:spcAft>
              <a:tabLst>
                <a:tab pos="3590925" algn="l"/>
              </a:tabLst>
            </a:pPr>
            <a:r>
              <a:rPr lang="en-US" sz="43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Muhammad </a:t>
            </a:r>
            <a:r>
              <a:rPr lang="en-US" sz="4300" b="1"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Awais</a:t>
            </a:r>
            <a:r>
              <a:rPr lang="en-US" sz="43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CIIT/FA20-BSE-021/ATD</a:t>
            </a:r>
          </a:p>
          <a:p>
            <a:pPr>
              <a:lnSpc>
                <a:spcPct val="150000"/>
              </a:lnSpc>
              <a:spcBef>
                <a:spcPts val="0"/>
              </a:spcBef>
              <a:tabLst>
                <a:tab pos="3590925" algn="l"/>
              </a:tabLst>
            </a:pPr>
            <a:r>
              <a:rPr lang="en-US" sz="43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Ali Sher Khan            CIIT/FA20-BSE0-078/ATD</a:t>
            </a:r>
            <a:endParaRPr lang="en-US" sz="4300" dirty="0">
              <a:latin typeface="Calibri" panose="020F0502020204030204" pitchFamily="34" charset="0"/>
              <a:ea typeface="Times New Roman" panose="02020603050405020304" pitchFamily="18" charset="0"/>
              <a:cs typeface="Arial" panose="020B0604020202020204" pitchFamily="34" charset="0"/>
            </a:endParaRPr>
          </a:p>
          <a:p>
            <a:pPr>
              <a:lnSpc>
                <a:spcPct val="150000"/>
              </a:lnSpc>
              <a:spcBef>
                <a:spcPts val="0"/>
              </a:spcBef>
              <a:tabLst>
                <a:tab pos="3590925" algn="l"/>
              </a:tabLst>
            </a:pPr>
            <a:r>
              <a:rPr lang="en-US" sz="43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Nabeel Javed              CIIT/FA20-BSE-061/ATD</a:t>
            </a:r>
            <a:endParaRPr lang="en-US" sz="43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tabLst>
                <a:tab pos="3590925"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Supervisor-name </a:t>
            </a: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4500" b="1" dirty="0">
                <a:solidFill>
                  <a:schemeClr val="tx1">
                    <a:lumMod val="95000"/>
                    <a:lumOff val="5000"/>
                  </a:schemeClr>
                </a:solidFill>
                <a:latin typeface="Times New Roman" panose="02020603050405020304" pitchFamily="18" charset="0"/>
                <a:cs typeface="Times New Roman" panose="02020603050405020304" pitchFamily="18" charset="0"/>
              </a:rPr>
              <a:t>Mr. Muhammad Ali khan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9152-CD6E-E5B5-D04A-E0FC50E325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and its Functionalities</a:t>
            </a:r>
            <a:endParaRPr lang="en-US" dirty="0"/>
          </a:p>
        </p:txBody>
      </p:sp>
      <p:sp>
        <p:nvSpPr>
          <p:cNvPr id="3" name="Content Placeholder 2">
            <a:extLst>
              <a:ext uri="{FF2B5EF4-FFF2-40B4-BE49-F238E27FC236}">
                <a16:creationId xmlns:a16="http://schemas.microsoft.com/office/drawing/2014/main" id="{7F253AB1-C477-A078-E85A-8F6281BC8399}"/>
              </a:ext>
            </a:extLst>
          </p:cNvPr>
          <p:cNvSpPr>
            <a:spLocks noGrp="1"/>
          </p:cNvSpPr>
          <p:nvPr>
            <p:ph idx="1"/>
          </p:nvPr>
        </p:nvSpPr>
        <p:spPr/>
        <p:txBody>
          <a:bodyPr>
            <a:normAutofit fontScale="92500" lnSpcReduction="20000"/>
          </a:bodyPr>
          <a:lstStyle/>
          <a:p>
            <a:pPr marL="0" marR="0" indent="0">
              <a:lnSpc>
                <a:spcPct val="107000"/>
              </a:lnSpc>
              <a:spcBef>
                <a:spcPts val="1400"/>
              </a:spcBef>
              <a:spcAft>
                <a:spcPts val="1400"/>
              </a:spcAft>
              <a:buNone/>
            </a:pPr>
            <a:r>
              <a:rPr lang="en-US" sz="2200" b="1" dirty="0">
                <a:effectLst/>
                <a:latin typeface="Times New Roman" panose="02020603050405020304" pitchFamily="18" charset="0"/>
                <a:ea typeface="Times New Roman" panose="02020603050405020304" pitchFamily="18" charset="0"/>
                <a:cs typeface="Arial" panose="020B0604020202020204" pitchFamily="34" charset="0"/>
              </a:rPr>
              <a:t>Module 7: Search and Filters: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Implement search functionality.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Allow users to filter products by various criteria (price, rating.).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1400"/>
              </a:spcBef>
              <a:spcAft>
                <a:spcPts val="1400"/>
              </a:spcAft>
              <a:buNone/>
            </a:pPr>
            <a:r>
              <a:rPr lang="en-US" sz="2200" b="1" dirty="0">
                <a:effectLst/>
                <a:latin typeface="Times New Roman" panose="02020603050405020304" pitchFamily="18" charset="0"/>
                <a:ea typeface="Times New Roman" panose="02020603050405020304" pitchFamily="18" charset="0"/>
                <a:cs typeface="Arial" panose="020B0604020202020204" pitchFamily="34" charset="0"/>
              </a:rPr>
              <a:t>Module 8: Reviews and Ratings: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Allow users to write reviews and rate products.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Display average ratings and reviews on product pages.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1400"/>
              </a:spcBef>
              <a:spcAft>
                <a:spcPts val="1400"/>
              </a:spcAft>
              <a:buNone/>
            </a:pPr>
            <a:r>
              <a:rPr lang="en-US" sz="2200" b="1" dirty="0">
                <a:effectLst/>
                <a:latin typeface="Times New Roman" panose="02020603050405020304" pitchFamily="18" charset="0"/>
                <a:ea typeface="Times New Roman" panose="02020603050405020304" pitchFamily="18" charset="0"/>
                <a:cs typeface="Arial" panose="020B0604020202020204" pitchFamily="34" charset="0"/>
              </a:rPr>
              <a:t>Module 9: Security:</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Implement secure authentication and authorization.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Protect against common web application vulnerabilities.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 HTTPS for secure data transmission.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Regularly update dependencies to patch security vulnerabilities.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484851D-EA56-2E85-F045-74BA29D68973}"/>
              </a:ext>
            </a:extLst>
          </p:cNvPr>
          <p:cNvSpPr>
            <a:spLocks noGrp="1"/>
          </p:cNvSpPr>
          <p:nvPr>
            <p:ph type="sldNum" sz="quarter" idx="12"/>
          </p:nvPr>
        </p:nvSpPr>
        <p:spPr/>
        <p:txBody>
          <a:bodyPr/>
          <a:lstStyle/>
          <a:p>
            <a:fld id="{DC2A8C5E-5ACC-4DAB-B41C-5718F8C58B6D}" type="slidenum">
              <a:rPr lang="en-US" smtClean="0"/>
              <a:pPr/>
              <a:t>10</a:t>
            </a:fld>
            <a:endParaRPr lang="en-US"/>
          </a:p>
        </p:txBody>
      </p:sp>
    </p:spTree>
    <p:extLst>
      <p:ext uri="{BB962C8B-B14F-4D97-AF65-F5344CB8AC3E}">
        <p14:creationId xmlns:p14="http://schemas.microsoft.com/office/powerpoint/2010/main" val="204973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0691-64D9-C74E-4A61-3F50304765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and its Functionalities</a:t>
            </a:r>
            <a:endParaRPr lang="en-US" dirty="0"/>
          </a:p>
        </p:txBody>
      </p:sp>
      <p:sp>
        <p:nvSpPr>
          <p:cNvPr id="3" name="Content Placeholder 2">
            <a:extLst>
              <a:ext uri="{FF2B5EF4-FFF2-40B4-BE49-F238E27FC236}">
                <a16:creationId xmlns:a16="http://schemas.microsoft.com/office/drawing/2014/main" id="{5271BFAE-D9A9-6406-075F-05FBB4F8CEAF}"/>
              </a:ext>
            </a:extLst>
          </p:cNvPr>
          <p:cNvSpPr>
            <a:spLocks noGrp="1"/>
          </p:cNvSpPr>
          <p:nvPr>
            <p:ph idx="1"/>
          </p:nvPr>
        </p:nvSpPr>
        <p:spPr/>
        <p:txBody>
          <a:bodyPr/>
          <a:lstStyle/>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10: Payment Integration: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Integrate with payment gateways like Stripe for international payments.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Integrate with local payment gateways like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EasyPaisa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and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JazzCash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for regional payments.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11: Inventory Management: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Track product quantities and availability.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Automatically update product availability upon order placement.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B4C08FA7-4B8A-E769-B058-A09D13BC0110}"/>
              </a:ext>
            </a:extLst>
          </p:cNvPr>
          <p:cNvSpPr>
            <a:spLocks noGrp="1"/>
          </p:cNvSpPr>
          <p:nvPr>
            <p:ph type="sldNum" sz="quarter" idx="12"/>
          </p:nvPr>
        </p:nvSpPr>
        <p:spPr/>
        <p:txBody>
          <a:bodyPr/>
          <a:lstStyle/>
          <a:p>
            <a:fld id="{DC2A8C5E-5ACC-4DAB-B41C-5718F8C58B6D}" type="slidenum">
              <a:rPr lang="en-US" smtClean="0"/>
              <a:pPr/>
              <a:t>11</a:t>
            </a:fld>
            <a:endParaRPr lang="en-US"/>
          </a:p>
        </p:txBody>
      </p:sp>
    </p:spTree>
    <p:extLst>
      <p:ext uri="{BB962C8B-B14F-4D97-AF65-F5344CB8AC3E}">
        <p14:creationId xmlns:p14="http://schemas.microsoft.com/office/powerpoint/2010/main" val="124642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Proposed Tools/Platform</a:t>
            </a:r>
          </a:p>
        </p:txBody>
      </p:sp>
      <p:graphicFrame>
        <p:nvGraphicFramePr>
          <p:cNvPr id="5" name="Content Placeholder 4">
            <a:extLst>
              <a:ext uri="{FF2B5EF4-FFF2-40B4-BE49-F238E27FC236}">
                <a16:creationId xmlns:a16="http://schemas.microsoft.com/office/drawing/2014/main" id="{526E3EC5-E4B6-F8D3-6E9F-28EFF708D99D}"/>
              </a:ext>
            </a:extLst>
          </p:cNvPr>
          <p:cNvGraphicFramePr>
            <a:graphicFrameLocks noGrp="1"/>
          </p:cNvGraphicFramePr>
          <p:nvPr>
            <p:ph idx="1"/>
            <p:extLst>
              <p:ext uri="{D42A27DB-BD31-4B8C-83A1-F6EECF244321}">
                <p14:modId xmlns:p14="http://schemas.microsoft.com/office/powerpoint/2010/main" val="2138270409"/>
              </p:ext>
            </p:extLst>
          </p:nvPr>
        </p:nvGraphicFramePr>
        <p:xfrm>
          <a:off x="762000" y="1417638"/>
          <a:ext cx="7162800" cy="4525964"/>
        </p:xfrm>
        <a:graphic>
          <a:graphicData uri="http://schemas.openxmlformats.org/drawingml/2006/table">
            <a:tbl>
              <a:tblPr firstRow="1" firstCol="1" bandRow="1">
                <a:tableStyleId>{5C22544A-7EE6-4342-B048-85BDC9FD1C3A}</a:tableStyleId>
              </a:tblPr>
              <a:tblGrid>
                <a:gridCol w="1869678">
                  <a:extLst>
                    <a:ext uri="{9D8B030D-6E8A-4147-A177-3AD203B41FA5}">
                      <a16:colId xmlns:a16="http://schemas.microsoft.com/office/drawing/2014/main" val="4255976138"/>
                    </a:ext>
                  </a:extLst>
                </a:gridCol>
                <a:gridCol w="1869678">
                  <a:extLst>
                    <a:ext uri="{9D8B030D-6E8A-4147-A177-3AD203B41FA5}">
                      <a16:colId xmlns:a16="http://schemas.microsoft.com/office/drawing/2014/main" val="1354819246"/>
                    </a:ext>
                  </a:extLst>
                </a:gridCol>
                <a:gridCol w="1711722">
                  <a:extLst>
                    <a:ext uri="{9D8B030D-6E8A-4147-A177-3AD203B41FA5}">
                      <a16:colId xmlns:a16="http://schemas.microsoft.com/office/drawing/2014/main" val="2611782972"/>
                    </a:ext>
                  </a:extLst>
                </a:gridCol>
                <a:gridCol w="1711722">
                  <a:extLst>
                    <a:ext uri="{9D8B030D-6E8A-4147-A177-3AD203B41FA5}">
                      <a16:colId xmlns:a16="http://schemas.microsoft.com/office/drawing/2014/main" val="3611543485"/>
                    </a:ext>
                  </a:extLst>
                </a:gridCol>
              </a:tblGrid>
              <a:tr h="264082">
                <a:tc rowSpan="14">
                  <a:txBody>
                    <a:bodyPr/>
                    <a:lstStyle/>
                    <a:p>
                      <a:pPr marL="69850" marR="0" algn="just">
                        <a:lnSpc>
                          <a:spcPct val="107000"/>
                        </a:lnSpc>
                        <a:spcBef>
                          <a:spcPts val="0"/>
                        </a:spcBef>
                        <a:spcAft>
                          <a:spcPts val="0"/>
                        </a:spcAft>
                      </a:pPr>
                      <a:r>
                        <a:rPr lang="en-US" sz="1300">
                          <a:effectLst/>
                        </a:rPr>
                        <a:t> </a:t>
                      </a:r>
                      <a:endParaRPr lang="en-US" sz="1100">
                        <a:effectLst/>
                      </a:endParaRPr>
                    </a:p>
                    <a:p>
                      <a:pPr marL="69850" marR="0" algn="ctr">
                        <a:lnSpc>
                          <a:spcPct val="107000"/>
                        </a:lnSpc>
                        <a:spcBef>
                          <a:spcPts val="0"/>
                        </a:spcBef>
                        <a:spcAft>
                          <a:spcPts val="0"/>
                        </a:spcAft>
                      </a:pPr>
                      <a:r>
                        <a:rPr lang="en-US" sz="1300">
                          <a:effectLst/>
                        </a:rPr>
                        <a:t> </a:t>
                      </a:r>
                      <a:endParaRPr lang="en-US" sz="1100">
                        <a:effectLst/>
                      </a:endParaRPr>
                    </a:p>
                    <a:p>
                      <a:pPr marL="69850" marR="0" algn="ctr">
                        <a:lnSpc>
                          <a:spcPct val="107000"/>
                        </a:lnSpc>
                        <a:spcBef>
                          <a:spcPts val="0"/>
                        </a:spcBef>
                        <a:spcAft>
                          <a:spcPts val="0"/>
                        </a:spcAft>
                      </a:pPr>
                      <a:r>
                        <a:rPr lang="en-US" sz="1300">
                          <a:effectLst/>
                        </a:rPr>
                        <a:t> </a:t>
                      </a:r>
                      <a:endParaRPr lang="en-US" sz="1100">
                        <a:effectLst/>
                      </a:endParaRPr>
                    </a:p>
                    <a:p>
                      <a:pPr marL="69850" marR="0" algn="ctr">
                        <a:lnSpc>
                          <a:spcPct val="107000"/>
                        </a:lnSpc>
                        <a:spcBef>
                          <a:spcPts val="0"/>
                        </a:spcBef>
                        <a:spcAft>
                          <a:spcPts val="0"/>
                        </a:spcAft>
                      </a:pPr>
                      <a:r>
                        <a:rPr lang="en-US" sz="1300">
                          <a:effectLst/>
                        </a:rPr>
                        <a:t>Tools</a:t>
                      </a:r>
                      <a:endParaRPr lang="en-US" sz="1100">
                        <a:effectLst/>
                      </a:endParaRPr>
                    </a:p>
                    <a:p>
                      <a:pPr marL="69850" marR="0" algn="ctr">
                        <a:lnSpc>
                          <a:spcPct val="107000"/>
                        </a:lnSpc>
                        <a:spcBef>
                          <a:spcPts val="0"/>
                        </a:spcBef>
                        <a:spcAft>
                          <a:spcPts val="0"/>
                        </a:spcAft>
                      </a:pPr>
                      <a:r>
                        <a:rPr lang="en-US" sz="1300">
                          <a:effectLst/>
                        </a:rPr>
                        <a:t>And</a:t>
                      </a:r>
                      <a:endParaRPr lang="en-US" sz="1100">
                        <a:effectLst/>
                      </a:endParaRPr>
                    </a:p>
                    <a:p>
                      <a:pPr marL="69850" marR="0" algn="ctr">
                        <a:lnSpc>
                          <a:spcPct val="107000"/>
                        </a:lnSpc>
                        <a:spcBef>
                          <a:spcPts val="0"/>
                        </a:spcBef>
                        <a:spcAft>
                          <a:spcPts val="0"/>
                        </a:spcAft>
                      </a:pPr>
                      <a:r>
                        <a:rPr lang="en-US" sz="1300">
                          <a:effectLst/>
                        </a:rPr>
                        <a:t>Technologies</a:t>
                      </a:r>
                      <a:endParaRPr lang="en-US" sz="1100">
                        <a:effectLst/>
                      </a:endParaRPr>
                    </a:p>
                    <a:p>
                      <a:pPr marL="69850" marR="0" algn="just">
                        <a:lnSpc>
                          <a:spcPct val="107000"/>
                        </a:lnSpc>
                        <a:spcBef>
                          <a:spcPts val="0"/>
                        </a:spcBef>
                        <a:spcAft>
                          <a:spcPts val="0"/>
                        </a:spcAft>
                      </a:pPr>
                      <a:r>
                        <a:rPr lang="en-US" sz="13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9850" marR="0" algn="ctr">
                        <a:lnSpc>
                          <a:spcPct val="107000"/>
                        </a:lnSpc>
                        <a:spcBef>
                          <a:spcPts val="0"/>
                        </a:spcBef>
                        <a:spcAft>
                          <a:spcPts val="0"/>
                        </a:spcAft>
                      </a:pPr>
                      <a:r>
                        <a:rPr lang="en-US" sz="1200">
                          <a:effectLst/>
                        </a:rPr>
                        <a:t>Tools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Version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Rationale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9352821"/>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Visual Studio Code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8121064"/>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Mongo DB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1135841"/>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Mongoose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Schema Validation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7639655"/>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Figma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Design Work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1566153"/>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MS 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Documentation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8466436"/>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MS Power Point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Presentation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3580971"/>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Star UML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2.0.5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Mockups Creation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2765985"/>
                  </a:ext>
                </a:extLst>
              </a:tr>
              <a:tr h="264082">
                <a:tc vMerge="1">
                  <a:txBody>
                    <a:bodyPr/>
                    <a:lstStyle/>
                    <a:p>
                      <a:endParaRPr lang="en-US"/>
                    </a:p>
                  </a:txBody>
                  <a:tcPr/>
                </a:tc>
                <a:tc>
                  <a:txBody>
                    <a:bodyPr/>
                    <a:lstStyle/>
                    <a:p>
                      <a:pPr marL="71120" marR="0" algn="ctr">
                        <a:lnSpc>
                          <a:spcPct val="107000"/>
                        </a:lnSpc>
                        <a:spcBef>
                          <a:spcPts val="0"/>
                        </a:spcBef>
                        <a:spcAft>
                          <a:spcPts val="0"/>
                        </a:spcAft>
                      </a:pPr>
                      <a:r>
                        <a:rPr lang="en-US" sz="1200">
                          <a:effectLst/>
                        </a:rPr>
                        <a:t>Technology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Version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Rationale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2948514"/>
                  </a:ext>
                </a:extLst>
              </a:tr>
              <a:tr h="540354">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React JS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Front End Development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0377122"/>
                  </a:ext>
                </a:extLst>
              </a:tr>
              <a:tr h="540354">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Node JS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Es6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Backend Development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9577174"/>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Express JS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Es6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3832623"/>
                  </a:ext>
                </a:extLst>
              </a:tr>
              <a:tr h="264082">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Socket.io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dirty="0">
                          <a:effectLst/>
                        </a:rPr>
                        <a:t>Notifications and chats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1553554"/>
                  </a:ext>
                </a:extLst>
              </a:tr>
              <a:tr h="540354">
                <a:tc vMerge="1">
                  <a:txBody>
                    <a:bodyPr/>
                    <a:lstStyle/>
                    <a:p>
                      <a:endParaRPr lang="en-US"/>
                    </a:p>
                  </a:txBody>
                  <a:tcPr/>
                </a:tc>
                <a:tc>
                  <a:txBody>
                    <a:bodyPr/>
                    <a:lstStyle/>
                    <a:p>
                      <a:pPr marL="68580" marR="0" algn="ctr">
                        <a:lnSpc>
                          <a:spcPct val="107000"/>
                        </a:lnSpc>
                        <a:spcBef>
                          <a:spcPts val="0"/>
                        </a:spcBef>
                        <a:spcAft>
                          <a:spcPts val="0"/>
                        </a:spcAft>
                      </a:pPr>
                      <a:r>
                        <a:rPr lang="en-US" sz="1200">
                          <a:effectLst/>
                        </a:rPr>
                        <a:t>Git and GitHub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68580" marR="0" algn="ctr">
                        <a:lnSpc>
                          <a:spcPct val="107000"/>
                        </a:lnSpc>
                        <a:spcBef>
                          <a:spcPts val="0"/>
                        </a:spcBef>
                        <a:spcAft>
                          <a:spcPts val="0"/>
                        </a:spcAft>
                      </a:pPr>
                      <a:r>
                        <a:rPr lang="en-US" sz="1200" dirty="0">
                          <a:effectLst/>
                        </a:rPr>
                        <a:t>Version Control and Collaboration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2686730"/>
                  </a:ext>
                </a:extLst>
              </a:tr>
            </a:tbl>
          </a:graphicData>
        </a:graphic>
      </p:graphicFrame>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AD0AEF9-90A2-8292-1BD8-BDB884C5481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Table 2Tools and Technologies for Proposed Project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Feasibility</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Technical feasibility</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30796D5-7975-14FC-EB0F-BD3A1F2A960C}"/>
              </a:ext>
            </a:extLst>
          </p:cNvPr>
          <p:cNvGraphicFramePr>
            <a:graphicFrameLocks noGrp="1"/>
          </p:cNvGraphicFramePr>
          <p:nvPr>
            <p:extLst>
              <p:ext uri="{D42A27DB-BD31-4B8C-83A1-F6EECF244321}">
                <p14:modId xmlns:p14="http://schemas.microsoft.com/office/powerpoint/2010/main" val="3697509052"/>
              </p:ext>
            </p:extLst>
          </p:nvPr>
        </p:nvGraphicFramePr>
        <p:xfrm>
          <a:off x="1676400" y="2438400"/>
          <a:ext cx="5029200" cy="3485388"/>
        </p:xfrm>
        <a:graphic>
          <a:graphicData uri="http://schemas.openxmlformats.org/drawingml/2006/table">
            <a:tbl>
              <a:tblPr firstRow="1" firstCol="1" bandRow="1">
                <a:tableStyleId>{5C22544A-7EE6-4342-B048-85BDC9FD1C3A}</a:tableStyleId>
              </a:tblPr>
              <a:tblGrid>
                <a:gridCol w="3239146">
                  <a:extLst>
                    <a:ext uri="{9D8B030D-6E8A-4147-A177-3AD203B41FA5}">
                      <a16:colId xmlns:a16="http://schemas.microsoft.com/office/drawing/2014/main" val="48014345"/>
                    </a:ext>
                  </a:extLst>
                </a:gridCol>
                <a:gridCol w="1790054">
                  <a:extLst>
                    <a:ext uri="{9D8B030D-6E8A-4147-A177-3AD203B41FA5}">
                      <a16:colId xmlns:a16="http://schemas.microsoft.com/office/drawing/2014/main" val="1892441245"/>
                    </a:ext>
                  </a:extLst>
                </a:gridCol>
              </a:tblGrid>
              <a:tr h="914400">
                <a:tc>
                  <a:txBody>
                    <a:bodyPr/>
                    <a:lstStyle/>
                    <a:p>
                      <a:pPr marL="0" marR="0" algn="ctr">
                        <a:lnSpc>
                          <a:spcPct val="200000"/>
                        </a:lnSpc>
                        <a:spcBef>
                          <a:spcPts val="0"/>
                        </a:spcBef>
                        <a:spcAft>
                          <a:spcPts val="0"/>
                        </a:spcAft>
                      </a:pPr>
                      <a:r>
                        <a:rPr lang="en-GB" sz="2000" dirty="0">
                          <a:effectLst/>
                        </a:rPr>
                        <a:t>Resources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2000" dirty="0">
                          <a:effectLst/>
                        </a:rPr>
                        <a:t>Availability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5156390"/>
                  </a:ext>
                </a:extLst>
              </a:tr>
              <a:tr h="939799">
                <a:tc>
                  <a:txBody>
                    <a:bodyPr/>
                    <a:lstStyle/>
                    <a:p>
                      <a:pPr marL="0" marR="0" algn="ctr">
                        <a:lnSpc>
                          <a:spcPct val="200000"/>
                        </a:lnSpc>
                        <a:spcBef>
                          <a:spcPts val="0"/>
                        </a:spcBef>
                        <a:spcAft>
                          <a:spcPts val="0"/>
                        </a:spcAft>
                      </a:pPr>
                      <a:r>
                        <a:rPr lang="en-GB" sz="2000" dirty="0">
                          <a:effectLst/>
                        </a:rPr>
                        <a:t>Development Tool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2000">
                          <a:effectLst/>
                        </a:rPr>
                        <a:t>Available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4408167"/>
                  </a:ext>
                </a:extLst>
              </a:tr>
              <a:tr h="939799">
                <a:tc>
                  <a:txBody>
                    <a:bodyPr/>
                    <a:lstStyle/>
                    <a:p>
                      <a:pPr marL="0" marR="0" algn="ctr">
                        <a:lnSpc>
                          <a:spcPct val="200000"/>
                        </a:lnSpc>
                        <a:spcBef>
                          <a:spcPts val="0"/>
                        </a:spcBef>
                        <a:spcAft>
                          <a:spcPts val="0"/>
                        </a:spcAft>
                      </a:pPr>
                      <a:r>
                        <a:rPr lang="en-GB" sz="2000">
                          <a:effectLst/>
                        </a:rPr>
                        <a:t>Programming Language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2000" dirty="0">
                          <a:effectLst/>
                        </a:rPr>
                        <a:t>Available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8412958"/>
                  </a:ext>
                </a:extLst>
              </a:tr>
              <a:tr h="691390">
                <a:tc>
                  <a:txBody>
                    <a:bodyPr/>
                    <a:lstStyle/>
                    <a:p>
                      <a:pPr marL="0" marR="0" algn="ctr">
                        <a:lnSpc>
                          <a:spcPct val="200000"/>
                        </a:lnSpc>
                        <a:spcBef>
                          <a:spcPts val="0"/>
                        </a:spcBef>
                        <a:spcAft>
                          <a:spcPts val="0"/>
                        </a:spcAft>
                      </a:pPr>
                      <a:r>
                        <a:rPr lang="en-GB" sz="2000">
                          <a:effectLst/>
                        </a:rPr>
                        <a:t>Technologies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2000" dirty="0">
                          <a:effectLst/>
                        </a:rPr>
                        <a:t>Available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5828909"/>
                  </a:ext>
                </a:extLst>
              </a:tr>
            </a:tbl>
          </a:graphicData>
        </a:graphic>
      </p:graphicFrame>
      <p:sp>
        <p:nvSpPr>
          <p:cNvPr id="7" name="Rectangle 1">
            <a:extLst>
              <a:ext uri="{FF2B5EF4-FFF2-40B4-BE49-F238E27FC236}">
                <a16:creationId xmlns:a16="http://schemas.microsoft.com/office/drawing/2014/main" id="{CDB3C460-F949-1E80-A125-7C175BF51B78}"/>
              </a:ext>
            </a:extLst>
          </p:cNvPr>
          <p:cNvSpPr>
            <a:spLocks noChangeArrowheads="1"/>
          </p:cNvSpPr>
          <p:nvPr/>
        </p:nvSpPr>
        <p:spPr bwMode="auto">
          <a:xfrm>
            <a:off x="474731" y="3557588"/>
            <a:ext cx="103865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Feasibility</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Financial feasibility</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FF1E558-5BCD-3DD8-1732-E8ABE741EA6A}"/>
              </a:ext>
            </a:extLst>
          </p:cNvPr>
          <p:cNvGraphicFramePr>
            <a:graphicFrameLocks noGrp="1"/>
          </p:cNvGraphicFramePr>
          <p:nvPr>
            <p:extLst>
              <p:ext uri="{D42A27DB-BD31-4B8C-83A1-F6EECF244321}">
                <p14:modId xmlns:p14="http://schemas.microsoft.com/office/powerpoint/2010/main" val="785784911"/>
              </p:ext>
            </p:extLst>
          </p:nvPr>
        </p:nvGraphicFramePr>
        <p:xfrm>
          <a:off x="1447800" y="2590800"/>
          <a:ext cx="5937250" cy="3276601"/>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136813084"/>
                    </a:ext>
                  </a:extLst>
                </a:gridCol>
                <a:gridCol w="1979295">
                  <a:extLst>
                    <a:ext uri="{9D8B030D-6E8A-4147-A177-3AD203B41FA5}">
                      <a16:colId xmlns:a16="http://schemas.microsoft.com/office/drawing/2014/main" val="4002030987"/>
                    </a:ext>
                  </a:extLst>
                </a:gridCol>
                <a:gridCol w="1979295">
                  <a:extLst>
                    <a:ext uri="{9D8B030D-6E8A-4147-A177-3AD203B41FA5}">
                      <a16:colId xmlns:a16="http://schemas.microsoft.com/office/drawing/2014/main" val="4264824260"/>
                    </a:ext>
                  </a:extLst>
                </a:gridCol>
              </a:tblGrid>
              <a:tr h="810538">
                <a:tc>
                  <a:txBody>
                    <a:bodyPr/>
                    <a:lstStyle/>
                    <a:p>
                      <a:pPr marL="0" marR="0" algn="ctr">
                        <a:lnSpc>
                          <a:spcPct val="200000"/>
                        </a:lnSpc>
                        <a:spcBef>
                          <a:spcPts val="0"/>
                        </a:spcBef>
                        <a:spcAft>
                          <a:spcPts val="0"/>
                        </a:spcAft>
                      </a:pPr>
                      <a:r>
                        <a:rPr lang="en-GB" sz="1600" b="1" dirty="0">
                          <a:effectLst/>
                        </a:rPr>
                        <a:t>Resources</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600" b="1">
                          <a:effectLst/>
                        </a:rPr>
                        <a:t>Cost</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Availability</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8019888"/>
                  </a:ext>
                </a:extLst>
              </a:tr>
              <a:tr h="822021">
                <a:tc>
                  <a:txBody>
                    <a:bodyPr/>
                    <a:lstStyle/>
                    <a:p>
                      <a:pPr marL="0" marR="0" algn="ctr">
                        <a:lnSpc>
                          <a:spcPct val="200000"/>
                        </a:lnSpc>
                        <a:spcBef>
                          <a:spcPts val="0"/>
                        </a:spcBef>
                        <a:spcAft>
                          <a:spcPts val="0"/>
                        </a:spcAft>
                      </a:pPr>
                      <a:r>
                        <a:rPr lang="en-GB" sz="1600" b="1" dirty="0">
                          <a:effectLst/>
                        </a:rPr>
                        <a:t>Laptop</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100000 RS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Available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224482"/>
                  </a:ext>
                </a:extLst>
              </a:tr>
              <a:tr h="822021">
                <a:tc>
                  <a:txBody>
                    <a:bodyPr/>
                    <a:lstStyle/>
                    <a:p>
                      <a:pPr marL="0" marR="0" algn="ctr">
                        <a:lnSpc>
                          <a:spcPct val="200000"/>
                        </a:lnSpc>
                        <a:spcBef>
                          <a:spcPts val="0"/>
                        </a:spcBef>
                        <a:spcAft>
                          <a:spcPts val="0"/>
                        </a:spcAft>
                      </a:pPr>
                      <a:r>
                        <a:rPr lang="en-GB" sz="1800" b="1" dirty="0" err="1">
                          <a:effectLst/>
                        </a:rPr>
                        <a:t>Mongodb</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Open Source(Free)</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Available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69528925"/>
                  </a:ext>
                </a:extLst>
              </a:tr>
              <a:tr h="822021">
                <a:tc>
                  <a:txBody>
                    <a:bodyPr/>
                    <a:lstStyle/>
                    <a:p>
                      <a:pPr marL="0" marR="0" algn="ctr">
                        <a:lnSpc>
                          <a:spcPct val="200000"/>
                        </a:lnSpc>
                        <a:spcBef>
                          <a:spcPts val="0"/>
                        </a:spcBef>
                        <a:spcAft>
                          <a:spcPts val="0"/>
                        </a:spcAft>
                      </a:pPr>
                      <a:r>
                        <a:rPr lang="en-GB" sz="1600" b="1">
                          <a:effectLst/>
                        </a:rPr>
                        <a:t>React</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Open Source (Free)</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200000"/>
                        </a:lnSpc>
                        <a:spcBef>
                          <a:spcPts val="0"/>
                        </a:spcBef>
                        <a:spcAft>
                          <a:spcPts val="0"/>
                        </a:spcAft>
                      </a:pPr>
                      <a:r>
                        <a:rPr lang="en-GB" sz="1400" b="1" dirty="0">
                          <a:effectLst/>
                        </a:rPr>
                        <a:t>Available</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9951928"/>
                  </a:ext>
                </a:extLst>
              </a:tr>
            </a:tbl>
          </a:graphicData>
        </a:graphic>
      </p:graphicFrame>
      <p:sp>
        <p:nvSpPr>
          <p:cNvPr id="6" name="Rectangle 1">
            <a:extLst>
              <a:ext uri="{FF2B5EF4-FFF2-40B4-BE49-F238E27FC236}">
                <a16:creationId xmlns:a16="http://schemas.microsoft.com/office/drawing/2014/main" id="{C5506DD8-24DA-B610-0224-5BF478E4236B}"/>
              </a:ext>
            </a:extLst>
          </p:cNvPr>
          <p:cNvSpPr>
            <a:spLocks noChangeArrowheads="1"/>
          </p:cNvSpPr>
          <p:nvPr/>
        </p:nvSpPr>
        <p:spPr bwMode="auto">
          <a:xfrm>
            <a:off x="1603375" y="3556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Resource feasibility</a:t>
            </a:r>
          </a:p>
          <a:p>
            <a:pPr>
              <a:lnSpc>
                <a:spcPct val="150000"/>
              </a:lnSpc>
              <a:buFont typeface="Wingdings" panose="05000000000000000000" pitchFamily="2" charset="2"/>
              <a:buChar char="Ø"/>
            </a:pPr>
            <a:r>
              <a:rPr lang="en-US" sz="2400" dirty="0"/>
              <a:t>Working Laptop/PC are available for development</a:t>
            </a:r>
          </a:p>
          <a:p>
            <a:pPr>
              <a:lnSpc>
                <a:spcPct val="150000"/>
              </a:lnSpc>
              <a:buFont typeface="Wingdings" panose="05000000000000000000" pitchFamily="2" charset="2"/>
              <a:buChar char="Ø"/>
            </a:pPr>
            <a:r>
              <a:rPr lang="en-US" sz="2400" dirty="0"/>
              <a:t>All team members has required skills to develop the system</a:t>
            </a:r>
          </a:p>
          <a:p>
            <a:pPr>
              <a:lnSpc>
                <a:spcPct val="150000"/>
              </a:lnSpc>
              <a:buFont typeface="Wingdings" panose="05000000000000000000" pitchFamily="2" charset="2"/>
              <a:buChar char="Ø"/>
            </a:pPr>
            <a:r>
              <a:rPr lang="en-US" sz="2400" dirty="0"/>
              <a:t>All requires tools and platform are available </a:t>
            </a:r>
          </a:p>
          <a:p>
            <a:pPr>
              <a:lnSpc>
                <a:spcPct val="150000"/>
              </a:lnSpc>
              <a:buFont typeface="Wingdings" panose="05000000000000000000" pitchFamily="2" charset="2"/>
              <a:buChar char="Ø"/>
            </a:pPr>
            <a:r>
              <a:rPr lang="en-US" sz="2400" dirty="0"/>
              <a:t> Internet connectivity is good</a:t>
            </a:r>
          </a:p>
          <a:p>
            <a:pPr>
              <a:lnSpc>
                <a:spcPct val="150000"/>
              </a:lnSpc>
              <a:buFont typeface="Wingdings" panose="05000000000000000000" pitchFamily="2" charset="2"/>
              <a:buChar char="Ø"/>
            </a:pPr>
            <a:r>
              <a:rPr lang="en-US" sz="2400" dirty="0"/>
              <a:t>The project is resource feasible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Feasibility </a:t>
            </a:r>
          </a:p>
        </p:txBody>
      </p:sp>
      <p:sp>
        <p:nvSpPr>
          <p:cNvPr id="3" name="Content Placeholder 2"/>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Operational feasibility</a:t>
            </a:r>
          </a:p>
          <a:p>
            <a:pPr>
              <a:lnSpc>
                <a:spcPct val="150000"/>
              </a:lnSpc>
              <a:buFont typeface="Wingdings" panose="05000000000000000000" pitchFamily="2" charset="2"/>
              <a:buChar char="Ø"/>
            </a:pPr>
            <a:r>
              <a:rPr lang="en-US" sz="2400" dirty="0"/>
              <a:t>The website aims to be user-friendly and accessible, ensuring that even users with basic technology skills can navigate and benefit from its features </a:t>
            </a:r>
          </a:p>
          <a:p>
            <a:pPr>
              <a:lnSpc>
                <a:spcPct val="150000"/>
              </a:lnSpc>
              <a:buFont typeface="Wingdings" panose="05000000000000000000" pitchFamily="2" charset="2"/>
              <a:buChar char="Ø"/>
            </a:pPr>
            <a:r>
              <a:rPr lang="en-US" sz="2400" dirty="0"/>
              <a:t> All the required resources are already available, and project is Operationally Feasible.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a:extLst>
              <a:ext uri="{FF2B5EF4-FFF2-40B4-BE49-F238E27FC236}">
                <a16:creationId xmlns:a16="http://schemas.microsoft.com/office/drawing/2014/main" id="{42452C9D-DA6E-EDF8-1BCB-55F40A462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39624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07E3-8404-8010-E711-12E65F4F9033}"/>
              </a:ext>
            </a:extLst>
          </p:cNvPr>
          <p:cNvSpPr>
            <a:spLocks noGrp="1"/>
          </p:cNvSpPr>
          <p:nvPr>
            <p:ph type="title"/>
          </p:nvPr>
        </p:nvSpPr>
        <p:spPr/>
        <p:txBody>
          <a:bodyPr/>
          <a:lstStyle/>
          <a:p>
            <a:pPr algn="l"/>
            <a:r>
              <a:rPr lang="en-US" dirty="0"/>
              <a:t>Schedule</a:t>
            </a:r>
          </a:p>
        </p:txBody>
      </p:sp>
      <p:sp>
        <p:nvSpPr>
          <p:cNvPr id="4" name="Slide Number Placeholder 3">
            <a:extLst>
              <a:ext uri="{FF2B5EF4-FFF2-40B4-BE49-F238E27FC236}">
                <a16:creationId xmlns:a16="http://schemas.microsoft.com/office/drawing/2014/main" id="{45280E4E-AD82-DFD7-DD95-C4CFCAD9CC7C}"/>
              </a:ext>
            </a:extLst>
          </p:cNvPr>
          <p:cNvSpPr>
            <a:spLocks noGrp="1"/>
          </p:cNvSpPr>
          <p:nvPr>
            <p:ph type="sldNum" sz="quarter" idx="12"/>
          </p:nvPr>
        </p:nvSpPr>
        <p:spPr/>
        <p:txBody>
          <a:bodyPr/>
          <a:lstStyle/>
          <a:p>
            <a:fld id="{DC2A8C5E-5ACC-4DAB-B41C-5718F8C58B6D}" type="slidenum">
              <a:rPr lang="en-US" smtClean="0"/>
              <a:pPr/>
              <a:t>18</a:t>
            </a:fld>
            <a:endParaRPr lang="en-US"/>
          </a:p>
        </p:txBody>
      </p:sp>
      <p:pic>
        <p:nvPicPr>
          <p:cNvPr id="10" name="Content Placeholder 9" descr="A screenshot of a computer&#10;&#10;Description automatically generated">
            <a:extLst>
              <a:ext uri="{FF2B5EF4-FFF2-40B4-BE49-F238E27FC236}">
                <a16:creationId xmlns:a16="http://schemas.microsoft.com/office/drawing/2014/main" id="{32DA0E6D-8036-B9C9-6F8B-DB03B26FBE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3962400"/>
          </a:xfrm>
        </p:spPr>
      </p:pic>
    </p:spTree>
    <p:extLst>
      <p:ext uri="{BB962C8B-B14F-4D97-AF65-F5344CB8AC3E}">
        <p14:creationId xmlns:p14="http://schemas.microsoft.com/office/powerpoint/2010/main" val="146298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SRS</a:t>
            </a:r>
          </a:p>
          <a:p>
            <a:r>
              <a:rPr lang="en-US" dirty="0">
                <a:latin typeface="Times New Roman" panose="02020603050405020304" pitchFamily="18" charset="0"/>
                <a:cs typeface="Times New Roman" panose="02020603050405020304" pitchFamily="18" charset="0"/>
              </a:rPr>
              <a:t>SDD</a:t>
            </a:r>
          </a:p>
          <a:p>
            <a:r>
              <a:rPr lang="en-US" dirty="0">
                <a:latin typeface="Times New Roman" panose="02020603050405020304" pitchFamily="18" charset="0"/>
                <a:cs typeface="Times New Roman" panose="02020603050405020304" pitchFamily="18" charset="0"/>
              </a:rPr>
              <a:t>Minimal UI/UX Design.</a:t>
            </a:r>
          </a:p>
          <a:p>
            <a:r>
              <a:rPr lang="en-US" dirty="0">
                <a:latin typeface="Times New Roman" panose="02020603050405020304" pitchFamily="18" charset="0"/>
                <a:cs typeface="Times New Roman" panose="02020603050405020304" pitchFamily="18" charset="0"/>
              </a:rPr>
              <a:t>UI development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Motivation</a:t>
            </a:r>
          </a:p>
          <a:p>
            <a:r>
              <a:rPr lang="en-US" sz="3200" dirty="0">
                <a:latin typeface="Times New Roman" panose="02020603050405020304" pitchFamily="18" charset="0"/>
                <a:cs typeface="Times New Roman" panose="02020603050405020304" pitchFamily="18" charset="0"/>
              </a:rPr>
              <a:t>Brief Introduction</a:t>
            </a:r>
          </a:p>
          <a:p>
            <a:r>
              <a:rPr lang="en-US" sz="3200" dirty="0">
                <a:latin typeface="Times New Roman" panose="02020603050405020304" pitchFamily="18" charset="0"/>
                <a:cs typeface="Times New Roman" panose="02020603050405020304" pitchFamily="18" charset="0"/>
              </a:rPr>
              <a:t>Scope</a:t>
            </a:r>
          </a:p>
          <a:p>
            <a:r>
              <a:rPr lang="en-US" sz="3200" dirty="0">
                <a:latin typeface="Times New Roman" panose="02020603050405020304" pitchFamily="18" charset="0"/>
                <a:cs typeface="Times New Roman" panose="02020603050405020304" pitchFamily="18" charset="0"/>
              </a:rPr>
              <a:t>Functionalities</a:t>
            </a:r>
          </a:p>
          <a:p>
            <a:r>
              <a:rPr lang="en-US" sz="3200" dirty="0">
                <a:latin typeface="Times New Roman" panose="02020603050405020304" pitchFamily="18" charset="0"/>
                <a:cs typeface="Times New Roman" panose="02020603050405020304" pitchFamily="18" charset="0"/>
              </a:rPr>
              <a:t>Proposed Tools/Platform</a:t>
            </a:r>
          </a:p>
          <a:p>
            <a:r>
              <a:rPr lang="en-US" sz="3200" dirty="0">
                <a:latin typeface="Times New Roman" panose="02020603050405020304" pitchFamily="18" charset="0"/>
                <a:cs typeface="Times New Roman" panose="02020603050405020304" pitchFamily="18" charset="0"/>
              </a:rPr>
              <a:t>Feasibility </a:t>
            </a:r>
          </a:p>
          <a:p>
            <a:r>
              <a:rPr lang="en-US" sz="3200" dirty="0">
                <a:latin typeface="Times New Roman" panose="02020603050405020304" pitchFamily="18" charset="0"/>
                <a:cs typeface="Times New Roman" panose="02020603050405020304" pitchFamily="18" charset="0"/>
              </a:rPr>
              <a:t>Schedule</a:t>
            </a:r>
          </a:p>
          <a:p>
            <a:r>
              <a:rPr lang="en-US" altLang="en-US" sz="3200" dirty="0">
                <a:latin typeface="Times New Roman" panose="02020603050405020304" pitchFamily="18" charset="0"/>
                <a:cs typeface="Times New Roman" panose="02020603050405020304" pitchFamily="18" charset="0"/>
              </a:rPr>
              <a:t>Tasks for 1st Iteration</a:t>
            </a:r>
          </a:p>
          <a:p>
            <a:r>
              <a:rPr lang="en-US" sz="3200"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GB" sz="2000" dirty="0">
                <a:effectLst/>
                <a:ea typeface="Times New Roman" panose="02020603050405020304" pitchFamily="18" charset="0"/>
                <a:cs typeface="Arial" panose="020B0604020202020204" pitchFamily="34" charset="0"/>
              </a:rPr>
              <a:t>In conclusion, our e-commerce project for the Pakistani tech market represents a dynamic and user-centric platform designed to meet the evolving needs of tech enthusiasts and shoppers. By integrating various data gathering techniques, responsive design principles, and key concepts like API integration and database management, we are committed to providing a seamless and secure shopping experience. Our project aims to align with industry best practices and agile methodologies to continually improve and adapt to the ever-changing tech landscape. We are enthusiastic about bringing this vision to life and delivering a valuable addition to the online tech retail ecosystem in Pakistan.</a:t>
            </a:r>
            <a:endParaRPr lang="en-US" sz="2000" dirty="0">
              <a:effectLst/>
              <a:ea typeface="Calibri" panose="020F0502020204030204" pitchFamily="34" charset="0"/>
              <a:cs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r>
              <a:rPr lang="en-US" sz="2400" b="0" i="0" dirty="0">
                <a:solidFill>
                  <a:srgbClr val="374151"/>
                </a:solidFill>
                <a:effectLst/>
                <a:latin typeface="Söhne"/>
              </a:rPr>
              <a:t>E-commerce is a booming industry, and developing an e-commerce website will allow us to work on a project that has direct relevance to the current business landscape. We’ll gain hands-on experience in building a system that can be used by real customers.</a:t>
            </a:r>
          </a:p>
          <a:p>
            <a:r>
              <a:rPr lang="en-US" sz="2400" b="0" i="0" dirty="0">
                <a:solidFill>
                  <a:srgbClr val="374151"/>
                </a:solidFill>
                <a:effectLst/>
                <a:latin typeface="Söhne"/>
              </a:rPr>
              <a:t>Working on an e-commerce project will expose us to various technologies and tools commonly used in the industry, such as web development frameworks, content management systems, and payment gateways. We'll have the opportunity to learn and apply these technologies.</a:t>
            </a:r>
            <a:endParaRPr lang="en-US" sz="4000"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Brief Introduction</a:t>
            </a:r>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0"/>
              </a:spcAft>
              <a:buNone/>
            </a:pPr>
            <a:r>
              <a:rPr lang="en-GB" sz="1800" kern="1400" dirty="0">
                <a:effectLst/>
                <a:latin typeface="Times New Roman" panose="02020603050405020304" pitchFamily="18" charset="0"/>
                <a:ea typeface="Times New Roman" panose="02020603050405020304" pitchFamily="18" charset="0"/>
                <a:cs typeface="Arial" panose="020B0604020202020204" pitchFamily="34" charset="0"/>
              </a:rPr>
              <a:t>.</a:t>
            </a:r>
            <a:r>
              <a:rPr lang="en-GB" sz="2000" kern="1400" dirty="0">
                <a:latin typeface="Times New Roman" panose="02020603050405020304" pitchFamily="18" charset="0"/>
                <a:ea typeface="Times New Roman" panose="02020603050405020304" pitchFamily="18" charset="0"/>
                <a:cs typeface="Arial" panose="020B0604020202020204" pitchFamily="34" charset="0"/>
              </a:rPr>
              <a:t> </a:t>
            </a:r>
            <a:r>
              <a:rPr lang="en-GB" sz="2400" kern="1400" dirty="0">
                <a:latin typeface="Söhne"/>
                <a:ea typeface="Times New Roman" panose="02020603050405020304" pitchFamily="18" charset="0"/>
                <a:cs typeface="Times New Roman" panose="02020603050405020304" pitchFamily="18" charset="0"/>
              </a:rPr>
              <a:t>Our e-commerce website is a place for the latest in technology, gadgets, and electronics. In a world driven by innovation, we're here to simplify our users tech shopping experience. Our platform is designed to make finding and purchasing the latest tech products easy and accessible. Whether our user is a tech enthusiast, a professional, or someone seeking the newest gadgets.</a:t>
            </a:r>
            <a:endParaRPr lang="en-US" sz="2400" dirty="0">
              <a:effectLst/>
              <a:latin typeface="Söhne"/>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0"/>
              </a:spcAft>
              <a:buNone/>
            </a:pPr>
            <a:endParaRPr lang="en-US" sz="3200" b="1"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lgn="just">
              <a:lnSpc>
                <a:spcPct val="120000"/>
              </a:lnSpc>
              <a:spcBef>
                <a:spcPts val="0"/>
              </a:spcBef>
              <a:spcAft>
                <a:spcPts val="0"/>
              </a:spcAft>
              <a:buNone/>
            </a:pPr>
            <a:endParaRPr lang="en-US" sz="3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lnSpcReduction="10000"/>
          </a:bodyPr>
          <a:lstStyle/>
          <a:p>
            <a:pPr>
              <a:lnSpc>
                <a:spcPct val="150000"/>
              </a:lnSpc>
            </a:pPr>
            <a:r>
              <a:rPr lang="en-US" sz="1800" kern="1400" dirty="0">
                <a:effectLst/>
                <a:latin typeface="Times New Roman" panose="02020603050405020304" pitchFamily="18" charset="0"/>
                <a:ea typeface="Times New Roman" panose="02020603050405020304" pitchFamily="18" charset="0"/>
                <a:cs typeface="Arial" panose="020B0604020202020204" pitchFamily="34" charset="0"/>
              </a:rPr>
              <a:t>Our project is designed to cater to a wide audience, including tech enthusiasts, professionals, and everyday consumers in Pakistan. The platform will be accessible online, making it convenient for users to shop for tech products from the comfort of their homes.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Bef>
                <a:spcPts val="0"/>
              </a:spcBef>
            </a:pPr>
            <a:r>
              <a:rPr lang="en-US" sz="1800" kern="1400" dirty="0">
                <a:effectLst/>
                <a:latin typeface="Times New Roman" panose="02020603050405020304" pitchFamily="18" charset="0"/>
                <a:ea typeface="Times New Roman" panose="02020603050405020304" pitchFamily="18" charset="0"/>
                <a:cs typeface="Arial" panose="020B0604020202020204" pitchFamily="34" charset="0"/>
              </a:rPr>
              <a:t>Users of our system will be able to explore a diverse range of tech products, conveniently categorized for easy navigation. They can create user profiles to track their order history and personalize their shopping experience. Detailed product information, including specifications and features, will be readily available to aid users in making informed purchasing decisions. </a:t>
            </a:r>
            <a:r>
              <a:rPr lang="en-US" sz="1800" kern="1400" dirty="0">
                <a:effectLst/>
                <a:latin typeface="Times New Roman" panose="02020603050405020304" pitchFamily="18" charset="0"/>
                <a:ea typeface="Times New Roman" panose="02020603050405020304" pitchFamily="18" charset="0"/>
              </a:rPr>
              <a:t>However, it's important to note that our system will not support physical retail or in-person shopping. Users will not be able to physically interact with products before purchase. </a:t>
            </a:r>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0D5B-688D-77E4-4EC1-E11431404714}"/>
              </a:ext>
            </a:extLst>
          </p:cNvPr>
          <p:cNvSpPr>
            <a:spLocks noGrp="1"/>
          </p:cNvSpPr>
          <p:nvPr>
            <p:ph type="title"/>
          </p:nvPr>
        </p:nvSpPr>
        <p:spPr/>
        <p:txBody>
          <a:bodyPr/>
          <a:lstStyle/>
          <a:p>
            <a:pPr algn="l"/>
            <a:r>
              <a:rPr lang="en-US" dirty="0"/>
              <a:t>Scope</a:t>
            </a:r>
          </a:p>
        </p:txBody>
      </p:sp>
      <p:sp>
        <p:nvSpPr>
          <p:cNvPr id="3" name="Content Placeholder 2">
            <a:extLst>
              <a:ext uri="{FF2B5EF4-FFF2-40B4-BE49-F238E27FC236}">
                <a16:creationId xmlns:a16="http://schemas.microsoft.com/office/drawing/2014/main" id="{16D52740-F85B-ABBC-6CCD-E45C2EF4EB4B}"/>
              </a:ext>
            </a:extLst>
          </p:cNvPr>
          <p:cNvSpPr>
            <a:spLocks noGrp="1"/>
          </p:cNvSpPr>
          <p:nvPr>
            <p:ph idx="1"/>
          </p:nvPr>
        </p:nvSpPr>
        <p:spPr/>
        <p:txBody>
          <a:bodyPr/>
          <a:lstStyle/>
          <a:p>
            <a:pPr>
              <a:lnSpc>
                <a:spcPct val="200000"/>
              </a:lnSpc>
              <a:spcBef>
                <a:spcPts val="0"/>
              </a:spcBef>
            </a:pPr>
            <a:r>
              <a:rPr lang="en-US" sz="1800" kern="1400" dirty="0">
                <a:effectLst/>
                <a:latin typeface="Times New Roman" panose="02020603050405020304" pitchFamily="18" charset="0"/>
                <a:ea typeface="Times New Roman" panose="02020603050405020304" pitchFamily="18" charset="0"/>
                <a:cs typeface="Arial" panose="020B0604020202020204" pitchFamily="34" charset="0"/>
              </a:rPr>
              <a:t>Additionally, the platform will focus exclusively on tech-related products, and users won't find items from other non-tech categories.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200000"/>
              </a:lnSpc>
              <a:spcBef>
                <a:spcPts val="0"/>
              </a:spcBef>
            </a:pPr>
            <a:r>
              <a:rPr lang="en-US" sz="1800" kern="1400" dirty="0">
                <a:effectLst/>
                <a:latin typeface="Times New Roman" panose="02020603050405020304" pitchFamily="18" charset="0"/>
                <a:ea typeface="Times New Roman" panose="02020603050405020304" pitchFamily="18" charset="0"/>
                <a:cs typeface="Arial" panose="020B0604020202020204" pitchFamily="34" charset="0"/>
              </a:rPr>
              <a:t>Our project aims to streamline the tech shopping experience, providing a user-centric platform that caters to the unique needs of tech enthusiasts and consumers in Pakistan.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A91AB70-C406-F343-2821-4100817395C3}"/>
              </a:ext>
            </a:extLst>
          </p:cNvPr>
          <p:cNvSpPr>
            <a:spLocks noGrp="1"/>
          </p:cNvSpPr>
          <p:nvPr>
            <p:ph type="sldNum" sz="quarter" idx="12"/>
          </p:nvPr>
        </p:nvSpPr>
        <p:spPr/>
        <p:txBody>
          <a:bodyPr/>
          <a:lstStyle/>
          <a:p>
            <a:fld id="{DC2A8C5E-5ACC-4DAB-B41C-5718F8C58B6D}" type="slidenum">
              <a:rPr lang="en-US" smtClean="0"/>
              <a:pPr/>
              <a:t>6</a:t>
            </a:fld>
            <a:endParaRPr lang="en-US"/>
          </a:p>
        </p:txBody>
      </p:sp>
    </p:spTree>
    <p:extLst>
      <p:ext uri="{BB962C8B-B14F-4D97-AF65-F5344CB8AC3E}">
        <p14:creationId xmlns:p14="http://schemas.microsoft.com/office/powerpoint/2010/main" val="198042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Modules and its Functionalities</a:t>
            </a:r>
          </a:p>
        </p:txBody>
      </p:sp>
      <p:sp>
        <p:nvSpPr>
          <p:cNvPr id="3" name="Content Placeholder 2"/>
          <p:cNvSpPr>
            <a:spLocks noGrp="1"/>
          </p:cNvSpPr>
          <p:nvPr>
            <p:ph idx="1"/>
          </p:nvPr>
        </p:nvSpPr>
        <p:spPr/>
        <p:txBody>
          <a:bodyPr/>
          <a:lstStyle/>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1: User Management: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User registration and authentication.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User profiles.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Password reset and email confirmation.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Role-based access control (admin, customer, seller,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ts val="12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2: Product Management: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Product catalog with categories and subcategories.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Product search and filtering.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Product details, images, and descriptions.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Product reviews and ratings.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E82B-F213-5623-FAC0-ADEF261CA5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and its Functionalities</a:t>
            </a:r>
            <a:endParaRPr lang="en-US" dirty="0"/>
          </a:p>
        </p:txBody>
      </p:sp>
      <p:sp>
        <p:nvSpPr>
          <p:cNvPr id="3" name="Content Placeholder 2">
            <a:extLst>
              <a:ext uri="{FF2B5EF4-FFF2-40B4-BE49-F238E27FC236}">
                <a16:creationId xmlns:a16="http://schemas.microsoft.com/office/drawing/2014/main" id="{39AD79BB-CE7C-9DB0-FC31-11B66EFD2E2D}"/>
              </a:ext>
            </a:extLst>
          </p:cNvPr>
          <p:cNvSpPr>
            <a:spLocks noGrp="1"/>
          </p:cNvSpPr>
          <p:nvPr>
            <p:ph idx="1"/>
          </p:nvPr>
        </p:nvSpPr>
        <p:spPr/>
        <p:txBody>
          <a:bodyPr/>
          <a:lstStyle/>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3: Shopping Cart: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Add/remove products to/from the cart.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Update product quantities.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Calculate cart totals.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Save cart state for logged-in users.</a:t>
            </a:r>
            <a:endParaRPr lang="en-US" sz="1800" dirty="0">
              <a:latin typeface="Calibri" panose="020F0502020204030204" pitchFamily="34" charset="0"/>
              <a:ea typeface="Times New Roman" panose="02020603050405020304" pitchFamily="18" charset="0"/>
              <a:cs typeface="Arial" panose="020B0604020202020204" pitchFamily="34" charset="0"/>
            </a:endParaRPr>
          </a:p>
          <a:p>
            <a:pPr marL="0" marR="0" lvl="0" indent="0">
              <a:lnSpc>
                <a:spcPct val="107000"/>
              </a:lnSpc>
              <a:spcBef>
                <a:spcPts val="0"/>
              </a:spcBef>
              <a:spcAft>
                <a:spcPts val="800"/>
              </a:spcAft>
              <a:buSzPts val="1000"/>
              <a:buNone/>
              <a:tabLst>
                <a:tab pos="457200" algn="l"/>
              </a:tabLs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4: Checkout: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Shipping address and billing information.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Order summary and total.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Order confirmation.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Integration with payment gateways (Stripe,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EasyPaisa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JazzCash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Master Card and Visa).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95175E8-759A-68B6-7114-9E54515F1F66}"/>
              </a:ext>
            </a:extLst>
          </p:cNvPr>
          <p:cNvSpPr>
            <a:spLocks noGrp="1"/>
          </p:cNvSpPr>
          <p:nvPr>
            <p:ph type="sldNum" sz="quarter" idx="12"/>
          </p:nvPr>
        </p:nvSpPr>
        <p:spPr/>
        <p:txBody>
          <a:bodyPr/>
          <a:lstStyle/>
          <a:p>
            <a:fld id="{DC2A8C5E-5ACC-4DAB-B41C-5718F8C58B6D}" type="slidenum">
              <a:rPr lang="en-US" smtClean="0"/>
              <a:pPr/>
              <a:t>8</a:t>
            </a:fld>
            <a:endParaRPr lang="en-US"/>
          </a:p>
        </p:txBody>
      </p:sp>
    </p:spTree>
    <p:extLst>
      <p:ext uri="{BB962C8B-B14F-4D97-AF65-F5344CB8AC3E}">
        <p14:creationId xmlns:p14="http://schemas.microsoft.com/office/powerpoint/2010/main" val="223775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7666-9BC8-7F96-7423-0135AEB2A8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and its Functionalities</a:t>
            </a:r>
            <a:endParaRPr lang="en-US" dirty="0"/>
          </a:p>
        </p:txBody>
      </p:sp>
      <p:sp>
        <p:nvSpPr>
          <p:cNvPr id="3" name="Content Placeholder 2">
            <a:extLst>
              <a:ext uri="{FF2B5EF4-FFF2-40B4-BE49-F238E27FC236}">
                <a16:creationId xmlns:a16="http://schemas.microsoft.com/office/drawing/2014/main" id="{02151A22-7333-CE7F-BD24-9D9626C78102}"/>
              </a:ext>
            </a:extLst>
          </p:cNvPr>
          <p:cNvSpPr>
            <a:spLocks noGrp="1"/>
          </p:cNvSpPr>
          <p:nvPr>
            <p:ph idx="1"/>
          </p:nvPr>
        </p:nvSpPr>
        <p:spPr/>
        <p:txBody>
          <a:bodyPr/>
          <a:lstStyle/>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5: Order Management: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Order history for 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Order status.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Module 6: Admin Pannel: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Product management.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User management (admin privileges).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Order management and processing.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Analytics and reporting.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3C8404B-ED9A-38EE-CE2A-DB2CA22C7636}"/>
              </a:ext>
            </a:extLst>
          </p:cNvPr>
          <p:cNvSpPr>
            <a:spLocks noGrp="1"/>
          </p:cNvSpPr>
          <p:nvPr>
            <p:ph type="sldNum" sz="quarter" idx="12"/>
          </p:nvPr>
        </p:nvSpPr>
        <p:spPr/>
        <p:txBody>
          <a:bodyPr/>
          <a:lstStyle/>
          <a:p>
            <a:fld id="{DC2A8C5E-5ACC-4DAB-B41C-5718F8C58B6D}" type="slidenum">
              <a:rPr lang="en-US" smtClean="0"/>
              <a:pPr/>
              <a:t>9</a:t>
            </a:fld>
            <a:endParaRPr lang="en-US"/>
          </a:p>
        </p:txBody>
      </p:sp>
    </p:spTree>
    <p:extLst>
      <p:ext uri="{BB962C8B-B14F-4D97-AF65-F5344CB8AC3E}">
        <p14:creationId xmlns:p14="http://schemas.microsoft.com/office/powerpoint/2010/main" val="1705086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1088</Words>
  <Application>Microsoft Office PowerPoint</Application>
  <PresentationFormat>On-screen Show (4:3)</PresentationFormat>
  <Paragraphs>199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Symbol</vt:lpstr>
      <vt:lpstr>Times New Roman</vt:lpstr>
      <vt:lpstr>Wingdings</vt:lpstr>
      <vt:lpstr>Office Theme</vt:lpstr>
      <vt:lpstr>Project Title:</vt:lpstr>
      <vt:lpstr>Agenda of the Presentation</vt:lpstr>
      <vt:lpstr>Motivation</vt:lpstr>
      <vt:lpstr>Brief Introduction</vt:lpstr>
      <vt:lpstr>Scope</vt:lpstr>
      <vt:lpstr>Scope</vt:lpstr>
      <vt:lpstr>Modules and its Functionalities</vt:lpstr>
      <vt:lpstr>Modules and its Functionalities</vt:lpstr>
      <vt:lpstr>Modules and its Functionalities</vt:lpstr>
      <vt:lpstr>Modules and its Functionalities</vt:lpstr>
      <vt:lpstr>Modules and its Functionalities</vt:lpstr>
      <vt:lpstr>Proposed Tools/Platform</vt:lpstr>
      <vt:lpstr>Feasibility </vt:lpstr>
      <vt:lpstr>Feasibility </vt:lpstr>
      <vt:lpstr>Feasibility </vt:lpstr>
      <vt:lpstr>Feasibility </vt:lpstr>
      <vt:lpstr>Schedule </vt:lpstr>
      <vt:lpstr>Schedule</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Nabeel Javeed</cp:lastModifiedBy>
  <cp:revision>45</cp:revision>
  <dcterms:created xsi:type="dcterms:W3CDTF">2013-09-23T09:08:15Z</dcterms:created>
  <dcterms:modified xsi:type="dcterms:W3CDTF">2023-10-03T05:21:11Z</dcterms:modified>
</cp:coreProperties>
</file>