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6D2C-9CB2-753D-E05C-8504643E2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68174C4-B98E-B7EB-7608-77F7004F7B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56ADF51E-44B0-9B51-C3B9-A2C0F21F0541}"/>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5" name="Footer Placeholder 4">
            <a:extLst>
              <a:ext uri="{FF2B5EF4-FFF2-40B4-BE49-F238E27FC236}">
                <a16:creationId xmlns:a16="http://schemas.microsoft.com/office/drawing/2014/main" id="{1D4BFBD7-B70F-DFED-16F9-B04E7FE29DA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0365344-11BC-230E-5F37-AFCF3A86C1B1}"/>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399156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3865-9E84-59B4-5151-98C14611D6E7}"/>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B898951B-951E-9A1A-301E-EE6AC5397F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FBD6D4E-0564-210C-5D15-DB67E9090BFD}"/>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5" name="Footer Placeholder 4">
            <a:extLst>
              <a:ext uri="{FF2B5EF4-FFF2-40B4-BE49-F238E27FC236}">
                <a16:creationId xmlns:a16="http://schemas.microsoft.com/office/drawing/2014/main" id="{72A26A72-65C4-119B-C67C-76149CF2567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4809193-2B72-5A54-8141-3178094B201A}"/>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1605819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1EC2F-5E43-15CD-3FC2-E82472AFC9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B1AC1EFE-F098-C143-4675-C9B167EAB4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A7D2D24-E284-F8C0-D574-CD0120496A5B}"/>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5" name="Footer Placeholder 4">
            <a:extLst>
              <a:ext uri="{FF2B5EF4-FFF2-40B4-BE49-F238E27FC236}">
                <a16:creationId xmlns:a16="http://schemas.microsoft.com/office/drawing/2014/main" id="{328C1B4A-784A-7C4E-A484-8F5E33B1B2E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8432DA8-4AAB-0857-E060-931BFCB46465}"/>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428206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90B6-10A2-1341-8C57-F19DDD74772A}"/>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604C2F40-5F6A-6CB1-EF42-3C204FA600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771F213-63D4-7046-2D29-62C4663D0299}"/>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5" name="Footer Placeholder 4">
            <a:extLst>
              <a:ext uri="{FF2B5EF4-FFF2-40B4-BE49-F238E27FC236}">
                <a16:creationId xmlns:a16="http://schemas.microsoft.com/office/drawing/2014/main" id="{C1472E3B-F8E4-490A-6A61-954D90C4BB2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411F722-6979-4159-C8DB-61C2CC845CDC}"/>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366120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684A-A733-E34D-77DA-5CD8340AF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A5E1B367-7422-6D49-DD8A-8776424C2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2C0EFD-3227-76D9-8C11-C14712D238AE}"/>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5" name="Footer Placeholder 4">
            <a:extLst>
              <a:ext uri="{FF2B5EF4-FFF2-40B4-BE49-F238E27FC236}">
                <a16:creationId xmlns:a16="http://schemas.microsoft.com/office/drawing/2014/main" id="{8389D9E0-9A4B-72DA-6379-58E2A40C693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08D495F-CD74-7120-9CA3-E4ACCE89E13B}"/>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139808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C6A9-B602-171F-76FF-057412AB0C5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09345A4-AA98-01CB-6879-1FBA4AB53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A7708689-6B04-8AA0-8D74-796F2B2D89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44F80B76-55AE-FC57-CD21-A69202ABDB84}"/>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6" name="Footer Placeholder 5">
            <a:extLst>
              <a:ext uri="{FF2B5EF4-FFF2-40B4-BE49-F238E27FC236}">
                <a16:creationId xmlns:a16="http://schemas.microsoft.com/office/drawing/2014/main" id="{BB39D060-F672-BE0B-0891-A198CC961D5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CCFF7D6-8B24-A5C8-3766-0A03DC4DFD5B}"/>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350582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6AB8-F2C5-EE84-25B8-95DB81FF1625}"/>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7F763F66-61B1-8E86-3500-7C5F5434F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6FE0C-88F7-533F-78D2-6FF41308B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7554F5BD-495A-F12E-B8C8-31A8939D5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1228B-6EA8-877B-080A-CE505B73DA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311214B5-A769-2EDD-F8F3-7B32C571CFB8}"/>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8" name="Footer Placeholder 7">
            <a:extLst>
              <a:ext uri="{FF2B5EF4-FFF2-40B4-BE49-F238E27FC236}">
                <a16:creationId xmlns:a16="http://schemas.microsoft.com/office/drawing/2014/main" id="{353A44C6-5C87-0E58-F76E-EF4FE10FFFA5}"/>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FE0A94C0-AB6E-7701-10C4-1A61B742B3BE}"/>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64221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CF0C-6DB1-00F1-3C44-8F5AB9967B50}"/>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253E3355-766D-C1AD-89D4-BE9966181A59}"/>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4" name="Footer Placeholder 3">
            <a:extLst>
              <a:ext uri="{FF2B5EF4-FFF2-40B4-BE49-F238E27FC236}">
                <a16:creationId xmlns:a16="http://schemas.microsoft.com/office/drawing/2014/main" id="{AC632D4F-FC3C-5988-8317-D2C80B8C312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38920B34-323E-5274-56AB-DA0AF9EE30CA}"/>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20333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31752-55A4-E6BE-C6C8-ADF4155F24A4}"/>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3" name="Footer Placeholder 2">
            <a:extLst>
              <a:ext uri="{FF2B5EF4-FFF2-40B4-BE49-F238E27FC236}">
                <a16:creationId xmlns:a16="http://schemas.microsoft.com/office/drawing/2014/main" id="{8971ADA0-ACBC-0A02-1926-03A4716C0997}"/>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955166AB-3CB9-3614-5A1B-20AF233B7D5A}"/>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93708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026F-3A0D-6ED9-77D4-48D4414E0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C4E674B1-36BD-7138-A39E-F976EA0ED8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EC3668CE-BF20-57C0-1CF9-DF344CCCA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52AD0-231D-9B9A-209A-9DBA4A928416}"/>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6" name="Footer Placeholder 5">
            <a:extLst>
              <a:ext uri="{FF2B5EF4-FFF2-40B4-BE49-F238E27FC236}">
                <a16:creationId xmlns:a16="http://schemas.microsoft.com/office/drawing/2014/main" id="{E119408F-F569-38A1-E46F-56E6125C496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DD2C0BE-2283-D08A-1719-71B565872FE9}"/>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35701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CF05-56C7-A7B9-4953-192E3B2AA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1948EAE5-0D35-0708-0525-0A62B50FF5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7EC8CB51-1ABC-46E5-D54D-42BC02B6B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286E9E-B087-C37C-C657-B6BF88FD016C}"/>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6" name="Footer Placeholder 5">
            <a:extLst>
              <a:ext uri="{FF2B5EF4-FFF2-40B4-BE49-F238E27FC236}">
                <a16:creationId xmlns:a16="http://schemas.microsoft.com/office/drawing/2014/main" id="{D0F1B5F8-D3B9-C20B-3752-603BCE52F46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A63974A-3728-82E5-D456-FF0B431E94ED}"/>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45347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C21C20-A5F2-E6A8-7376-DCC72B2C3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C218D15-5662-87BA-F262-D85C497A6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90F76DB-D875-0689-DF0B-AD5D1D146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56AA6-39C4-4F9C-8645-58E2DC2E5AEE}" type="datetimeFigureOut">
              <a:rPr lang="en-NG" smtClean="0"/>
              <a:t>23/09/2022</a:t>
            </a:fld>
            <a:endParaRPr lang="en-NG"/>
          </a:p>
        </p:txBody>
      </p:sp>
      <p:sp>
        <p:nvSpPr>
          <p:cNvPr id="5" name="Footer Placeholder 4">
            <a:extLst>
              <a:ext uri="{FF2B5EF4-FFF2-40B4-BE49-F238E27FC236}">
                <a16:creationId xmlns:a16="http://schemas.microsoft.com/office/drawing/2014/main" id="{D77480AB-355E-EFFE-7F14-6397D90E9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A98FF24D-4D2B-C7AA-CDBD-00E3779BE8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C05E5-F009-413E-9A16-1004F23D9539}" type="slidenum">
              <a:rPr lang="en-NG" smtClean="0"/>
              <a:t>‹#›</a:t>
            </a:fld>
            <a:endParaRPr lang="en-NG"/>
          </a:p>
        </p:txBody>
      </p:sp>
    </p:spTree>
    <p:extLst>
      <p:ext uri="{BB962C8B-B14F-4D97-AF65-F5344CB8AC3E}">
        <p14:creationId xmlns:p14="http://schemas.microsoft.com/office/powerpoint/2010/main" val="36099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06F-7A55-B2A3-56EC-DCD6388815F9}"/>
              </a:ext>
            </a:extLst>
          </p:cNvPr>
          <p:cNvSpPr txBox="1"/>
          <p:nvPr/>
        </p:nvSpPr>
        <p:spPr>
          <a:xfrm>
            <a:off x="1620520" y="670560"/>
            <a:ext cx="9560560" cy="877163"/>
          </a:xfrm>
          <a:prstGeom prst="rect">
            <a:avLst/>
          </a:prstGeom>
          <a:noFill/>
        </p:spPr>
        <p:txBody>
          <a:bodyPr wrap="square" rtlCol="0">
            <a:spAutoFit/>
          </a:bodyPr>
          <a:lstStyle/>
          <a:p>
            <a:pPr algn="ctr"/>
            <a:r>
              <a:rPr lang="en-US" sz="5100" b="1" dirty="0">
                <a:latin typeface="EB Garamond" panose="00000500000000000000" pitchFamily="2" charset="0"/>
                <a:ea typeface="EB Garamond" panose="00000500000000000000" pitchFamily="2" charset="0"/>
              </a:rPr>
              <a:t>Vacat Stores Analysis Report</a:t>
            </a:r>
            <a:endParaRPr lang="en-NG" sz="51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D61466CE-4DE5-5303-6B7B-A16CDA62D0DA}"/>
              </a:ext>
            </a:extLst>
          </p:cNvPr>
          <p:cNvSpPr txBox="1"/>
          <p:nvPr/>
        </p:nvSpPr>
        <p:spPr>
          <a:xfrm>
            <a:off x="3082290" y="4725421"/>
            <a:ext cx="5476240" cy="400110"/>
          </a:xfrm>
          <a:prstGeom prst="rect">
            <a:avLst/>
          </a:prstGeom>
          <a:noFill/>
        </p:spPr>
        <p:txBody>
          <a:bodyPr wrap="square" rtlCol="0">
            <a:spAutoFit/>
          </a:bodyPr>
          <a:lstStyle/>
          <a:p>
            <a:pPr algn="ctr"/>
            <a:r>
              <a:rPr lang="en-US" sz="2000" dirty="0">
                <a:latin typeface="EB Garamond" panose="00000500000000000000" pitchFamily="2" charset="0"/>
                <a:ea typeface="EB Garamond" panose="00000500000000000000" pitchFamily="2" charset="0"/>
              </a:rPr>
              <a:t>By Mariam Ariya</a:t>
            </a:r>
            <a:endParaRPr lang="en-NG" sz="2000" dirty="0">
              <a:latin typeface="EB Garamond" panose="00000500000000000000" pitchFamily="2" charset="0"/>
              <a:ea typeface="EB Garamond" panose="00000500000000000000" pitchFamily="2" charset="0"/>
            </a:endParaRPr>
          </a:p>
        </p:txBody>
      </p:sp>
      <p:sp>
        <p:nvSpPr>
          <p:cNvPr id="6" name="TextBox 5">
            <a:extLst>
              <a:ext uri="{FF2B5EF4-FFF2-40B4-BE49-F238E27FC236}">
                <a16:creationId xmlns:a16="http://schemas.microsoft.com/office/drawing/2014/main" id="{0CF72B17-AF7C-8C21-C6EC-1A0B748D1E2A}"/>
              </a:ext>
            </a:extLst>
          </p:cNvPr>
          <p:cNvSpPr txBox="1"/>
          <p:nvPr/>
        </p:nvSpPr>
        <p:spPr>
          <a:xfrm>
            <a:off x="4575810" y="5293360"/>
            <a:ext cx="2489200" cy="369332"/>
          </a:xfrm>
          <a:prstGeom prst="rect">
            <a:avLst/>
          </a:prstGeom>
          <a:noFill/>
        </p:spPr>
        <p:txBody>
          <a:bodyPr wrap="square" rtlCol="0">
            <a:spAutoFit/>
          </a:bodyPr>
          <a:lstStyle/>
          <a:p>
            <a:pPr algn="ctr"/>
            <a:r>
              <a:rPr lang="en-US" dirty="0">
                <a:latin typeface="EB Garamond" panose="00000500000000000000" pitchFamily="2" charset="0"/>
                <a:ea typeface="EB Garamond" panose="00000500000000000000" pitchFamily="2" charset="0"/>
              </a:rPr>
              <a:t>22nd September 2022</a:t>
            </a:r>
            <a:endParaRPr lang="en-NG" dirty="0">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192923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49CF3-954D-926E-483F-8A7DBD07DAB3}"/>
              </a:ext>
            </a:extLst>
          </p:cNvPr>
          <p:cNvSpPr txBox="1"/>
          <p:nvPr/>
        </p:nvSpPr>
        <p:spPr>
          <a:xfrm>
            <a:off x="396240" y="121920"/>
            <a:ext cx="10139680" cy="400110"/>
          </a:xfrm>
          <a:prstGeom prst="rect">
            <a:avLst/>
          </a:prstGeom>
          <a:noFill/>
        </p:spPr>
        <p:txBody>
          <a:bodyPr wrap="square" rtlCol="0">
            <a:spAutoFit/>
          </a:bodyPr>
          <a:lstStyle/>
          <a:p>
            <a:r>
              <a:rPr lang="en-US" sz="2000" b="1" dirty="0">
                <a:latin typeface="Constantia" panose="02030602050306030303" pitchFamily="18" charset="0"/>
              </a:rPr>
              <a:t>Distribution of Order shipment category ?</a:t>
            </a:r>
            <a:endParaRPr lang="en-NG" sz="2000" b="1" dirty="0">
              <a:latin typeface="Constantia" panose="02030602050306030303" pitchFamily="18" charset="0"/>
            </a:endParaRPr>
          </a:p>
        </p:txBody>
      </p:sp>
      <p:pic>
        <p:nvPicPr>
          <p:cNvPr id="6" name="Picture 5">
            <a:extLst>
              <a:ext uri="{FF2B5EF4-FFF2-40B4-BE49-F238E27FC236}">
                <a16:creationId xmlns:a16="http://schemas.microsoft.com/office/drawing/2014/main" id="{738DBF87-6B9C-A24B-95C0-5F8879BE50B4}"/>
              </a:ext>
            </a:extLst>
          </p:cNvPr>
          <p:cNvPicPr>
            <a:picLocks noChangeAspect="1"/>
          </p:cNvPicPr>
          <p:nvPr/>
        </p:nvPicPr>
        <p:blipFill>
          <a:blip r:embed="rId2"/>
          <a:stretch>
            <a:fillRect/>
          </a:stretch>
        </p:blipFill>
        <p:spPr>
          <a:xfrm>
            <a:off x="261551" y="1114371"/>
            <a:ext cx="5464583" cy="4280589"/>
          </a:xfrm>
          <a:prstGeom prst="rect">
            <a:avLst/>
          </a:prstGeom>
        </p:spPr>
      </p:pic>
      <p:sp>
        <p:nvSpPr>
          <p:cNvPr id="7" name="TextBox 6">
            <a:extLst>
              <a:ext uri="{FF2B5EF4-FFF2-40B4-BE49-F238E27FC236}">
                <a16:creationId xmlns:a16="http://schemas.microsoft.com/office/drawing/2014/main" id="{805B7CD6-F966-C5FB-F407-462FD28CD313}"/>
              </a:ext>
            </a:extLst>
          </p:cNvPr>
          <p:cNvSpPr txBox="1"/>
          <p:nvPr/>
        </p:nvSpPr>
        <p:spPr>
          <a:xfrm>
            <a:off x="6465868" y="1114371"/>
            <a:ext cx="4988560" cy="923330"/>
          </a:xfrm>
          <a:prstGeom prst="rect">
            <a:avLst/>
          </a:prstGeom>
          <a:noFill/>
        </p:spPr>
        <p:txBody>
          <a:bodyPr wrap="square" rtlCol="0">
            <a:spAutoFit/>
          </a:bodyPr>
          <a:lstStyle/>
          <a:p>
            <a:r>
              <a:rPr lang="en-US" dirty="0"/>
              <a:t>Of the 30,000 orders recorded, approximately 60% of the total were shipped before 4 days which is regarded as fast shipment.</a:t>
            </a:r>
            <a:endParaRPr lang="en-NG" dirty="0"/>
          </a:p>
        </p:txBody>
      </p:sp>
    </p:spTree>
    <p:extLst>
      <p:ext uri="{BB962C8B-B14F-4D97-AF65-F5344CB8AC3E}">
        <p14:creationId xmlns:p14="http://schemas.microsoft.com/office/powerpoint/2010/main" val="129843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49CF3-954D-926E-483F-8A7DBD07DAB3}"/>
              </a:ext>
            </a:extLst>
          </p:cNvPr>
          <p:cNvSpPr txBox="1"/>
          <p:nvPr/>
        </p:nvSpPr>
        <p:spPr>
          <a:xfrm>
            <a:off x="396240" y="121920"/>
            <a:ext cx="10139680" cy="400110"/>
          </a:xfrm>
          <a:prstGeom prst="rect">
            <a:avLst/>
          </a:prstGeom>
          <a:noFill/>
        </p:spPr>
        <p:txBody>
          <a:bodyPr wrap="square" rtlCol="0">
            <a:spAutoFit/>
          </a:bodyPr>
          <a:lstStyle/>
          <a:p>
            <a:r>
              <a:rPr lang="en-US" sz="2000" b="1" dirty="0">
                <a:latin typeface="Constantia" panose="02030602050306030303" pitchFamily="18" charset="0"/>
              </a:rPr>
              <a:t>How are deliveries trending overtime?</a:t>
            </a:r>
            <a:endParaRPr lang="en-NG" sz="2000" b="1" dirty="0">
              <a:latin typeface="Constantia" panose="02030602050306030303" pitchFamily="18" charset="0"/>
            </a:endParaRPr>
          </a:p>
        </p:txBody>
      </p:sp>
      <p:sp>
        <p:nvSpPr>
          <p:cNvPr id="7" name="TextBox 6">
            <a:extLst>
              <a:ext uri="{FF2B5EF4-FFF2-40B4-BE49-F238E27FC236}">
                <a16:creationId xmlns:a16="http://schemas.microsoft.com/office/drawing/2014/main" id="{805B7CD6-F966-C5FB-F407-462FD28CD313}"/>
              </a:ext>
            </a:extLst>
          </p:cNvPr>
          <p:cNvSpPr txBox="1"/>
          <p:nvPr/>
        </p:nvSpPr>
        <p:spPr>
          <a:xfrm>
            <a:off x="6465868" y="1114371"/>
            <a:ext cx="4988560" cy="2308324"/>
          </a:xfrm>
          <a:prstGeom prst="rect">
            <a:avLst/>
          </a:prstGeom>
          <a:noFill/>
        </p:spPr>
        <p:txBody>
          <a:bodyPr wrap="square" rtlCol="0">
            <a:spAutoFit/>
          </a:bodyPr>
          <a:lstStyle/>
          <a:p>
            <a:r>
              <a:rPr lang="en-US" dirty="0"/>
              <a:t>Between January 2015 and December 2017, fast(1239.24% increase) and late(323.57% increase) shipment have both trended up.</a:t>
            </a:r>
          </a:p>
          <a:p>
            <a:endParaRPr lang="en-US" dirty="0"/>
          </a:p>
          <a:p>
            <a:pPr marL="285750" indent="-285750">
              <a:buFont typeface="Arial" panose="020B0604020202020204" pitchFamily="34" charset="0"/>
              <a:buChar char="•"/>
            </a:pPr>
            <a:r>
              <a:rPr lang="en-US" dirty="0"/>
              <a:t>The highest number of deliveries are usually recorded in November of every year, and this can be attributed to the annual US thanksgiving that signifies the Christmas shopping season.</a:t>
            </a:r>
            <a:endParaRPr lang="en-NG" dirty="0"/>
          </a:p>
        </p:txBody>
      </p:sp>
      <p:pic>
        <p:nvPicPr>
          <p:cNvPr id="8" name="Picture 7">
            <a:extLst>
              <a:ext uri="{FF2B5EF4-FFF2-40B4-BE49-F238E27FC236}">
                <a16:creationId xmlns:a16="http://schemas.microsoft.com/office/drawing/2014/main" id="{C045DEF0-1F92-6703-A20D-07FB3155D768}"/>
              </a:ext>
            </a:extLst>
          </p:cNvPr>
          <p:cNvPicPr>
            <a:picLocks noChangeAspect="1"/>
          </p:cNvPicPr>
          <p:nvPr/>
        </p:nvPicPr>
        <p:blipFill>
          <a:blip r:embed="rId2"/>
          <a:stretch>
            <a:fillRect/>
          </a:stretch>
        </p:blipFill>
        <p:spPr>
          <a:xfrm>
            <a:off x="396240" y="1186757"/>
            <a:ext cx="5821680" cy="4573963"/>
          </a:xfrm>
          <a:prstGeom prst="rect">
            <a:avLst/>
          </a:prstGeom>
        </p:spPr>
      </p:pic>
    </p:spTree>
    <p:extLst>
      <p:ext uri="{BB962C8B-B14F-4D97-AF65-F5344CB8AC3E}">
        <p14:creationId xmlns:p14="http://schemas.microsoft.com/office/powerpoint/2010/main" val="392094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44FCF-7364-4F0A-C76D-0ED2E74B1115}"/>
              </a:ext>
            </a:extLst>
          </p:cNvPr>
          <p:cNvPicPr>
            <a:picLocks noChangeAspect="1"/>
          </p:cNvPicPr>
          <p:nvPr/>
        </p:nvPicPr>
        <p:blipFill>
          <a:blip r:embed="rId2"/>
          <a:stretch>
            <a:fillRect/>
          </a:stretch>
        </p:blipFill>
        <p:spPr>
          <a:xfrm>
            <a:off x="404423" y="1993210"/>
            <a:ext cx="4894589" cy="3757350"/>
          </a:xfrm>
          <a:prstGeom prst="rect">
            <a:avLst/>
          </a:prstGeom>
        </p:spPr>
      </p:pic>
      <p:sp>
        <p:nvSpPr>
          <p:cNvPr id="4" name="TextBox 3">
            <a:extLst>
              <a:ext uri="{FF2B5EF4-FFF2-40B4-BE49-F238E27FC236}">
                <a16:creationId xmlns:a16="http://schemas.microsoft.com/office/drawing/2014/main" id="{F35F5E93-A1BD-7690-EFCE-CA27650134BA}"/>
              </a:ext>
            </a:extLst>
          </p:cNvPr>
          <p:cNvSpPr txBox="1"/>
          <p:nvPr/>
        </p:nvSpPr>
        <p:spPr>
          <a:xfrm>
            <a:off x="396240" y="121920"/>
            <a:ext cx="10139680" cy="400110"/>
          </a:xfrm>
          <a:prstGeom prst="rect">
            <a:avLst/>
          </a:prstGeom>
          <a:noFill/>
        </p:spPr>
        <p:txBody>
          <a:bodyPr wrap="square" rtlCol="0">
            <a:spAutoFit/>
          </a:bodyPr>
          <a:lstStyle/>
          <a:p>
            <a:r>
              <a:rPr lang="en-US" sz="2000" b="1" dirty="0">
                <a:latin typeface="Constantia" panose="02030602050306030303" pitchFamily="18" charset="0"/>
              </a:rPr>
              <a:t>Which segment of our customers generated the highest profit and revenue?</a:t>
            </a:r>
            <a:endParaRPr lang="en-NG" sz="2000" b="1" dirty="0">
              <a:latin typeface="Constantia" panose="02030602050306030303" pitchFamily="18" charset="0"/>
            </a:endParaRPr>
          </a:p>
        </p:txBody>
      </p:sp>
      <p:sp>
        <p:nvSpPr>
          <p:cNvPr id="5" name="TextBox 4">
            <a:extLst>
              <a:ext uri="{FF2B5EF4-FFF2-40B4-BE49-F238E27FC236}">
                <a16:creationId xmlns:a16="http://schemas.microsoft.com/office/drawing/2014/main" id="{16FBA2D7-A057-D3BD-D808-281102080E22}"/>
              </a:ext>
            </a:extLst>
          </p:cNvPr>
          <p:cNvSpPr txBox="1"/>
          <p:nvPr/>
        </p:nvSpPr>
        <p:spPr>
          <a:xfrm>
            <a:off x="6746240" y="1452880"/>
            <a:ext cx="5344160" cy="1754326"/>
          </a:xfrm>
          <a:prstGeom prst="rect">
            <a:avLst/>
          </a:prstGeom>
          <a:noFill/>
        </p:spPr>
        <p:txBody>
          <a:bodyPr wrap="square" rtlCol="0">
            <a:spAutoFit/>
          </a:bodyPr>
          <a:lstStyle/>
          <a:p>
            <a:r>
              <a:rPr lang="en-US" dirty="0"/>
              <a:t>Consumers shop more and in turn generated the highest revenue and profit of the 3 segments(consumer, Corporate and Home Office) </a:t>
            </a:r>
          </a:p>
          <a:p>
            <a:endParaRPr lang="en-US" dirty="0"/>
          </a:p>
          <a:p>
            <a:r>
              <a:rPr lang="en-US" dirty="0"/>
              <a:t>Consumers accounted for 49.4% of the total revenue generated in .</a:t>
            </a:r>
          </a:p>
        </p:txBody>
      </p:sp>
    </p:spTree>
    <p:extLst>
      <p:ext uri="{BB962C8B-B14F-4D97-AF65-F5344CB8AC3E}">
        <p14:creationId xmlns:p14="http://schemas.microsoft.com/office/powerpoint/2010/main" val="132103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FCFD4D-5422-8455-8B37-D3A410C89CC2}"/>
              </a:ext>
            </a:extLst>
          </p:cNvPr>
          <p:cNvSpPr txBox="1"/>
          <p:nvPr/>
        </p:nvSpPr>
        <p:spPr>
          <a:xfrm>
            <a:off x="426720" y="255854"/>
            <a:ext cx="10332720" cy="523220"/>
          </a:xfrm>
          <a:prstGeom prst="rect">
            <a:avLst/>
          </a:prstGeom>
          <a:noFill/>
        </p:spPr>
        <p:txBody>
          <a:bodyPr wrap="square" rtlCol="0">
            <a:spAutoFit/>
          </a:bodyPr>
          <a:lstStyle/>
          <a:p>
            <a:r>
              <a:rPr lang="en-US" sz="2800" b="1" dirty="0">
                <a:latin typeface="Constantia" panose="02030602050306030303" pitchFamily="18" charset="0"/>
              </a:rPr>
              <a:t>Recommendation</a:t>
            </a:r>
            <a:endParaRPr lang="en-NG" sz="2800" b="1" dirty="0">
              <a:latin typeface="Constantia" panose="02030602050306030303" pitchFamily="18" charset="0"/>
            </a:endParaRPr>
          </a:p>
        </p:txBody>
      </p:sp>
      <p:sp>
        <p:nvSpPr>
          <p:cNvPr id="3" name="TextBox 2">
            <a:extLst>
              <a:ext uri="{FF2B5EF4-FFF2-40B4-BE49-F238E27FC236}">
                <a16:creationId xmlns:a16="http://schemas.microsoft.com/office/drawing/2014/main" id="{7832AD64-CBE9-9100-8E7D-52EEE0F66089}"/>
              </a:ext>
            </a:extLst>
          </p:cNvPr>
          <p:cNvSpPr txBox="1"/>
          <p:nvPr/>
        </p:nvSpPr>
        <p:spPr>
          <a:xfrm>
            <a:off x="426720" y="975360"/>
            <a:ext cx="1072896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Increase the prices of furniture to generate more profit.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consumers generate the highest revenue, more consumer-friendly products should be introduced into the stores across the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November is the best month to spend more on ads since it is a season where most orders are received and most revenue generated.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Standard class shipment mode should be improved on as it accounted for 89.9% of the late shipment.</a:t>
            </a:r>
            <a:endParaRPr lang="en-NG" dirty="0"/>
          </a:p>
        </p:txBody>
      </p:sp>
    </p:spTree>
    <p:extLst>
      <p:ext uri="{BB962C8B-B14F-4D97-AF65-F5344CB8AC3E}">
        <p14:creationId xmlns:p14="http://schemas.microsoft.com/office/powerpoint/2010/main" val="73838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1A22BE-C331-78E5-0B10-00441AD22E0D}"/>
              </a:ext>
            </a:extLst>
          </p:cNvPr>
          <p:cNvSpPr txBox="1"/>
          <p:nvPr/>
        </p:nvSpPr>
        <p:spPr>
          <a:xfrm>
            <a:off x="538480" y="284480"/>
            <a:ext cx="10627360" cy="523220"/>
          </a:xfrm>
          <a:prstGeom prst="rect">
            <a:avLst/>
          </a:prstGeom>
          <a:noFill/>
        </p:spPr>
        <p:txBody>
          <a:bodyPr wrap="square" rtlCol="0">
            <a:spAutoFit/>
          </a:bodyPr>
          <a:lstStyle/>
          <a:p>
            <a:r>
              <a:rPr lang="en-US" sz="2800" b="1" dirty="0">
                <a:latin typeface="Raleway" pitchFamily="2" charset="0"/>
              </a:rPr>
              <a:t>Background</a:t>
            </a:r>
            <a:endParaRPr lang="en-NG" sz="2800" b="1" dirty="0">
              <a:latin typeface="Raleway" pitchFamily="2" charset="0"/>
            </a:endParaRPr>
          </a:p>
        </p:txBody>
      </p:sp>
      <p:sp>
        <p:nvSpPr>
          <p:cNvPr id="7" name="TextBox 6">
            <a:extLst>
              <a:ext uri="{FF2B5EF4-FFF2-40B4-BE49-F238E27FC236}">
                <a16:creationId xmlns:a16="http://schemas.microsoft.com/office/drawing/2014/main" id="{151A92B8-1135-5874-F223-69089BC935BE}"/>
              </a:ext>
            </a:extLst>
          </p:cNvPr>
          <p:cNvSpPr txBox="1"/>
          <p:nvPr/>
        </p:nvSpPr>
        <p:spPr>
          <a:xfrm>
            <a:off x="335280" y="1097280"/>
            <a:ext cx="116027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Vacat Stores is an ecommerce retail industry that helps to solve the needs of the people of the United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the help of the science and analytics team seek to develop an analytics dashboard that would track and monitor KPI metrics towards the business goals and help them derive real-time insights for informed decision making to help drive growth.</a:t>
            </a:r>
            <a:endParaRPr lang="en-NG" dirty="0"/>
          </a:p>
        </p:txBody>
      </p:sp>
    </p:spTree>
    <p:extLst>
      <p:ext uri="{BB962C8B-B14F-4D97-AF65-F5344CB8AC3E}">
        <p14:creationId xmlns:p14="http://schemas.microsoft.com/office/powerpoint/2010/main" val="28596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9E9BEB-1DCD-5D24-BD1D-7F76D0C81C70}"/>
              </a:ext>
            </a:extLst>
          </p:cNvPr>
          <p:cNvSpPr txBox="1"/>
          <p:nvPr/>
        </p:nvSpPr>
        <p:spPr>
          <a:xfrm>
            <a:off x="314960" y="1412240"/>
            <a:ext cx="11277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Perform ETL process, build a data model and apply statistical methods to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Analyze the dataset and transform it into an analytics dashboard to help Vacat Stores track and monitor the KPI metrics towards their business goals and derive real-time insights to inform decision making to aid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Significantly reduce reporting time by automating the report process.</a:t>
            </a:r>
            <a:endParaRPr lang="en-NG" dirty="0"/>
          </a:p>
        </p:txBody>
      </p:sp>
      <p:sp>
        <p:nvSpPr>
          <p:cNvPr id="5" name="TextBox 4">
            <a:extLst>
              <a:ext uri="{FF2B5EF4-FFF2-40B4-BE49-F238E27FC236}">
                <a16:creationId xmlns:a16="http://schemas.microsoft.com/office/drawing/2014/main" id="{5C7AA415-1D28-387C-CE56-F1F19FB6F846}"/>
              </a:ext>
            </a:extLst>
          </p:cNvPr>
          <p:cNvSpPr txBox="1"/>
          <p:nvPr/>
        </p:nvSpPr>
        <p:spPr>
          <a:xfrm>
            <a:off x="304800" y="132080"/>
            <a:ext cx="10922000" cy="523220"/>
          </a:xfrm>
          <a:prstGeom prst="rect">
            <a:avLst/>
          </a:prstGeom>
          <a:noFill/>
        </p:spPr>
        <p:txBody>
          <a:bodyPr wrap="square" rtlCol="0">
            <a:spAutoFit/>
          </a:bodyPr>
          <a:lstStyle/>
          <a:p>
            <a:r>
              <a:rPr lang="en-US" sz="2800" b="1" dirty="0">
                <a:latin typeface="Raleway" pitchFamily="2" charset="0"/>
              </a:rPr>
              <a:t>Goal</a:t>
            </a:r>
            <a:endParaRPr lang="en-NG" sz="2800" b="1" dirty="0">
              <a:latin typeface="Raleway" pitchFamily="2" charset="0"/>
            </a:endParaRPr>
          </a:p>
        </p:txBody>
      </p:sp>
    </p:spTree>
    <p:extLst>
      <p:ext uri="{BB962C8B-B14F-4D97-AF65-F5344CB8AC3E}">
        <p14:creationId xmlns:p14="http://schemas.microsoft.com/office/powerpoint/2010/main" val="245205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501F0-6A1F-B74B-0D47-E089FA7EC77D}"/>
              </a:ext>
            </a:extLst>
          </p:cNvPr>
          <p:cNvSpPr txBox="1"/>
          <p:nvPr/>
        </p:nvSpPr>
        <p:spPr>
          <a:xfrm>
            <a:off x="375920" y="172720"/>
            <a:ext cx="10850880" cy="523220"/>
          </a:xfrm>
          <a:prstGeom prst="rect">
            <a:avLst/>
          </a:prstGeom>
          <a:noFill/>
        </p:spPr>
        <p:txBody>
          <a:bodyPr wrap="square" rtlCol="0">
            <a:spAutoFit/>
          </a:bodyPr>
          <a:lstStyle/>
          <a:p>
            <a:r>
              <a:rPr lang="en-US" sz="2800" b="1" dirty="0">
                <a:latin typeface="Raleway" pitchFamily="2" charset="0"/>
              </a:rPr>
              <a:t>Methodology</a:t>
            </a:r>
            <a:endParaRPr lang="en-NG" sz="2800" b="1" dirty="0">
              <a:latin typeface="Raleway" pitchFamily="2" charset="0"/>
            </a:endParaRPr>
          </a:p>
        </p:txBody>
      </p:sp>
      <p:sp>
        <p:nvSpPr>
          <p:cNvPr id="3" name="TextBox 2">
            <a:extLst>
              <a:ext uri="{FF2B5EF4-FFF2-40B4-BE49-F238E27FC236}">
                <a16:creationId xmlns:a16="http://schemas.microsoft.com/office/drawing/2014/main" id="{3554962E-4F0D-2647-DB25-4DDEA7734C76}"/>
              </a:ext>
            </a:extLst>
          </p:cNvPr>
          <p:cNvSpPr txBox="1"/>
          <p:nvPr/>
        </p:nvSpPr>
        <p:spPr>
          <a:xfrm>
            <a:off x="304800" y="695940"/>
            <a:ext cx="109220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Datasets was aggregated from disparate sources (PostgreSQL, Salesforce and ERP system) into a centralized platform which solves the data silo problems.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SQL queries was used to  extract datasets from the relational database management system (PostgreSQL).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Dataset was extracted, transformed by ensuring correct data type for each column, loaded and built a data model by connecting the  common column in each table using PowerBI.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Performed descriptive analysis to help understand the summary of the datasets by applying  statistical calculations using DAX functions.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Performed exploratory analysis by using historic data extracted from the relational database system to identify patterns, trends, outliers ,relationships, and rankings.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Correlation analysis was performed to show relationship between discount and orders.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Developed interactive dashboards by using appropriate graphs and charts to represent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Revenue, profit and orders were forecasted for the next 10 months by performing variance analysis.</a:t>
            </a:r>
            <a:endParaRPr lang="en-NG" dirty="0"/>
          </a:p>
        </p:txBody>
      </p:sp>
    </p:spTree>
    <p:extLst>
      <p:ext uri="{BB962C8B-B14F-4D97-AF65-F5344CB8AC3E}">
        <p14:creationId xmlns:p14="http://schemas.microsoft.com/office/powerpoint/2010/main" val="405175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0974F-7A36-3027-9040-EDCC968EB2F7}"/>
              </a:ext>
            </a:extLst>
          </p:cNvPr>
          <p:cNvSpPr txBox="1"/>
          <p:nvPr/>
        </p:nvSpPr>
        <p:spPr>
          <a:xfrm>
            <a:off x="335280" y="1056640"/>
            <a:ext cx="113893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An approximate total of #759,000,000 (759 million naira) was generated in Vacat Stores from a total of 30,000 orders from 785 customers across 39 states from January 2015 to December 2017.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NG" dirty="0"/>
          </a:p>
        </p:txBody>
      </p:sp>
      <p:sp>
        <p:nvSpPr>
          <p:cNvPr id="2" name="TextBox 1">
            <a:extLst>
              <a:ext uri="{FF2B5EF4-FFF2-40B4-BE49-F238E27FC236}">
                <a16:creationId xmlns:a16="http://schemas.microsoft.com/office/drawing/2014/main" id="{8161F773-6A2A-B014-E946-F67C803DE6F8}"/>
              </a:ext>
            </a:extLst>
          </p:cNvPr>
          <p:cNvSpPr txBox="1"/>
          <p:nvPr/>
        </p:nvSpPr>
        <p:spPr>
          <a:xfrm>
            <a:off x="375920" y="172720"/>
            <a:ext cx="10850880" cy="523220"/>
          </a:xfrm>
          <a:prstGeom prst="rect">
            <a:avLst/>
          </a:prstGeom>
          <a:noFill/>
        </p:spPr>
        <p:txBody>
          <a:bodyPr wrap="square" rtlCol="0">
            <a:spAutoFit/>
          </a:bodyPr>
          <a:lstStyle/>
          <a:p>
            <a:r>
              <a:rPr lang="en-US" sz="2800" b="1" dirty="0">
                <a:latin typeface="Raleway" pitchFamily="2" charset="0"/>
              </a:rPr>
              <a:t>Methodology</a:t>
            </a:r>
            <a:endParaRPr lang="en-NG" sz="2800" b="1" dirty="0">
              <a:latin typeface="Raleway" pitchFamily="2" charset="0"/>
            </a:endParaRPr>
          </a:p>
        </p:txBody>
      </p:sp>
    </p:spTree>
    <p:extLst>
      <p:ext uri="{BB962C8B-B14F-4D97-AF65-F5344CB8AC3E}">
        <p14:creationId xmlns:p14="http://schemas.microsoft.com/office/powerpoint/2010/main" val="268433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8DFD4-4EAA-836B-2D74-4A94B0D8368F}"/>
              </a:ext>
            </a:extLst>
          </p:cNvPr>
          <p:cNvSpPr txBox="1"/>
          <p:nvPr/>
        </p:nvSpPr>
        <p:spPr>
          <a:xfrm>
            <a:off x="187960" y="247599"/>
            <a:ext cx="11389360" cy="400110"/>
          </a:xfrm>
          <a:prstGeom prst="rect">
            <a:avLst/>
          </a:prstGeom>
          <a:noFill/>
        </p:spPr>
        <p:txBody>
          <a:bodyPr wrap="square" rtlCol="0">
            <a:spAutoFit/>
          </a:bodyPr>
          <a:lstStyle/>
          <a:p>
            <a:r>
              <a:rPr lang="en-US" sz="2000" b="1" dirty="0">
                <a:latin typeface="Constantia" panose="02030602050306030303" pitchFamily="18" charset="0"/>
              </a:rPr>
              <a:t>What are the best-selling products?</a:t>
            </a:r>
            <a:endParaRPr lang="en-NG" sz="2000" b="1" dirty="0">
              <a:latin typeface="Constantia" panose="02030602050306030303" pitchFamily="18" charset="0"/>
            </a:endParaRPr>
          </a:p>
        </p:txBody>
      </p:sp>
      <p:pic>
        <p:nvPicPr>
          <p:cNvPr id="6" name="Picture 5">
            <a:extLst>
              <a:ext uri="{FF2B5EF4-FFF2-40B4-BE49-F238E27FC236}">
                <a16:creationId xmlns:a16="http://schemas.microsoft.com/office/drawing/2014/main" id="{FA5BA5AB-5D4D-7A49-BDFA-55233AB21625}"/>
              </a:ext>
            </a:extLst>
          </p:cNvPr>
          <p:cNvPicPr>
            <a:picLocks noChangeAspect="1"/>
          </p:cNvPicPr>
          <p:nvPr/>
        </p:nvPicPr>
        <p:blipFill>
          <a:blip r:embed="rId2"/>
          <a:stretch>
            <a:fillRect/>
          </a:stretch>
        </p:blipFill>
        <p:spPr>
          <a:xfrm>
            <a:off x="483732" y="924480"/>
            <a:ext cx="5372376" cy="4053920"/>
          </a:xfrm>
          <a:prstGeom prst="rect">
            <a:avLst/>
          </a:prstGeom>
        </p:spPr>
      </p:pic>
      <p:sp>
        <p:nvSpPr>
          <p:cNvPr id="7" name="TextBox 6">
            <a:extLst>
              <a:ext uri="{FF2B5EF4-FFF2-40B4-BE49-F238E27FC236}">
                <a16:creationId xmlns:a16="http://schemas.microsoft.com/office/drawing/2014/main" id="{34137CDD-5358-CA43-6557-F90739DE3926}"/>
              </a:ext>
            </a:extLst>
          </p:cNvPr>
          <p:cNvSpPr txBox="1"/>
          <p:nvPr/>
        </p:nvSpPr>
        <p:spPr>
          <a:xfrm>
            <a:off x="6096000" y="924480"/>
            <a:ext cx="562356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Of a total of 1862 products which are categorized into Technology, Furniture and Office Supplies, Phones are the best-selling products and generated #106 million  of the #759 million generated in revenue.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Phones also generated a total of #14 million but is not the most profitable product.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was also discovered that the company was running at a loss of #6million with the sales of Tables and  </a:t>
            </a:r>
            <a:r>
              <a:rPr lang="en-US" dirty="0" err="1"/>
              <a:t>and</a:t>
            </a:r>
            <a:r>
              <a:rPr lang="en-US" dirty="0"/>
              <a:t> #1million with Bookcases.</a:t>
            </a:r>
            <a:endParaRPr lang="en-NG" dirty="0"/>
          </a:p>
        </p:txBody>
      </p:sp>
    </p:spTree>
    <p:extLst>
      <p:ext uri="{BB962C8B-B14F-4D97-AF65-F5344CB8AC3E}">
        <p14:creationId xmlns:p14="http://schemas.microsoft.com/office/powerpoint/2010/main" val="50997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E601E5-7CA1-960A-47E2-36C0EDCE9AC5}"/>
              </a:ext>
            </a:extLst>
          </p:cNvPr>
          <p:cNvPicPr>
            <a:picLocks noChangeAspect="1"/>
          </p:cNvPicPr>
          <p:nvPr/>
        </p:nvPicPr>
        <p:blipFill>
          <a:blip r:embed="rId2"/>
          <a:stretch>
            <a:fillRect/>
          </a:stretch>
        </p:blipFill>
        <p:spPr>
          <a:xfrm>
            <a:off x="441859" y="2224338"/>
            <a:ext cx="5897981" cy="3877731"/>
          </a:xfrm>
          <a:prstGeom prst="rect">
            <a:avLst/>
          </a:prstGeom>
        </p:spPr>
      </p:pic>
      <p:sp>
        <p:nvSpPr>
          <p:cNvPr id="5" name="TextBox 4">
            <a:extLst>
              <a:ext uri="{FF2B5EF4-FFF2-40B4-BE49-F238E27FC236}">
                <a16:creationId xmlns:a16="http://schemas.microsoft.com/office/drawing/2014/main" id="{E9EF6382-994C-B085-94B5-F9B7273C2AA1}"/>
              </a:ext>
            </a:extLst>
          </p:cNvPr>
          <p:cNvSpPr txBox="1"/>
          <p:nvPr/>
        </p:nvSpPr>
        <p:spPr>
          <a:xfrm>
            <a:off x="441859" y="203200"/>
            <a:ext cx="10652861" cy="400110"/>
          </a:xfrm>
          <a:prstGeom prst="rect">
            <a:avLst/>
          </a:prstGeom>
          <a:noFill/>
        </p:spPr>
        <p:txBody>
          <a:bodyPr wrap="square" rtlCol="0">
            <a:spAutoFit/>
          </a:bodyPr>
          <a:lstStyle/>
          <a:p>
            <a:r>
              <a:rPr lang="en-US" sz="2000" b="1" dirty="0">
                <a:latin typeface="Constantia" panose="02030602050306030303" pitchFamily="18" charset="0"/>
                <a:cs typeface="Segoe UI" panose="020B0502040204020203" pitchFamily="34" charset="0"/>
              </a:rPr>
              <a:t>In </a:t>
            </a:r>
            <a:r>
              <a:rPr lang="en-US" sz="2000" b="1" dirty="0">
                <a:latin typeface="Constantia" panose="02030602050306030303" pitchFamily="18" charset="0"/>
              </a:rPr>
              <a:t>what</a:t>
            </a:r>
            <a:r>
              <a:rPr lang="en-US" sz="2000" b="1" dirty="0">
                <a:latin typeface="Constantia" panose="02030602050306030303" pitchFamily="18" charset="0"/>
                <a:cs typeface="Segoe UI" panose="020B0502040204020203" pitchFamily="34" charset="0"/>
              </a:rPr>
              <a:t> </a:t>
            </a:r>
            <a:r>
              <a:rPr lang="en-US" sz="2000" b="1" dirty="0">
                <a:latin typeface="Constantia" panose="02030602050306030303" pitchFamily="18" charset="0"/>
              </a:rPr>
              <a:t>category</a:t>
            </a:r>
            <a:r>
              <a:rPr lang="en-US" sz="2000" b="1" dirty="0">
                <a:latin typeface="Constantia" panose="02030602050306030303" pitchFamily="18" charset="0"/>
                <a:cs typeface="Segoe UI" panose="020B0502040204020203" pitchFamily="34" charset="0"/>
              </a:rPr>
              <a:t> are we not profitable?</a:t>
            </a:r>
            <a:endParaRPr lang="en-NG" sz="2000" b="1" dirty="0">
              <a:latin typeface="Constantia" panose="02030602050306030303" pitchFamily="18" charset="0"/>
              <a:cs typeface="Segoe UI" panose="020B0502040204020203" pitchFamily="34" charset="0"/>
            </a:endParaRPr>
          </a:p>
        </p:txBody>
      </p:sp>
      <p:sp>
        <p:nvSpPr>
          <p:cNvPr id="6" name="TextBox 5">
            <a:extLst>
              <a:ext uri="{FF2B5EF4-FFF2-40B4-BE49-F238E27FC236}">
                <a16:creationId xmlns:a16="http://schemas.microsoft.com/office/drawing/2014/main" id="{005C515F-DA92-E9DA-8888-7AEFAD198399}"/>
              </a:ext>
            </a:extLst>
          </p:cNvPr>
          <p:cNvSpPr txBox="1"/>
          <p:nvPr/>
        </p:nvSpPr>
        <p:spPr>
          <a:xfrm>
            <a:off x="7376160" y="1198880"/>
            <a:ext cx="43739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Category furniture generated just about 2% of its revenue .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Technology and Office supplies generated approximately 19% and 18% respectively of their revenue. </a:t>
            </a:r>
            <a:endParaRPr lang="en-NG" dirty="0"/>
          </a:p>
        </p:txBody>
      </p:sp>
    </p:spTree>
    <p:extLst>
      <p:ext uri="{BB962C8B-B14F-4D97-AF65-F5344CB8AC3E}">
        <p14:creationId xmlns:p14="http://schemas.microsoft.com/office/powerpoint/2010/main" val="274220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D4F062-168E-831C-4316-8E1C50C765D5}"/>
              </a:ext>
            </a:extLst>
          </p:cNvPr>
          <p:cNvSpPr txBox="1"/>
          <p:nvPr/>
        </p:nvSpPr>
        <p:spPr>
          <a:xfrm>
            <a:off x="568960" y="233680"/>
            <a:ext cx="11267440" cy="400110"/>
          </a:xfrm>
          <a:prstGeom prst="rect">
            <a:avLst/>
          </a:prstGeom>
          <a:noFill/>
        </p:spPr>
        <p:txBody>
          <a:bodyPr wrap="square" rtlCol="0">
            <a:spAutoFit/>
          </a:bodyPr>
          <a:lstStyle/>
          <a:p>
            <a:r>
              <a:rPr lang="en-US" sz="2000" b="1" dirty="0">
                <a:latin typeface="Constantia" panose="02030602050306030303" pitchFamily="18" charset="0"/>
              </a:rPr>
              <a:t>What state has the highest number of Customers and generated the  highest revenue?</a:t>
            </a:r>
            <a:endParaRPr lang="en-NG" sz="2000" b="1" dirty="0">
              <a:latin typeface="Constantia" panose="02030602050306030303" pitchFamily="18" charset="0"/>
            </a:endParaRPr>
          </a:p>
        </p:txBody>
      </p:sp>
      <p:sp>
        <p:nvSpPr>
          <p:cNvPr id="6" name="TextBox 5">
            <a:extLst>
              <a:ext uri="{FF2B5EF4-FFF2-40B4-BE49-F238E27FC236}">
                <a16:creationId xmlns:a16="http://schemas.microsoft.com/office/drawing/2014/main" id="{B72E9EC3-C094-B981-4ED1-8AB3A1878B71}"/>
              </a:ext>
            </a:extLst>
          </p:cNvPr>
          <p:cNvSpPr txBox="1"/>
          <p:nvPr/>
        </p:nvSpPr>
        <p:spPr>
          <a:xfrm>
            <a:off x="6167120" y="1056640"/>
            <a:ext cx="592328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There are 785 customers across 39 states in 4 regions. The Purchase frequency of each customer is 39 (number of times a customer makes purchase from 2015 to 2017) while the Average Order Value per customer is #25,000.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California generated  the highest revenue of  the 39 states which is %18.5 of the total revenue.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23% of the total orders was recorded in California . This  is almost twice of the orders recorded in New York which is the second highest revenue generating state although the best in terms of  profit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20.5% of the total customers live in California, followed by New York (11%) and Texas (9.8%).</a:t>
            </a:r>
            <a:endParaRPr lang="en-NG" dirty="0"/>
          </a:p>
        </p:txBody>
      </p:sp>
      <p:pic>
        <p:nvPicPr>
          <p:cNvPr id="8" name="Picture 7">
            <a:extLst>
              <a:ext uri="{FF2B5EF4-FFF2-40B4-BE49-F238E27FC236}">
                <a16:creationId xmlns:a16="http://schemas.microsoft.com/office/drawing/2014/main" id="{2CE8495C-8CCC-6B18-16B2-10A30F7ACCA1}"/>
              </a:ext>
            </a:extLst>
          </p:cNvPr>
          <p:cNvPicPr>
            <a:picLocks noChangeAspect="1"/>
          </p:cNvPicPr>
          <p:nvPr/>
        </p:nvPicPr>
        <p:blipFill>
          <a:blip r:embed="rId2"/>
          <a:stretch>
            <a:fillRect/>
          </a:stretch>
        </p:blipFill>
        <p:spPr>
          <a:xfrm>
            <a:off x="392978" y="1056640"/>
            <a:ext cx="5572602" cy="5720080"/>
          </a:xfrm>
          <a:prstGeom prst="rect">
            <a:avLst/>
          </a:prstGeom>
        </p:spPr>
      </p:pic>
    </p:spTree>
    <p:extLst>
      <p:ext uri="{BB962C8B-B14F-4D97-AF65-F5344CB8AC3E}">
        <p14:creationId xmlns:p14="http://schemas.microsoft.com/office/powerpoint/2010/main" val="304955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2C83D-5098-E055-1339-57647F0084F5}"/>
              </a:ext>
            </a:extLst>
          </p:cNvPr>
          <p:cNvSpPr txBox="1"/>
          <p:nvPr/>
        </p:nvSpPr>
        <p:spPr>
          <a:xfrm>
            <a:off x="396240" y="121920"/>
            <a:ext cx="10139680" cy="400110"/>
          </a:xfrm>
          <a:prstGeom prst="rect">
            <a:avLst/>
          </a:prstGeom>
          <a:noFill/>
        </p:spPr>
        <p:txBody>
          <a:bodyPr wrap="square" rtlCol="0">
            <a:spAutoFit/>
          </a:bodyPr>
          <a:lstStyle/>
          <a:p>
            <a:r>
              <a:rPr lang="en-US" sz="2000" b="1" dirty="0">
                <a:latin typeface="Constantia" panose="02030602050306030303" pitchFamily="18" charset="0"/>
              </a:rPr>
              <a:t>Does  Discount have an impact on the number of  Orders received?</a:t>
            </a:r>
            <a:endParaRPr lang="en-NG" sz="2000" b="1" dirty="0">
              <a:latin typeface="Constantia" panose="02030602050306030303" pitchFamily="18" charset="0"/>
            </a:endParaRPr>
          </a:p>
        </p:txBody>
      </p:sp>
      <p:sp>
        <p:nvSpPr>
          <p:cNvPr id="7" name="TextBox 6">
            <a:extLst>
              <a:ext uri="{FF2B5EF4-FFF2-40B4-BE49-F238E27FC236}">
                <a16:creationId xmlns:a16="http://schemas.microsoft.com/office/drawing/2014/main" id="{7CF51DEF-7912-2590-BF76-82620C882DC7}"/>
              </a:ext>
            </a:extLst>
          </p:cNvPr>
          <p:cNvSpPr txBox="1"/>
          <p:nvPr/>
        </p:nvSpPr>
        <p:spPr>
          <a:xfrm>
            <a:off x="6390640" y="1371600"/>
            <a:ext cx="55575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 positive correlation can be seen from the chart which implies that more orders are received when Vacat stores gives discount on products.</a:t>
            </a:r>
            <a:endParaRPr lang="en-NG" dirty="0"/>
          </a:p>
        </p:txBody>
      </p:sp>
      <p:pic>
        <p:nvPicPr>
          <p:cNvPr id="9" name="Picture 8">
            <a:extLst>
              <a:ext uri="{FF2B5EF4-FFF2-40B4-BE49-F238E27FC236}">
                <a16:creationId xmlns:a16="http://schemas.microsoft.com/office/drawing/2014/main" id="{5D3FF302-6A88-0D11-A303-2A7FBCA34BEC}"/>
              </a:ext>
            </a:extLst>
          </p:cNvPr>
          <p:cNvPicPr>
            <a:picLocks noChangeAspect="1"/>
          </p:cNvPicPr>
          <p:nvPr/>
        </p:nvPicPr>
        <p:blipFill>
          <a:blip r:embed="rId2"/>
          <a:stretch>
            <a:fillRect/>
          </a:stretch>
        </p:blipFill>
        <p:spPr>
          <a:xfrm>
            <a:off x="396240" y="1248576"/>
            <a:ext cx="5557520" cy="5304623"/>
          </a:xfrm>
          <a:prstGeom prst="rect">
            <a:avLst/>
          </a:prstGeom>
        </p:spPr>
      </p:pic>
    </p:spTree>
    <p:extLst>
      <p:ext uri="{BB962C8B-B14F-4D97-AF65-F5344CB8AC3E}">
        <p14:creationId xmlns:p14="http://schemas.microsoft.com/office/powerpoint/2010/main" val="16998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5175</TotalTime>
  <Words>842</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Constantia</vt:lpstr>
      <vt:lpstr>EB Garamond</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Ariya Mariam</dc:creator>
  <cp:lastModifiedBy>Ariya Mariam</cp:lastModifiedBy>
  <cp:revision>4</cp:revision>
  <dcterms:created xsi:type="dcterms:W3CDTF">2022-08-15T00:01:18Z</dcterms:created>
  <dcterms:modified xsi:type="dcterms:W3CDTF">2022-09-23T20:30:18Z</dcterms:modified>
</cp:coreProperties>
</file>