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69" r:id="rId3"/>
    <p:sldId id="270" r:id="rId4"/>
    <p:sldId id="271" r:id="rId5"/>
    <p:sldId id="272" r:id="rId6"/>
    <p:sldId id="273" r:id="rId7"/>
    <p:sldId id="262" r:id="rId8"/>
    <p:sldId id="290" r:id="rId9"/>
    <p:sldId id="291" r:id="rId10"/>
    <p:sldId id="275" r:id="rId11"/>
    <p:sldId id="283" r:id="rId12"/>
    <p:sldId id="284" r:id="rId13"/>
    <p:sldId id="285" r:id="rId14"/>
    <p:sldId id="286" r:id="rId15"/>
    <p:sldId id="292" r:id="rId16"/>
    <p:sldId id="287" r:id="rId17"/>
    <p:sldId id="288" r:id="rId18"/>
    <p:sldId id="289" r:id="rId19"/>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6" d="100"/>
          <a:sy n="56" d="100"/>
        </p:scale>
        <p:origin x="48"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8FAA-0DEC-6D62-FD8F-A521393DB8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6E3B2AAE-3BEE-DCF2-CD22-3CE4CC2EE1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340BD13E-FFBC-00AC-1B4B-7584FE1A08AD}"/>
              </a:ext>
            </a:extLst>
          </p:cNvPr>
          <p:cNvSpPr>
            <a:spLocks noGrp="1"/>
          </p:cNvSpPr>
          <p:nvPr>
            <p:ph type="dt" sz="half" idx="10"/>
          </p:nvPr>
        </p:nvSpPr>
        <p:spPr/>
        <p:txBody>
          <a:bodyPr/>
          <a:lstStyle/>
          <a:p>
            <a:fld id="{58F46D23-4DE0-4CA1-A02C-87DD109E1DCC}" type="datetimeFigureOut">
              <a:rPr lang="en-NG" smtClean="0"/>
              <a:t>16/09/2022</a:t>
            </a:fld>
            <a:endParaRPr lang="en-NG"/>
          </a:p>
        </p:txBody>
      </p:sp>
      <p:sp>
        <p:nvSpPr>
          <p:cNvPr id="5" name="Footer Placeholder 4">
            <a:extLst>
              <a:ext uri="{FF2B5EF4-FFF2-40B4-BE49-F238E27FC236}">
                <a16:creationId xmlns:a16="http://schemas.microsoft.com/office/drawing/2014/main" id="{3F08F059-F2A1-D545-92F2-71063E9D8F3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5751A5A-C207-04F7-BD5B-86BB86CE1065}"/>
              </a:ext>
            </a:extLst>
          </p:cNvPr>
          <p:cNvSpPr>
            <a:spLocks noGrp="1"/>
          </p:cNvSpPr>
          <p:nvPr>
            <p:ph type="sldNum" sz="quarter" idx="12"/>
          </p:nvPr>
        </p:nvSpPr>
        <p:spPr/>
        <p:txBody>
          <a:bodyPr/>
          <a:lstStyle/>
          <a:p>
            <a:fld id="{FE97E4DA-C52A-4CA2-8E8B-FB57EFFACAE2}" type="slidenum">
              <a:rPr lang="en-NG" smtClean="0"/>
              <a:t>‹#›</a:t>
            </a:fld>
            <a:endParaRPr lang="en-NG"/>
          </a:p>
        </p:txBody>
      </p:sp>
    </p:spTree>
    <p:extLst>
      <p:ext uri="{BB962C8B-B14F-4D97-AF65-F5344CB8AC3E}">
        <p14:creationId xmlns:p14="http://schemas.microsoft.com/office/powerpoint/2010/main" val="156613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AC515-D110-40AE-4806-F97D36ACB03A}"/>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1B4F2A80-1EAD-98A1-5196-5871DC7329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F70D5E64-50EE-7451-BC5B-B5F2EE01B4F7}"/>
              </a:ext>
            </a:extLst>
          </p:cNvPr>
          <p:cNvSpPr>
            <a:spLocks noGrp="1"/>
          </p:cNvSpPr>
          <p:nvPr>
            <p:ph type="dt" sz="half" idx="10"/>
          </p:nvPr>
        </p:nvSpPr>
        <p:spPr/>
        <p:txBody>
          <a:bodyPr/>
          <a:lstStyle/>
          <a:p>
            <a:fld id="{58F46D23-4DE0-4CA1-A02C-87DD109E1DCC}" type="datetimeFigureOut">
              <a:rPr lang="en-NG" smtClean="0"/>
              <a:t>16/09/2022</a:t>
            </a:fld>
            <a:endParaRPr lang="en-NG"/>
          </a:p>
        </p:txBody>
      </p:sp>
      <p:sp>
        <p:nvSpPr>
          <p:cNvPr id="5" name="Footer Placeholder 4">
            <a:extLst>
              <a:ext uri="{FF2B5EF4-FFF2-40B4-BE49-F238E27FC236}">
                <a16:creationId xmlns:a16="http://schemas.microsoft.com/office/drawing/2014/main" id="{199DFEFB-F0EE-4DCE-5042-D23352A83B69}"/>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5CAF915-4508-CA7B-8E59-DA785683EA3B}"/>
              </a:ext>
            </a:extLst>
          </p:cNvPr>
          <p:cNvSpPr>
            <a:spLocks noGrp="1"/>
          </p:cNvSpPr>
          <p:nvPr>
            <p:ph type="sldNum" sz="quarter" idx="12"/>
          </p:nvPr>
        </p:nvSpPr>
        <p:spPr/>
        <p:txBody>
          <a:bodyPr/>
          <a:lstStyle/>
          <a:p>
            <a:fld id="{FE97E4DA-C52A-4CA2-8E8B-FB57EFFACAE2}" type="slidenum">
              <a:rPr lang="en-NG" smtClean="0"/>
              <a:t>‹#›</a:t>
            </a:fld>
            <a:endParaRPr lang="en-NG"/>
          </a:p>
        </p:txBody>
      </p:sp>
    </p:spTree>
    <p:extLst>
      <p:ext uri="{BB962C8B-B14F-4D97-AF65-F5344CB8AC3E}">
        <p14:creationId xmlns:p14="http://schemas.microsoft.com/office/powerpoint/2010/main" val="125218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05C9F7-3439-3327-9E94-C114ECF4EE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C498631E-8213-850D-B908-CF51C67BA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2F4796E4-3C79-BAD9-7C8A-23C45C99E57F}"/>
              </a:ext>
            </a:extLst>
          </p:cNvPr>
          <p:cNvSpPr>
            <a:spLocks noGrp="1"/>
          </p:cNvSpPr>
          <p:nvPr>
            <p:ph type="dt" sz="half" idx="10"/>
          </p:nvPr>
        </p:nvSpPr>
        <p:spPr/>
        <p:txBody>
          <a:bodyPr/>
          <a:lstStyle/>
          <a:p>
            <a:fld id="{58F46D23-4DE0-4CA1-A02C-87DD109E1DCC}" type="datetimeFigureOut">
              <a:rPr lang="en-NG" smtClean="0"/>
              <a:t>16/09/2022</a:t>
            </a:fld>
            <a:endParaRPr lang="en-NG"/>
          </a:p>
        </p:txBody>
      </p:sp>
      <p:sp>
        <p:nvSpPr>
          <p:cNvPr id="5" name="Footer Placeholder 4">
            <a:extLst>
              <a:ext uri="{FF2B5EF4-FFF2-40B4-BE49-F238E27FC236}">
                <a16:creationId xmlns:a16="http://schemas.microsoft.com/office/drawing/2014/main" id="{BCDA10A7-801D-116B-8591-FD78FE58863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FC6595D-D83A-2C45-976E-DB18EE3CA0F6}"/>
              </a:ext>
            </a:extLst>
          </p:cNvPr>
          <p:cNvSpPr>
            <a:spLocks noGrp="1"/>
          </p:cNvSpPr>
          <p:nvPr>
            <p:ph type="sldNum" sz="quarter" idx="12"/>
          </p:nvPr>
        </p:nvSpPr>
        <p:spPr/>
        <p:txBody>
          <a:bodyPr/>
          <a:lstStyle/>
          <a:p>
            <a:fld id="{FE97E4DA-C52A-4CA2-8E8B-FB57EFFACAE2}" type="slidenum">
              <a:rPr lang="en-NG" smtClean="0"/>
              <a:t>‹#›</a:t>
            </a:fld>
            <a:endParaRPr lang="en-NG"/>
          </a:p>
        </p:txBody>
      </p:sp>
    </p:spTree>
    <p:extLst>
      <p:ext uri="{BB962C8B-B14F-4D97-AF65-F5344CB8AC3E}">
        <p14:creationId xmlns:p14="http://schemas.microsoft.com/office/powerpoint/2010/main" val="3310408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8746-8B37-D9C7-EA84-8C55150CA9E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8F0D0BC7-741C-1613-7E70-0E6635C017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ADD9B6C7-ABE8-0AB2-8AF6-90DA2C99F734}"/>
              </a:ext>
            </a:extLst>
          </p:cNvPr>
          <p:cNvSpPr>
            <a:spLocks noGrp="1"/>
          </p:cNvSpPr>
          <p:nvPr>
            <p:ph type="dt" sz="half" idx="10"/>
          </p:nvPr>
        </p:nvSpPr>
        <p:spPr/>
        <p:txBody>
          <a:bodyPr/>
          <a:lstStyle/>
          <a:p>
            <a:fld id="{3B2E4CCB-BB67-4C0A-AE1F-82CD9591C4DE}" type="datetimeFigureOut">
              <a:rPr lang="en-NG" smtClean="0"/>
              <a:t>16/09/2022</a:t>
            </a:fld>
            <a:endParaRPr lang="en-NG"/>
          </a:p>
        </p:txBody>
      </p:sp>
      <p:sp>
        <p:nvSpPr>
          <p:cNvPr id="5" name="Footer Placeholder 4">
            <a:extLst>
              <a:ext uri="{FF2B5EF4-FFF2-40B4-BE49-F238E27FC236}">
                <a16:creationId xmlns:a16="http://schemas.microsoft.com/office/drawing/2014/main" id="{586DE443-2737-334C-2AAE-41AEE8A4C4E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8735C36-CDAC-8F07-A452-7205D4CF63D3}"/>
              </a:ext>
            </a:extLst>
          </p:cNvPr>
          <p:cNvSpPr>
            <a:spLocks noGrp="1"/>
          </p:cNvSpPr>
          <p:nvPr>
            <p:ph type="sldNum" sz="quarter" idx="12"/>
          </p:nvPr>
        </p:nvSpPr>
        <p:spPr/>
        <p:txBody>
          <a:bodyPr/>
          <a:lstStyle/>
          <a:p>
            <a:fld id="{604D1643-AB6E-4CF1-A650-173B84E87D75}" type="slidenum">
              <a:rPr lang="en-NG" smtClean="0"/>
              <a:t>‹#›</a:t>
            </a:fld>
            <a:endParaRPr lang="en-NG"/>
          </a:p>
        </p:txBody>
      </p:sp>
    </p:spTree>
    <p:extLst>
      <p:ext uri="{BB962C8B-B14F-4D97-AF65-F5344CB8AC3E}">
        <p14:creationId xmlns:p14="http://schemas.microsoft.com/office/powerpoint/2010/main" val="246910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6A1AF-0B31-7A21-1113-730BE238F5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EC467980-27FA-EC16-4E75-285BC697B0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0CDD8F69-9DB9-04D4-5094-24A1922FB85C}"/>
              </a:ext>
            </a:extLst>
          </p:cNvPr>
          <p:cNvSpPr>
            <a:spLocks noGrp="1"/>
          </p:cNvSpPr>
          <p:nvPr>
            <p:ph type="dt" sz="half" idx="10"/>
          </p:nvPr>
        </p:nvSpPr>
        <p:spPr/>
        <p:txBody>
          <a:bodyPr/>
          <a:lstStyle/>
          <a:p>
            <a:fld id="{3B2E4CCB-BB67-4C0A-AE1F-82CD9591C4DE}" type="datetimeFigureOut">
              <a:rPr lang="en-NG" smtClean="0"/>
              <a:t>16/09/2022</a:t>
            </a:fld>
            <a:endParaRPr lang="en-NG"/>
          </a:p>
        </p:txBody>
      </p:sp>
      <p:sp>
        <p:nvSpPr>
          <p:cNvPr id="5" name="Footer Placeholder 4">
            <a:extLst>
              <a:ext uri="{FF2B5EF4-FFF2-40B4-BE49-F238E27FC236}">
                <a16:creationId xmlns:a16="http://schemas.microsoft.com/office/drawing/2014/main" id="{781E2808-143A-C8BC-157D-4ABC801428C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EAA5EA0-6D43-B4B8-71FB-D4B4A7DF28AF}"/>
              </a:ext>
            </a:extLst>
          </p:cNvPr>
          <p:cNvSpPr>
            <a:spLocks noGrp="1"/>
          </p:cNvSpPr>
          <p:nvPr>
            <p:ph type="sldNum" sz="quarter" idx="12"/>
          </p:nvPr>
        </p:nvSpPr>
        <p:spPr/>
        <p:txBody>
          <a:bodyPr/>
          <a:lstStyle/>
          <a:p>
            <a:fld id="{604D1643-AB6E-4CF1-A650-173B84E87D75}" type="slidenum">
              <a:rPr lang="en-NG" smtClean="0"/>
              <a:t>‹#›</a:t>
            </a:fld>
            <a:endParaRPr lang="en-NG"/>
          </a:p>
        </p:txBody>
      </p:sp>
    </p:spTree>
    <p:extLst>
      <p:ext uri="{BB962C8B-B14F-4D97-AF65-F5344CB8AC3E}">
        <p14:creationId xmlns:p14="http://schemas.microsoft.com/office/powerpoint/2010/main" val="3552209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2990-7B80-DB11-6BE9-D67446CCDF8F}"/>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561244D6-967D-F939-9E1E-228C0A2041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05B7638-3339-80C2-409B-3BFE98E5A096}"/>
              </a:ext>
            </a:extLst>
          </p:cNvPr>
          <p:cNvSpPr>
            <a:spLocks noGrp="1"/>
          </p:cNvSpPr>
          <p:nvPr>
            <p:ph type="dt" sz="half" idx="10"/>
          </p:nvPr>
        </p:nvSpPr>
        <p:spPr/>
        <p:txBody>
          <a:bodyPr/>
          <a:lstStyle/>
          <a:p>
            <a:fld id="{58F46D23-4DE0-4CA1-A02C-87DD109E1DCC}" type="datetimeFigureOut">
              <a:rPr lang="en-NG" smtClean="0"/>
              <a:t>16/09/2022</a:t>
            </a:fld>
            <a:endParaRPr lang="en-NG"/>
          </a:p>
        </p:txBody>
      </p:sp>
      <p:sp>
        <p:nvSpPr>
          <p:cNvPr id="5" name="Footer Placeholder 4">
            <a:extLst>
              <a:ext uri="{FF2B5EF4-FFF2-40B4-BE49-F238E27FC236}">
                <a16:creationId xmlns:a16="http://schemas.microsoft.com/office/drawing/2014/main" id="{08A8DE35-5F04-25B2-B7F0-305E0F2F552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446D066-C74E-DD78-93E3-F875CA034A33}"/>
              </a:ext>
            </a:extLst>
          </p:cNvPr>
          <p:cNvSpPr>
            <a:spLocks noGrp="1"/>
          </p:cNvSpPr>
          <p:nvPr>
            <p:ph type="sldNum" sz="quarter" idx="12"/>
          </p:nvPr>
        </p:nvSpPr>
        <p:spPr/>
        <p:txBody>
          <a:bodyPr/>
          <a:lstStyle/>
          <a:p>
            <a:fld id="{FE97E4DA-C52A-4CA2-8E8B-FB57EFFACAE2}" type="slidenum">
              <a:rPr lang="en-NG" smtClean="0"/>
              <a:t>‹#›</a:t>
            </a:fld>
            <a:endParaRPr lang="en-NG"/>
          </a:p>
        </p:txBody>
      </p:sp>
    </p:spTree>
    <p:extLst>
      <p:ext uri="{BB962C8B-B14F-4D97-AF65-F5344CB8AC3E}">
        <p14:creationId xmlns:p14="http://schemas.microsoft.com/office/powerpoint/2010/main" val="1650194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BD8E5-CB87-A208-8967-EC447F1462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B04BDD98-BAFF-BC94-9F05-4E14657B5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9CF7C-D273-C87F-0559-C6DE236F2364}"/>
              </a:ext>
            </a:extLst>
          </p:cNvPr>
          <p:cNvSpPr>
            <a:spLocks noGrp="1"/>
          </p:cNvSpPr>
          <p:nvPr>
            <p:ph type="dt" sz="half" idx="10"/>
          </p:nvPr>
        </p:nvSpPr>
        <p:spPr/>
        <p:txBody>
          <a:bodyPr/>
          <a:lstStyle/>
          <a:p>
            <a:fld id="{58F46D23-4DE0-4CA1-A02C-87DD109E1DCC}" type="datetimeFigureOut">
              <a:rPr lang="en-NG" smtClean="0"/>
              <a:t>16/09/2022</a:t>
            </a:fld>
            <a:endParaRPr lang="en-NG"/>
          </a:p>
        </p:txBody>
      </p:sp>
      <p:sp>
        <p:nvSpPr>
          <p:cNvPr id="5" name="Footer Placeholder 4">
            <a:extLst>
              <a:ext uri="{FF2B5EF4-FFF2-40B4-BE49-F238E27FC236}">
                <a16:creationId xmlns:a16="http://schemas.microsoft.com/office/drawing/2014/main" id="{2B0AB6DD-3E5C-822D-09DA-B8BDF6DC508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BDBB111-FF83-52E6-4B03-82DC445D47FA}"/>
              </a:ext>
            </a:extLst>
          </p:cNvPr>
          <p:cNvSpPr>
            <a:spLocks noGrp="1"/>
          </p:cNvSpPr>
          <p:nvPr>
            <p:ph type="sldNum" sz="quarter" idx="12"/>
          </p:nvPr>
        </p:nvSpPr>
        <p:spPr/>
        <p:txBody>
          <a:bodyPr/>
          <a:lstStyle/>
          <a:p>
            <a:fld id="{FE97E4DA-C52A-4CA2-8E8B-FB57EFFACAE2}" type="slidenum">
              <a:rPr lang="en-NG" smtClean="0"/>
              <a:t>‹#›</a:t>
            </a:fld>
            <a:endParaRPr lang="en-NG"/>
          </a:p>
        </p:txBody>
      </p:sp>
    </p:spTree>
    <p:extLst>
      <p:ext uri="{BB962C8B-B14F-4D97-AF65-F5344CB8AC3E}">
        <p14:creationId xmlns:p14="http://schemas.microsoft.com/office/powerpoint/2010/main" val="567007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52D4E-967F-70D3-EA43-CAB42A1E2301}"/>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40778C38-1F35-9711-A0AB-FD38C34C11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68261078-9C02-E852-7052-BA97E83B5C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887BA5D9-81EA-0CA6-D9D5-91D776E9E29A}"/>
              </a:ext>
            </a:extLst>
          </p:cNvPr>
          <p:cNvSpPr>
            <a:spLocks noGrp="1"/>
          </p:cNvSpPr>
          <p:nvPr>
            <p:ph type="dt" sz="half" idx="10"/>
          </p:nvPr>
        </p:nvSpPr>
        <p:spPr/>
        <p:txBody>
          <a:bodyPr/>
          <a:lstStyle/>
          <a:p>
            <a:fld id="{58F46D23-4DE0-4CA1-A02C-87DD109E1DCC}" type="datetimeFigureOut">
              <a:rPr lang="en-NG" smtClean="0"/>
              <a:t>16/09/2022</a:t>
            </a:fld>
            <a:endParaRPr lang="en-NG"/>
          </a:p>
        </p:txBody>
      </p:sp>
      <p:sp>
        <p:nvSpPr>
          <p:cNvPr id="6" name="Footer Placeholder 5">
            <a:extLst>
              <a:ext uri="{FF2B5EF4-FFF2-40B4-BE49-F238E27FC236}">
                <a16:creationId xmlns:a16="http://schemas.microsoft.com/office/drawing/2014/main" id="{9D0B666F-99F4-5D79-38DE-4BCEFE02B004}"/>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094EEEFA-E788-9B80-7946-9CC19AE4A74C}"/>
              </a:ext>
            </a:extLst>
          </p:cNvPr>
          <p:cNvSpPr>
            <a:spLocks noGrp="1"/>
          </p:cNvSpPr>
          <p:nvPr>
            <p:ph type="sldNum" sz="quarter" idx="12"/>
          </p:nvPr>
        </p:nvSpPr>
        <p:spPr/>
        <p:txBody>
          <a:bodyPr/>
          <a:lstStyle/>
          <a:p>
            <a:fld id="{FE97E4DA-C52A-4CA2-8E8B-FB57EFFACAE2}" type="slidenum">
              <a:rPr lang="en-NG" smtClean="0"/>
              <a:t>‹#›</a:t>
            </a:fld>
            <a:endParaRPr lang="en-NG"/>
          </a:p>
        </p:txBody>
      </p:sp>
    </p:spTree>
    <p:extLst>
      <p:ext uri="{BB962C8B-B14F-4D97-AF65-F5344CB8AC3E}">
        <p14:creationId xmlns:p14="http://schemas.microsoft.com/office/powerpoint/2010/main" val="2009896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8827-D455-1941-8DFB-BA230CAF02E0}"/>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F845DDC3-4FDD-C2D7-91C4-A3F44293C3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F1488-C63C-59CF-7069-F7553288B4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16737FD3-1989-A0E4-F12E-4D70DB1423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152198-E65A-2702-61C8-74E0165AA4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E34453DE-67BE-346D-2CD6-68B3B8000272}"/>
              </a:ext>
            </a:extLst>
          </p:cNvPr>
          <p:cNvSpPr>
            <a:spLocks noGrp="1"/>
          </p:cNvSpPr>
          <p:nvPr>
            <p:ph type="dt" sz="half" idx="10"/>
          </p:nvPr>
        </p:nvSpPr>
        <p:spPr/>
        <p:txBody>
          <a:bodyPr/>
          <a:lstStyle/>
          <a:p>
            <a:fld id="{58F46D23-4DE0-4CA1-A02C-87DD109E1DCC}" type="datetimeFigureOut">
              <a:rPr lang="en-NG" smtClean="0"/>
              <a:t>16/09/2022</a:t>
            </a:fld>
            <a:endParaRPr lang="en-NG"/>
          </a:p>
        </p:txBody>
      </p:sp>
      <p:sp>
        <p:nvSpPr>
          <p:cNvPr id="8" name="Footer Placeholder 7">
            <a:extLst>
              <a:ext uri="{FF2B5EF4-FFF2-40B4-BE49-F238E27FC236}">
                <a16:creationId xmlns:a16="http://schemas.microsoft.com/office/drawing/2014/main" id="{93E2B17A-E1A9-6923-A4B7-7590C34A5181}"/>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BF1AFD20-CF93-7263-5AD6-CE261B9044A0}"/>
              </a:ext>
            </a:extLst>
          </p:cNvPr>
          <p:cNvSpPr>
            <a:spLocks noGrp="1"/>
          </p:cNvSpPr>
          <p:nvPr>
            <p:ph type="sldNum" sz="quarter" idx="12"/>
          </p:nvPr>
        </p:nvSpPr>
        <p:spPr/>
        <p:txBody>
          <a:bodyPr/>
          <a:lstStyle/>
          <a:p>
            <a:fld id="{FE97E4DA-C52A-4CA2-8E8B-FB57EFFACAE2}" type="slidenum">
              <a:rPr lang="en-NG" smtClean="0"/>
              <a:t>‹#›</a:t>
            </a:fld>
            <a:endParaRPr lang="en-NG"/>
          </a:p>
        </p:txBody>
      </p:sp>
    </p:spTree>
    <p:extLst>
      <p:ext uri="{BB962C8B-B14F-4D97-AF65-F5344CB8AC3E}">
        <p14:creationId xmlns:p14="http://schemas.microsoft.com/office/powerpoint/2010/main" val="919683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EF7E-EED2-58ED-3297-4A8604BBCDFF}"/>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DAACD565-2456-CDD2-8F3D-B893A98A647C}"/>
              </a:ext>
            </a:extLst>
          </p:cNvPr>
          <p:cNvSpPr>
            <a:spLocks noGrp="1"/>
          </p:cNvSpPr>
          <p:nvPr>
            <p:ph type="dt" sz="half" idx="10"/>
          </p:nvPr>
        </p:nvSpPr>
        <p:spPr/>
        <p:txBody>
          <a:bodyPr/>
          <a:lstStyle/>
          <a:p>
            <a:fld id="{58F46D23-4DE0-4CA1-A02C-87DD109E1DCC}" type="datetimeFigureOut">
              <a:rPr lang="en-NG" smtClean="0"/>
              <a:t>16/09/2022</a:t>
            </a:fld>
            <a:endParaRPr lang="en-NG"/>
          </a:p>
        </p:txBody>
      </p:sp>
      <p:sp>
        <p:nvSpPr>
          <p:cNvPr id="4" name="Footer Placeholder 3">
            <a:extLst>
              <a:ext uri="{FF2B5EF4-FFF2-40B4-BE49-F238E27FC236}">
                <a16:creationId xmlns:a16="http://schemas.microsoft.com/office/drawing/2014/main" id="{2B8810CC-2FFF-FF7D-1045-3A79B31C79A3}"/>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8505577F-93AB-6531-C53C-1F537D6B1025}"/>
              </a:ext>
            </a:extLst>
          </p:cNvPr>
          <p:cNvSpPr>
            <a:spLocks noGrp="1"/>
          </p:cNvSpPr>
          <p:nvPr>
            <p:ph type="sldNum" sz="quarter" idx="12"/>
          </p:nvPr>
        </p:nvSpPr>
        <p:spPr/>
        <p:txBody>
          <a:bodyPr/>
          <a:lstStyle/>
          <a:p>
            <a:fld id="{FE97E4DA-C52A-4CA2-8E8B-FB57EFFACAE2}" type="slidenum">
              <a:rPr lang="en-NG" smtClean="0"/>
              <a:t>‹#›</a:t>
            </a:fld>
            <a:endParaRPr lang="en-NG"/>
          </a:p>
        </p:txBody>
      </p:sp>
    </p:spTree>
    <p:extLst>
      <p:ext uri="{BB962C8B-B14F-4D97-AF65-F5344CB8AC3E}">
        <p14:creationId xmlns:p14="http://schemas.microsoft.com/office/powerpoint/2010/main" val="273194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5D8F38-05D4-9B31-6DFD-18BC9C1BAC11}"/>
              </a:ext>
            </a:extLst>
          </p:cNvPr>
          <p:cNvSpPr>
            <a:spLocks noGrp="1"/>
          </p:cNvSpPr>
          <p:nvPr>
            <p:ph type="dt" sz="half" idx="10"/>
          </p:nvPr>
        </p:nvSpPr>
        <p:spPr/>
        <p:txBody>
          <a:bodyPr/>
          <a:lstStyle/>
          <a:p>
            <a:fld id="{58F46D23-4DE0-4CA1-A02C-87DD109E1DCC}" type="datetimeFigureOut">
              <a:rPr lang="en-NG" smtClean="0"/>
              <a:t>16/09/2022</a:t>
            </a:fld>
            <a:endParaRPr lang="en-NG"/>
          </a:p>
        </p:txBody>
      </p:sp>
      <p:sp>
        <p:nvSpPr>
          <p:cNvPr id="3" name="Footer Placeholder 2">
            <a:extLst>
              <a:ext uri="{FF2B5EF4-FFF2-40B4-BE49-F238E27FC236}">
                <a16:creationId xmlns:a16="http://schemas.microsoft.com/office/drawing/2014/main" id="{76D36FE1-8AB5-1532-237A-A2BF2FF58C2D}"/>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B50DB9BB-9218-E3A8-CAFD-011D49FF7728}"/>
              </a:ext>
            </a:extLst>
          </p:cNvPr>
          <p:cNvSpPr>
            <a:spLocks noGrp="1"/>
          </p:cNvSpPr>
          <p:nvPr>
            <p:ph type="sldNum" sz="quarter" idx="12"/>
          </p:nvPr>
        </p:nvSpPr>
        <p:spPr/>
        <p:txBody>
          <a:bodyPr/>
          <a:lstStyle/>
          <a:p>
            <a:fld id="{FE97E4DA-C52A-4CA2-8E8B-FB57EFFACAE2}" type="slidenum">
              <a:rPr lang="en-NG" smtClean="0"/>
              <a:t>‹#›</a:t>
            </a:fld>
            <a:endParaRPr lang="en-NG"/>
          </a:p>
        </p:txBody>
      </p:sp>
    </p:spTree>
    <p:extLst>
      <p:ext uri="{BB962C8B-B14F-4D97-AF65-F5344CB8AC3E}">
        <p14:creationId xmlns:p14="http://schemas.microsoft.com/office/powerpoint/2010/main" val="2457830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91C3-08C9-2809-5D1E-98F6A609A8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02EDE379-4041-3A97-9090-886282B74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E9D0E4F1-8935-17CD-4F1C-B3232439C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98B7C5-9F9B-A980-79DA-F4E6D16FCE56}"/>
              </a:ext>
            </a:extLst>
          </p:cNvPr>
          <p:cNvSpPr>
            <a:spLocks noGrp="1"/>
          </p:cNvSpPr>
          <p:nvPr>
            <p:ph type="dt" sz="half" idx="10"/>
          </p:nvPr>
        </p:nvSpPr>
        <p:spPr/>
        <p:txBody>
          <a:bodyPr/>
          <a:lstStyle/>
          <a:p>
            <a:fld id="{58F46D23-4DE0-4CA1-A02C-87DD109E1DCC}" type="datetimeFigureOut">
              <a:rPr lang="en-NG" smtClean="0"/>
              <a:t>16/09/2022</a:t>
            </a:fld>
            <a:endParaRPr lang="en-NG"/>
          </a:p>
        </p:txBody>
      </p:sp>
      <p:sp>
        <p:nvSpPr>
          <p:cNvPr id="6" name="Footer Placeholder 5">
            <a:extLst>
              <a:ext uri="{FF2B5EF4-FFF2-40B4-BE49-F238E27FC236}">
                <a16:creationId xmlns:a16="http://schemas.microsoft.com/office/drawing/2014/main" id="{C18ACD1D-CCDA-48D4-C8A9-93AF9E746342}"/>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70B5A0D-CA25-0BC6-30C6-B9F786D9170B}"/>
              </a:ext>
            </a:extLst>
          </p:cNvPr>
          <p:cNvSpPr>
            <a:spLocks noGrp="1"/>
          </p:cNvSpPr>
          <p:nvPr>
            <p:ph type="sldNum" sz="quarter" idx="12"/>
          </p:nvPr>
        </p:nvSpPr>
        <p:spPr/>
        <p:txBody>
          <a:bodyPr/>
          <a:lstStyle/>
          <a:p>
            <a:fld id="{FE97E4DA-C52A-4CA2-8E8B-FB57EFFACAE2}" type="slidenum">
              <a:rPr lang="en-NG" smtClean="0"/>
              <a:t>‹#›</a:t>
            </a:fld>
            <a:endParaRPr lang="en-NG"/>
          </a:p>
        </p:txBody>
      </p:sp>
    </p:spTree>
    <p:extLst>
      <p:ext uri="{BB962C8B-B14F-4D97-AF65-F5344CB8AC3E}">
        <p14:creationId xmlns:p14="http://schemas.microsoft.com/office/powerpoint/2010/main" val="150698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D622-25C6-CE97-60C5-D82E9469F4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F55651F5-EC27-7852-0F08-170141ABA7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AE4007B0-C8BD-3DAC-E3B7-9F61A3F268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49A426-7CC0-932E-4F30-92757E5374B8}"/>
              </a:ext>
            </a:extLst>
          </p:cNvPr>
          <p:cNvSpPr>
            <a:spLocks noGrp="1"/>
          </p:cNvSpPr>
          <p:nvPr>
            <p:ph type="dt" sz="half" idx="10"/>
          </p:nvPr>
        </p:nvSpPr>
        <p:spPr/>
        <p:txBody>
          <a:bodyPr/>
          <a:lstStyle/>
          <a:p>
            <a:fld id="{58F46D23-4DE0-4CA1-A02C-87DD109E1DCC}" type="datetimeFigureOut">
              <a:rPr lang="en-NG" smtClean="0"/>
              <a:t>16/09/2022</a:t>
            </a:fld>
            <a:endParaRPr lang="en-NG"/>
          </a:p>
        </p:txBody>
      </p:sp>
      <p:sp>
        <p:nvSpPr>
          <p:cNvPr id="6" name="Footer Placeholder 5">
            <a:extLst>
              <a:ext uri="{FF2B5EF4-FFF2-40B4-BE49-F238E27FC236}">
                <a16:creationId xmlns:a16="http://schemas.microsoft.com/office/drawing/2014/main" id="{80A2A529-6E0A-4C1B-C0C7-764916D6191D}"/>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1898DB26-97FD-2612-A1BC-122EF9E6BFBC}"/>
              </a:ext>
            </a:extLst>
          </p:cNvPr>
          <p:cNvSpPr>
            <a:spLocks noGrp="1"/>
          </p:cNvSpPr>
          <p:nvPr>
            <p:ph type="sldNum" sz="quarter" idx="12"/>
          </p:nvPr>
        </p:nvSpPr>
        <p:spPr/>
        <p:txBody>
          <a:bodyPr/>
          <a:lstStyle/>
          <a:p>
            <a:fld id="{FE97E4DA-C52A-4CA2-8E8B-FB57EFFACAE2}" type="slidenum">
              <a:rPr lang="en-NG" smtClean="0"/>
              <a:t>‹#›</a:t>
            </a:fld>
            <a:endParaRPr lang="en-NG"/>
          </a:p>
        </p:txBody>
      </p:sp>
    </p:spTree>
    <p:extLst>
      <p:ext uri="{BB962C8B-B14F-4D97-AF65-F5344CB8AC3E}">
        <p14:creationId xmlns:p14="http://schemas.microsoft.com/office/powerpoint/2010/main" val="1878080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509F5E-1D45-BD32-6613-385CC04BDE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F02D3130-02B9-70BE-810C-4E4081551D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0594DC74-99D2-1AD2-B246-5D69752D71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F46D23-4DE0-4CA1-A02C-87DD109E1DCC}" type="datetimeFigureOut">
              <a:rPr lang="en-NG" smtClean="0"/>
              <a:t>16/09/2022</a:t>
            </a:fld>
            <a:endParaRPr lang="en-NG"/>
          </a:p>
        </p:txBody>
      </p:sp>
      <p:sp>
        <p:nvSpPr>
          <p:cNvPr id="5" name="Footer Placeholder 4">
            <a:extLst>
              <a:ext uri="{FF2B5EF4-FFF2-40B4-BE49-F238E27FC236}">
                <a16:creationId xmlns:a16="http://schemas.microsoft.com/office/drawing/2014/main" id="{DF605FA8-ADC7-352C-7731-E433ACDFF6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97313C4F-F8A2-36D9-BEE8-645DA5F92D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97E4DA-C52A-4CA2-8E8B-FB57EFFACAE2}" type="slidenum">
              <a:rPr lang="en-NG" smtClean="0"/>
              <a:t>‹#›</a:t>
            </a:fld>
            <a:endParaRPr lang="en-NG"/>
          </a:p>
        </p:txBody>
      </p:sp>
    </p:spTree>
    <p:extLst>
      <p:ext uri="{BB962C8B-B14F-4D97-AF65-F5344CB8AC3E}">
        <p14:creationId xmlns:p14="http://schemas.microsoft.com/office/powerpoint/2010/main" val="1545291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30172A-59AC-4D09-3D96-EE5851EDBD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385355A5-A0C2-DDE9-048D-B1C62CAA56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6817D7D7-2D49-248C-7B42-45DA3B3088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E4CCB-BB67-4C0A-AE1F-82CD9591C4DE}" type="datetimeFigureOut">
              <a:rPr lang="en-NG" smtClean="0"/>
              <a:t>16/09/2022</a:t>
            </a:fld>
            <a:endParaRPr lang="en-NG"/>
          </a:p>
        </p:txBody>
      </p:sp>
      <p:sp>
        <p:nvSpPr>
          <p:cNvPr id="5" name="Footer Placeholder 4">
            <a:extLst>
              <a:ext uri="{FF2B5EF4-FFF2-40B4-BE49-F238E27FC236}">
                <a16:creationId xmlns:a16="http://schemas.microsoft.com/office/drawing/2014/main" id="{BBABC6BE-6115-4C86-6083-EF90B4038A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A8AD79CD-79F7-F1E8-4094-FB7899490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D1643-AB6E-4CF1-A650-173B84E87D75}" type="slidenum">
              <a:rPr lang="en-NG" smtClean="0"/>
              <a:t>‹#›</a:t>
            </a:fld>
            <a:endParaRPr lang="en-NG"/>
          </a:p>
        </p:txBody>
      </p:sp>
    </p:spTree>
    <p:extLst>
      <p:ext uri="{BB962C8B-B14F-4D97-AF65-F5344CB8AC3E}">
        <p14:creationId xmlns:p14="http://schemas.microsoft.com/office/powerpoint/2010/main" val="793960217"/>
      </p:ext>
    </p:extLst>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CF6B39-6C24-392D-E630-73EB7D687EBC}"/>
              </a:ext>
            </a:extLst>
          </p:cNvPr>
          <p:cNvSpPr txBox="1"/>
          <p:nvPr/>
        </p:nvSpPr>
        <p:spPr>
          <a:xfrm>
            <a:off x="797560" y="741680"/>
            <a:ext cx="9560560" cy="8771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100" b="1" i="0" u="none" strike="noStrike" kern="1200" cap="none" spc="0" normalizeH="0" baseline="0" noProof="0" dirty="0">
                <a:ln>
                  <a:noFill/>
                </a:ln>
                <a:solidFill>
                  <a:prstClr val="black"/>
                </a:solidFill>
                <a:effectLst/>
                <a:uLnTx/>
                <a:uFillTx/>
                <a:latin typeface="EB Garamond" panose="00000500000000000000" pitchFamily="2" charset="0"/>
                <a:ea typeface="EB Garamond" panose="00000500000000000000" pitchFamily="2" charset="0"/>
                <a:cs typeface="+mn-cs"/>
              </a:rPr>
              <a:t>SN Telecoms </a:t>
            </a:r>
            <a:endParaRPr kumimoji="0" lang="en-NG" sz="5100" b="1" i="0" u="none" strike="noStrike" kern="1200" cap="none" spc="0" normalizeH="0" baseline="0" noProof="0" dirty="0">
              <a:ln>
                <a:noFill/>
              </a:ln>
              <a:solidFill>
                <a:prstClr val="black"/>
              </a:solidFill>
              <a:effectLst/>
              <a:uLnTx/>
              <a:uFillTx/>
              <a:latin typeface="EB Garamond" panose="00000500000000000000" pitchFamily="2" charset="0"/>
              <a:ea typeface="EB Garamond" panose="00000500000000000000" pitchFamily="2" charset="0"/>
              <a:cs typeface="+mn-cs"/>
            </a:endParaRPr>
          </a:p>
        </p:txBody>
      </p:sp>
      <p:sp>
        <p:nvSpPr>
          <p:cNvPr id="7" name="TextBox 6">
            <a:extLst>
              <a:ext uri="{FF2B5EF4-FFF2-40B4-BE49-F238E27FC236}">
                <a16:creationId xmlns:a16="http://schemas.microsoft.com/office/drawing/2014/main" id="{364B505D-F6F1-1918-C57C-7F1395B64923}"/>
              </a:ext>
            </a:extLst>
          </p:cNvPr>
          <p:cNvSpPr txBox="1"/>
          <p:nvPr/>
        </p:nvSpPr>
        <p:spPr>
          <a:xfrm>
            <a:off x="3082290" y="4725421"/>
            <a:ext cx="547624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EB Garamond" panose="00000500000000000000" pitchFamily="2" charset="0"/>
                <a:ea typeface="EB Garamond" panose="00000500000000000000" pitchFamily="2" charset="0"/>
                <a:cs typeface="+mn-cs"/>
              </a:rPr>
              <a:t>By Mariam Ariya</a:t>
            </a:r>
            <a:endParaRPr kumimoji="0" lang="en-NG" sz="2000" b="0" i="0" u="none" strike="noStrike" kern="1200" cap="none" spc="0" normalizeH="0" baseline="0" noProof="0" dirty="0">
              <a:ln>
                <a:noFill/>
              </a:ln>
              <a:solidFill>
                <a:prstClr val="black"/>
              </a:solidFill>
              <a:effectLst/>
              <a:uLnTx/>
              <a:uFillTx/>
              <a:latin typeface="EB Garamond" panose="00000500000000000000" pitchFamily="2" charset="0"/>
              <a:ea typeface="EB Garamond" panose="00000500000000000000" pitchFamily="2" charset="0"/>
              <a:cs typeface="+mn-cs"/>
            </a:endParaRPr>
          </a:p>
        </p:txBody>
      </p:sp>
      <p:sp>
        <p:nvSpPr>
          <p:cNvPr id="9" name="TextBox 8">
            <a:extLst>
              <a:ext uri="{FF2B5EF4-FFF2-40B4-BE49-F238E27FC236}">
                <a16:creationId xmlns:a16="http://schemas.microsoft.com/office/drawing/2014/main" id="{3C92C2EB-AEC0-FD58-6D00-BD5A41A072AD}"/>
              </a:ext>
            </a:extLst>
          </p:cNvPr>
          <p:cNvSpPr txBox="1"/>
          <p:nvPr/>
        </p:nvSpPr>
        <p:spPr>
          <a:xfrm>
            <a:off x="4575810" y="5293360"/>
            <a:ext cx="2489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EB Garamond" panose="00000500000000000000" pitchFamily="2" charset="0"/>
                <a:ea typeface="EB Garamond" panose="00000500000000000000" pitchFamily="2" charset="0"/>
              </a:rPr>
              <a:t>16th</a:t>
            </a:r>
            <a:r>
              <a:rPr kumimoji="0" lang="en-US" sz="1800" b="0" i="0" u="none" strike="noStrike" kern="1200" cap="none" spc="0" normalizeH="0" baseline="0" noProof="0" dirty="0">
                <a:ln>
                  <a:noFill/>
                </a:ln>
                <a:solidFill>
                  <a:prstClr val="black"/>
                </a:solidFill>
                <a:effectLst/>
                <a:uLnTx/>
                <a:uFillTx/>
                <a:latin typeface="EB Garamond" panose="00000500000000000000" pitchFamily="2" charset="0"/>
                <a:ea typeface="EB Garamond" panose="00000500000000000000" pitchFamily="2" charset="0"/>
                <a:cs typeface="+mn-cs"/>
              </a:rPr>
              <a:t> August 2022</a:t>
            </a:r>
            <a:endParaRPr kumimoji="0" lang="en-NG" sz="1800" b="0" i="0" u="none" strike="noStrike" kern="1200" cap="none" spc="0" normalizeH="0" baseline="0" noProof="0" dirty="0">
              <a:ln>
                <a:noFill/>
              </a:ln>
              <a:solidFill>
                <a:prstClr val="black"/>
              </a:solidFill>
              <a:effectLst/>
              <a:uLnTx/>
              <a:uFillTx/>
              <a:latin typeface="EB Garamond" panose="00000500000000000000" pitchFamily="2" charset="0"/>
              <a:ea typeface="EB Garamond" panose="00000500000000000000" pitchFamily="2" charset="0"/>
              <a:cs typeface="+mn-cs"/>
            </a:endParaRPr>
          </a:p>
        </p:txBody>
      </p:sp>
      <p:sp>
        <p:nvSpPr>
          <p:cNvPr id="3" name="TextBox 2">
            <a:extLst>
              <a:ext uri="{FF2B5EF4-FFF2-40B4-BE49-F238E27FC236}">
                <a16:creationId xmlns:a16="http://schemas.microsoft.com/office/drawing/2014/main" id="{57EABB40-FA0D-79EB-6FEF-23CA02322132}"/>
              </a:ext>
            </a:extLst>
          </p:cNvPr>
          <p:cNvSpPr txBox="1"/>
          <p:nvPr/>
        </p:nvSpPr>
        <p:spPr>
          <a:xfrm>
            <a:off x="909320" y="1503680"/>
            <a:ext cx="9560560"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EB Garamond" panose="00000500000000000000" pitchFamily="2" charset="0"/>
                <a:ea typeface="EB Garamond" panose="00000500000000000000" pitchFamily="2" charset="0"/>
                <a:cs typeface="+mn-cs"/>
              </a:rPr>
              <a:t>Executive Summary Report for Predictive Call </a:t>
            </a:r>
            <a:r>
              <a:rPr lang="en-US" sz="3200" b="1" dirty="0">
                <a:solidFill>
                  <a:prstClr val="black"/>
                </a:solidFill>
                <a:latin typeface="EB Garamond" panose="00000500000000000000" pitchFamily="2" charset="0"/>
                <a:ea typeface="EB Garamond" panose="00000500000000000000" pitchFamily="2" charset="0"/>
              </a:rPr>
              <a:t>Volume</a:t>
            </a:r>
            <a:r>
              <a:rPr kumimoji="0" lang="en-US" sz="3200" b="1" i="0" u="none" strike="noStrike" kern="1200" cap="none" spc="0" normalizeH="0" baseline="0" noProof="0" dirty="0">
                <a:ln>
                  <a:noFill/>
                </a:ln>
                <a:solidFill>
                  <a:prstClr val="black"/>
                </a:solidFill>
                <a:effectLst/>
                <a:uLnTx/>
                <a:uFillTx/>
                <a:latin typeface="EB Garamond" panose="00000500000000000000" pitchFamily="2" charset="0"/>
                <a:ea typeface="EB Garamond" panose="00000500000000000000" pitchFamily="2" charset="0"/>
                <a:cs typeface="+mn-cs"/>
              </a:rPr>
              <a:t> Analysis </a:t>
            </a:r>
            <a:endParaRPr kumimoji="0" lang="en-NG" sz="3200" b="1" i="0" u="none" strike="noStrike" kern="1200" cap="none" spc="0" normalizeH="0" baseline="0" noProof="0" dirty="0">
              <a:ln>
                <a:noFill/>
              </a:ln>
              <a:solidFill>
                <a:prstClr val="black"/>
              </a:solidFill>
              <a:effectLst/>
              <a:uLnTx/>
              <a:uFillTx/>
              <a:latin typeface="EB Garamond" panose="00000500000000000000" pitchFamily="2" charset="0"/>
              <a:ea typeface="EB Garamond" panose="00000500000000000000" pitchFamily="2" charset="0"/>
              <a:cs typeface="+mn-cs"/>
            </a:endParaRPr>
          </a:p>
        </p:txBody>
      </p:sp>
    </p:spTree>
    <p:extLst>
      <p:ext uri="{BB962C8B-B14F-4D97-AF65-F5344CB8AC3E}">
        <p14:creationId xmlns:p14="http://schemas.microsoft.com/office/powerpoint/2010/main" val="2736183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3D15B1-B064-1144-7695-BB64955ED747}"/>
              </a:ext>
            </a:extLst>
          </p:cNvPr>
          <p:cNvSpPr txBox="1"/>
          <p:nvPr/>
        </p:nvSpPr>
        <p:spPr>
          <a:xfrm>
            <a:off x="0" y="-101600"/>
            <a:ext cx="11155680" cy="877163"/>
          </a:xfrm>
          <a:prstGeom prst="rect">
            <a:avLst/>
          </a:prstGeom>
          <a:noFill/>
        </p:spPr>
        <p:txBody>
          <a:bodyPr wrap="square" rtlCol="0">
            <a:spAutoFit/>
          </a:bodyPr>
          <a:lstStyle/>
          <a:p>
            <a:r>
              <a:rPr lang="en-US" sz="2000" b="1" dirty="0">
                <a:latin typeface="EB Garamond" panose="00000500000000000000" pitchFamily="2" charset="0"/>
                <a:ea typeface="EB Garamond" panose="00000500000000000000" pitchFamily="2" charset="0"/>
              </a:rPr>
              <a:t>Featured Engineering</a:t>
            </a:r>
            <a:r>
              <a:rPr lang="en-US" sz="5100" b="1" dirty="0">
                <a:latin typeface="EB Garamond" panose="00000500000000000000" pitchFamily="2" charset="0"/>
                <a:ea typeface="EB Garamond" panose="00000500000000000000" pitchFamily="2" charset="0"/>
              </a:rPr>
              <a:t> </a:t>
            </a:r>
            <a:endParaRPr lang="en-NG" sz="5100" b="1" dirty="0">
              <a:latin typeface="EB Garamond" panose="00000500000000000000" pitchFamily="2" charset="0"/>
              <a:ea typeface="EB Garamond" panose="00000500000000000000" pitchFamily="2" charset="0"/>
            </a:endParaRPr>
          </a:p>
        </p:txBody>
      </p:sp>
      <p:sp>
        <p:nvSpPr>
          <p:cNvPr id="5" name="TextBox 4">
            <a:extLst>
              <a:ext uri="{FF2B5EF4-FFF2-40B4-BE49-F238E27FC236}">
                <a16:creationId xmlns:a16="http://schemas.microsoft.com/office/drawing/2014/main" id="{9201EB9B-1A03-34ED-C214-3ECD2996F7DF}"/>
              </a:ext>
            </a:extLst>
          </p:cNvPr>
          <p:cNvSpPr txBox="1"/>
          <p:nvPr/>
        </p:nvSpPr>
        <p:spPr>
          <a:xfrm>
            <a:off x="71120" y="802640"/>
            <a:ext cx="10718800" cy="1200329"/>
          </a:xfrm>
          <a:prstGeom prst="rect">
            <a:avLst/>
          </a:prstGeom>
          <a:noFill/>
        </p:spPr>
        <p:txBody>
          <a:bodyPr wrap="square" rtlCol="0">
            <a:spAutoFit/>
          </a:bodyPr>
          <a:lstStyle/>
          <a:p>
            <a:r>
              <a:rPr lang="en-US" dirty="0"/>
              <a:t>   This process involves creating new metrics for columns needed for the analysis, removing variables not needed and changing categorical variables to numeric to prepare for model building.</a:t>
            </a:r>
          </a:p>
          <a:p>
            <a:endParaRPr lang="en-US" dirty="0"/>
          </a:p>
          <a:p>
            <a:r>
              <a:rPr lang="en-US" dirty="0"/>
              <a:t>In this case, no columns were dropped or added because we already have the necessary columns for the model.</a:t>
            </a:r>
          </a:p>
        </p:txBody>
      </p:sp>
    </p:spTree>
    <p:extLst>
      <p:ext uri="{BB962C8B-B14F-4D97-AF65-F5344CB8AC3E}">
        <p14:creationId xmlns:p14="http://schemas.microsoft.com/office/powerpoint/2010/main" val="2672083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01EB9B-1A03-34ED-C214-3ECD2996F7DF}"/>
              </a:ext>
            </a:extLst>
          </p:cNvPr>
          <p:cNvSpPr txBox="1"/>
          <p:nvPr/>
        </p:nvSpPr>
        <p:spPr>
          <a:xfrm>
            <a:off x="233680" y="213360"/>
            <a:ext cx="10718800" cy="369332"/>
          </a:xfrm>
          <a:prstGeom prst="rect">
            <a:avLst/>
          </a:prstGeom>
          <a:noFill/>
        </p:spPr>
        <p:txBody>
          <a:bodyPr wrap="square" rtlCol="0">
            <a:spAutoFit/>
          </a:bodyPr>
          <a:lstStyle/>
          <a:p>
            <a:r>
              <a:rPr lang="en-US" dirty="0"/>
              <a:t>Checked for categorical columns that are in the dataset because they have to be converted to numeric.</a:t>
            </a:r>
          </a:p>
        </p:txBody>
      </p:sp>
      <p:pic>
        <p:nvPicPr>
          <p:cNvPr id="3" name="Picture 2">
            <a:extLst>
              <a:ext uri="{FF2B5EF4-FFF2-40B4-BE49-F238E27FC236}">
                <a16:creationId xmlns:a16="http://schemas.microsoft.com/office/drawing/2014/main" id="{6CF8358E-B2D9-6E25-F553-9F794F274464}"/>
              </a:ext>
            </a:extLst>
          </p:cNvPr>
          <p:cNvPicPr>
            <a:picLocks noChangeAspect="1"/>
          </p:cNvPicPr>
          <p:nvPr/>
        </p:nvPicPr>
        <p:blipFill>
          <a:blip r:embed="rId2"/>
          <a:stretch>
            <a:fillRect/>
          </a:stretch>
        </p:blipFill>
        <p:spPr>
          <a:xfrm>
            <a:off x="354119" y="967708"/>
            <a:ext cx="8191921" cy="1244664"/>
          </a:xfrm>
          <a:prstGeom prst="rect">
            <a:avLst/>
          </a:prstGeom>
        </p:spPr>
      </p:pic>
      <p:sp>
        <p:nvSpPr>
          <p:cNvPr id="8" name="TextBox 7">
            <a:extLst>
              <a:ext uri="{FF2B5EF4-FFF2-40B4-BE49-F238E27FC236}">
                <a16:creationId xmlns:a16="http://schemas.microsoft.com/office/drawing/2014/main" id="{79FF3221-78E4-AE7A-9F58-B468E9F19DFE}"/>
              </a:ext>
            </a:extLst>
          </p:cNvPr>
          <p:cNvSpPr txBox="1"/>
          <p:nvPr/>
        </p:nvSpPr>
        <p:spPr>
          <a:xfrm>
            <a:off x="284480" y="2367280"/>
            <a:ext cx="10119360" cy="369332"/>
          </a:xfrm>
          <a:prstGeom prst="rect">
            <a:avLst/>
          </a:prstGeom>
          <a:noFill/>
        </p:spPr>
        <p:txBody>
          <a:bodyPr wrap="square" rtlCol="0">
            <a:spAutoFit/>
          </a:bodyPr>
          <a:lstStyle/>
          <a:p>
            <a:r>
              <a:rPr lang="en-US" dirty="0"/>
              <a:t>No categorical variables were found, hence there is no need converting to numeric.</a:t>
            </a:r>
            <a:endParaRPr lang="en-NG" dirty="0"/>
          </a:p>
        </p:txBody>
      </p:sp>
    </p:spTree>
    <p:extLst>
      <p:ext uri="{BB962C8B-B14F-4D97-AF65-F5344CB8AC3E}">
        <p14:creationId xmlns:p14="http://schemas.microsoft.com/office/powerpoint/2010/main" val="760845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2C390F-854D-6F8A-230B-EA221C0799DC}"/>
              </a:ext>
            </a:extLst>
          </p:cNvPr>
          <p:cNvSpPr>
            <a:spLocks noGrp="1"/>
          </p:cNvSpPr>
          <p:nvPr>
            <p:ph idx="1"/>
          </p:nvPr>
        </p:nvSpPr>
        <p:spPr>
          <a:xfrm>
            <a:off x="259080" y="240665"/>
            <a:ext cx="10515600" cy="5743576"/>
          </a:xfrm>
        </p:spPr>
        <p:txBody>
          <a:bodyPr>
            <a:normAutofit lnSpcReduction="10000"/>
          </a:bodyPr>
          <a:lstStyle/>
          <a:p>
            <a:pPr marL="0" indent="0">
              <a:buNone/>
            </a:pPr>
            <a:r>
              <a:rPr lang="en-US" sz="5100" b="1" dirty="0"/>
              <a:t>Insights</a:t>
            </a:r>
          </a:p>
          <a:p>
            <a:endParaRPr lang="en-US" dirty="0"/>
          </a:p>
          <a:p>
            <a:r>
              <a:rPr lang="en-US" dirty="0"/>
              <a:t> </a:t>
            </a:r>
            <a:r>
              <a:rPr lang="en-US" sz="3300" dirty="0"/>
              <a:t>There are a total of 25 observations with 2 variables(columns).</a:t>
            </a:r>
          </a:p>
          <a:p>
            <a:r>
              <a:rPr lang="en-US" sz="3300" dirty="0"/>
              <a:t> There are no missing values, and all variables have their correct data types.</a:t>
            </a:r>
          </a:p>
          <a:p>
            <a:r>
              <a:rPr lang="en-US" sz="3300" dirty="0"/>
              <a:t> No duplicates were also recorded.</a:t>
            </a:r>
          </a:p>
          <a:p>
            <a:r>
              <a:rPr lang="en-US" sz="3300" dirty="0"/>
              <a:t> There are no outliers.</a:t>
            </a:r>
          </a:p>
          <a:p>
            <a:r>
              <a:rPr lang="en-US" sz="3300" dirty="0"/>
              <a:t> There is a strong positive correlation between the number of hours and the total calls recorded.</a:t>
            </a:r>
          </a:p>
          <a:p>
            <a:pPr marL="0" indent="0">
              <a:buNone/>
            </a:pPr>
            <a:r>
              <a:rPr lang="en-US" sz="3300" dirty="0"/>
              <a:t> </a:t>
            </a:r>
            <a:endParaRPr lang="en-NG" sz="3300" dirty="0"/>
          </a:p>
        </p:txBody>
      </p:sp>
    </p:spTree>
    <p:extLst>
      <p:ext uri="{BB962C8B-B14F-4D97-AF65-F5344CB8AC3E}">
        <p14:creationId xmlns:p14="http://schemas.microsoft.com/office/powerpoint/2010/main" val="2180117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3D15B1-B064-1144-7695-BB64955ED747}"/>
              </a:ext>
            </a:extLst>
          </p:cNvPr>
          <p:cNvSpPr txBox="1"/>
          <p:nvPr/>
        </p:nvSpPr>
        <p:spPr>
          <a:xfrm>
            <a:off x="152400" y="0"/>
            <a:ext cx="11155680" cy="769441"/>
          </a:xfrm>
          <a:prstGeom prst="rect">
            <a:avLst/>
          </a:prstGeom>
          <a:noFill/>
        </p:spPr>
        <p:txBody>
          <a:bodyPr wrap="square" rtlCol="0">
            <a:spAutoFit/>
          </a:bodyPr>
          <a:lstStyle/>
          <a:p>
            <a:r>
              <a:rPr lang="en-US" sz="4400" b="1" dirty="0">
                <a:latin typeface="EB Garamond" panose="00000500000000000000" pitchFamily="2" charset="0"/>
                <a:ea typeface="EB Garamond" panose="00000500000000000000" pitchFamily="2" charset="0"/>
              </a:rPr>
              <a:t>Modelling</a:t>
            </a:r>
            <a:endParaRPr lang="en-NG" sz="4400" b="1" dirty="0">
              <a:latin typeface="EB Garamond" panose="00000500000000000000" pitchFamily="2" charset="0"/>
              <a:ea typeface="EB Garamond" panose="00000500000000000000" pitchFamily="2" charset="0"/>
            </a:endParaRPr>
          </a:p>
        </p:txBody>
      </p:sp>
      <p:sp>
        <p:nvSpPr>
          <p:cNvPr id="5" name="TextBox 4">
            <a:extLst>
              <a:ext uri="{FF2B5EF4-FFF2-40B4-BE49-F238E27FC236}">
                <a16:creationId xmlns:a16="http://schemas.microsoft.com/office/drawing/2014/main" id="{9201EB9B-1A03-34ED-C214-3ECD2996F7DF}"/>
              </a:ext>
            </a:extLst>
          </p:cNvPr>
          <p:cNvSpPr txBox="1"/>
          <p:nvPr/>
        </p:nvSpPr>
        <p:spPr>
          <a:xfrm>
            <a:off x="233680" y="975360"/>
            <a:ext cx="10718800" cy="2862322"/>
          </a:xfrm>
          <a:prstGeom prst="rect">
            <a:avLst/>
          </a:prstGeom>
          <a:noFill/>
        </p:spPr>
        <p:txBody>
          <a:bodyPr wrap="square" rtlCol="0">
            <a:spAutoFit/>
          </a:bodyPr>
          <a:lstStyle/>
          <a:p>
            <a:r>
              <a:rPr lang="en-US" dirty="0"/>
              <a:t>     This prediction model is a regression model since the result will be numeric and the model will be built with Linear Regression  Algorithm.</a:t>
            </a:r>
          </a:p>
          <a:p>
            <a:endParaRPr lang="en-US" dirty="0"/>
          </a:p>
          <a:p>
            <a:r>
              <a:rPr lang="en-US" dirty="0"/>
              <a:t>  We also must define the input(independent variables) and output(dependent variables) features. The dependent variable will be the column to be predicted while the independent will be all other columns after the forecasted column has been dropped. </a:t>
            </a:r>
          </a:p>
          <a:p>
            <a:endParaRPr lang="en-US" dirty="0"/>
          </a:p>
          <a:p>
            <a:r>
              <a:rPr lang="en-US" dirty="0"/>
              <a:t>  The dependent variable will be dropped using the .drop() method in python.</a:t>
            </a:r>
          </a:p>
          <a:p>
            <a:endParaRPr lang="en-US" dirty="0"/>
          </a:p>
          <a:p>
            <a:r>
              <a:rPr lang="en-US" dirty="0"/>
              <a:t>  The necessary python libraries needed for machine learning are also imported below:</a:t>
            </a:r>
            <a:endParaRPr lang="en-NG" dirty="0"/>
          </a:p>
        </p:txBody>
      </p:sp>
      <p:pic>
        <p:nvPicPr>
          <p:cNvPr id="6" name="Picture 5">
            <a:extLst>
              <a:ext uri="{FF2B5EF4-FFF2-40B4-BE49-F238E27FC236}">
                <a16:creationId xmlns:a16="http://schemas.microsoft.com/office/drawing/2014/main" id="{BF345ED9-E9CA-779B-880E-59CA238040EC}"/>
              </a:ext>
            </a:extLst>
          </p:cNvPr>
          <p:cNvPicPr>
            <a:picLocks noChangeAspect="1"/>
          </p:cNvPicPr>
          <p:nvPr/>
        </p:nvPicPr>
        <p:blipFill>
          <a:blip r:embed="rId2"/>
          <a:stretch>
            <a:fillRect/>
          </a:stretch>
        </p:blipFill>
        <p:spPr>
          <a:xfrm>
            <a:off x="375118" y="4030928"/>
            <a:ext cx="5334802" cy="2251728"/>
          </a:xfrm>
          <a:prstGeom prst="rect">
            <a:avLst/>
          </a:prstGeom>
        </p:spPr>
      </p:pic>
    </p:spTree>
    <p:extLst>
      <p:ext uri="{BB962C8B-B14F-4D97-AF65-F5344CB8AC3E}">
        <p14:creationId xmlns:p14="http://schemas.microsoft.com/office/powerpoint/2010/main" val="1302777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E2E5D2-9D5B-13BA-3506-47049EB8FD10}"/>
              </a:ext>
            </a:extLst>
          </p:cNvPr>
          <p:cNvPicPr>
            <a:picLocks noChangeAspect="1"/>
          </p:cNvPicPr>
          <p:nvPr/>
        </p:nvPicPr>
        <p:blipFill>
          <a:blip r:embed="rId2"/>
          <a:stretch>
            <a:fillRect/>
          </a:stretch>
        </p:blipFill>
        <p:spPr>
          <a:xfrm>
            <a:off x="233680" y="1118787"/>
            <a:ext cx="7874405" cy="2559133"/>
          </a:xfrm>
          <a:prstGeom prst="rect">
            <a:avLst/>
          </a:prstGeom>
        </p:spPr>
      </p:pic>
      <p:sp>
        <p:nvSpPr>
          <p:cNvPr id="7" name="TextBox 6">
            <a:extLst>
              <a:ext uri="{FF2B5EF4-FFF2-40B4-BE49-F238E27FC236}">
                <a16:creationId xmlns:a16="http://schemas.microsoft.com/office/drawing/2014/main" id="{A2764A46-76C6-9543-4563-DA817BA2AAA1}"/>
              </a:ext>
            </a:extLst>
          </p:cNvPr>
          <p:cNvSpPr txBox="1"/>
          <p:nvPr/>
        </p:nvSpPr>
        <p:spPr>
          <a:xfrm>
            <a:off x="142240" y="101600"/>
            <a:ext cx="11582400" cy="646331"/>
          </a:xfrm>
          <a:prstGeom prst="rect">
            <a:avLst/>
          </a:prstGeom>
          <a:noFill/>
        </p:spPr>
        <p:txBody>
          <a:bodyPr wrap="square" rtlCol="0">
            <a:spAutoFit/>
          </a:bodyPr>
          <a:lstStyle/>
          <a:p>
            <a:r>
              <a:rPr lang="en-US" dirty="0"/>
              <a:t>The data must be split into Training and Testing sets which is usually divided using the 80:20 ratio rule i.e., model will be trained with 80% od the data and tested with 20% of the data.</a:t>
            </a:r>
            <a:endParaRPr lang="en-NG" dirty="0"/>
          </a:p>
        </p:txBody>
      </p:sp>
      <p:sp>
        <p:nvSpPr>
          <p:cNvPr id="11" name="TextBox 10">
            <a:extLst>
              <a:ext uri="{FF2B5EF4-FFF2-40B4-BE49-F238E27FC236}">
                <a16:creationId xmlns:a16="http://schemas.microsoft.com/office/drawing/2014/main" id="{16E1AA67-0FE4-E08D-CB15-963ED1D63B4E}"/>
              </a:ext>
            </a:extLst>
          </p:cNvPr>
          <p:cNvSpPr txBox="1"/>
          <p:nvPr/>
        </p:nvSpPr>
        <p:spPr>
          <a:xfrm>
            <a:off x="0" y="3870960"/>
            <a:ext cx="10058400" cy="369332"/>
          </a:xfrm>
          <a:prstGeom prst="rect">
            <a:avLst/>
          </a:prstGeom>
          <a:noFill/>
        </p:spPr>
        <p:txBody>
          <a:bodyPr wrap="square" rtlCol="0">
            <a:spAutoFit/>
          </a:bodyPr>
          <a:lstStyle/>
          <a:p>
            <a:r>
              <a:rPr lang="en-US" dirty="0"/>
              <a:t>The Regression model to be used is created and trained using .fit() method below.</a:t>
            </a:r>
            <a:endParaRPr lang="en-NG" dirty="0"/>
          </a:p>
        </p:txBody>
      </p:sp>
      <p:pic>
        <p:nvPicPr>
          <p:cNvPr id="13" name="Picture 12">
            <a:extLst>
              <a:ext uri="{FF2B5EF4-FFF2-40B4-BE49-F238E27FC236}">
                <a16:creationId xmlns:a16="http://schemas.microsoft.com/office/drawing/2014/main" id="{79D6EA95-9CD4-7A59-B6CB-21772F4E00AD}"/>
              </a:ext>
            </a:extLst>
          </p:cNvPr>
          <p:cNvPicPr>
            <a:picLocks noChangeAspect="1"/>
          </p:cNvPicPr>
          <p:nvPr/>
        </p:nvPicPr>
        <p:blipFill>
          <a:blip r:embed="rId3"/>
          <a:stretch>
            <a:fillRect/>
          </a:stretch>
        </p:blipFill>
        <p:spPr>
          <a:xfrm>
            <a:off x="255120" y="4461455"/>
            <a:ext cx="6450480" cy="2121009"/>
          </a:xfrm>
          <a:prstGeom prst="rect">
            <a:avLst/>
          </a:prstGeom>
        </p:spPr>
      </p:pic>
    </p:spTree>
    <p:extLst>
      <p:ext uri="{BB962C8B-B14F-4D97-AF65-F5344CB8AC3E}">
        <p14:creationId xmlns:p14="http://schemas.microsoft.com/office/powerpoint/2010/main" val="1782130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46CEEB-0450-3BBC-EDC1-641D0753EF80}"/>
              </a:ext>
            </a:extLst>
          </p:cNvPr>
          <p:cNvPicPr>
            <a:picLocks noChangeAspect="1"/>
          </p:cNvPicPr>
          <p:nvPr/>
        </p:nvPicPr>
        <p:blipFill>
          <a:blip r:embed="rId2"/>
          <a:stretch>
            <a:fillRect/>
          </a:stretch>
        </p:blipFill>
        <p:spPr>
          <a:xfrm>
            <a:off x="211916" y="910510"/>
            <a:ext cx="6769448" cy="3086259"/>
          </a:xfrm>
          <a:prstGeom prst="rect">
            <a:avLst/>
          </a:prstGeom>
        </p:spPr>
      </p:pic>
      <p:sp>
        <p:nvSpPr>
          <p:cNvPr id="6" name="TextBox 5">
            <a:extLst>
              <a:ext uri="{FF2B5EF4-FFF2-40B4-BE49-F238E27FC236}">
                <a16:creationId xmlns:a16="http://schemas.microsoft.com/office/drawing/2014/main" id="{88CD59E7-3B93-2445-707E-B1F4BECCA84D}"/>
              </a:ext>
            </a:extLst>
          </p:cNvPr>
          <p:cNvSpPr txBox="1"/>
          <p:nvPr/>
        </p:nvSpPr>
        <p:spPr>
          <a:xfrm>
            <a:off x="233680" y="4470400"/>
            <a:ext cx="9204960" cy="646331"/>
          </a:xfrm>
          <a:prstGeom prst="rect">
            <a:avLst/>
          </a:prstGeom>
          <a:noFill/>
        </p:spPr>
        <p:txBody>
          <a:bodyPr wrap="square" rtlCol="0">
            <a:spAutoFit/>
          </a:bodyPr>
          <a:lstStyle/>
          <a:p>
            <a:r>
              <a:rPr lang="en-US" dirty="0"/>
              <a:t>The coefficient/slope of this model is 9.91 which means that for every hour, there is approximately 10 calls recorded.</a:t>
            </a:r>
            <a:endParaRPr lang="en-NG" dirty="0"/>
          </a:p>
        </p:txBody>
      </p:sp>
    </p:spTree>
    <p:extLst>
      <p:ext uri="{BB962C8B-B14F-4D97-AF65-F5344CB8AC3E}">
        <p14:creationId xmlns:p14="http://schemas.microsoft.com/office/powerpoint/2010/main" val="320752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3D15B1-B064-1144-7695-BB64955ED747}"/>
              </a:ext>
            </a:extLst>
          </p:cNvPr>
          <p:cNvSpPr txBox="1"/>
          <p:nvPr/>
        </p:nvSpPr>
        <p:spPr>
          <a:xfrm>
            <a:off x="121920" y="121920"/>
            <a:ext cx="11155680" cy="769441"/>
          </a:xfrm>
          <a:prstGeom prst="rect">
            <a:avLst/>
          </a:prstGeom>
          <a:noFill/>
        </p:spPr>
        <p:txBody>
          <a:bodyPr wrap="square" rtlCol="0">
            <a:spAutoFit/>
          </a:bodyPr>
          <a:lstStyle/>
          <a:p>
            <a:r>
              <a:rPr lang="en-US" sz="4400" b="1" dirty="0">
                <a:latin typeface="EB Garamond" panose="00000500000000000000" pitchFamily="2" charset="0"/>
                <a:ea typeface="EB Garamond" panose="00000500000000000000" pitchFamily="2" charset="0"/>
              </a:rPr>
              <a:t>Model Evaluation</a:t>
            </a:r>
            <a:endParaRPr lang="en-NG" sz="4400" b="1" dirty="0">
              <a:latin typeface="EB Garamond" panose="00000500000000000000" pitchFamily="2" charset="0"/>
              <a:ea typeface="EB Garamond" panose="00000500000000000000" pitchFamily="2" charset="0"/>
            </a:endParaRPr>
          </a:p>
        </p:txBody>
      </p:sp>
      <p:sp>
        <p:nvSpPr>
          <p:cNvPr id="5" name="TextBox 4">
            <a:extLst>
              <a:ext uri="{FF2B5EF4-FFF2-40B4-BE49-F238E27FC236}">
                <a16:creationId xmlns:a16="http://schemas.microsoft.com/office/drawing/2014/main" id="{9201EB9B-1A03-34ED-C214-3ECD2996F7DF}"/>
              </a:ext>
            </a:extLst>
          </p:cNvPr>
          <p:cNvSpPr txBox="1"/>
          <p:nvPr/>
        </p:nvSpPr>
        <p:spPr>
          <a:xfrm>
            <a:off x="193040" y="934720"/>
            <a:ext cx="10718800" cy="369332"/>
          </a:xfrm>
          <a:prstGeom prst="rect">
            <a:avLst/>
          </a:prstGeom>
          <a:noFill/>
        </p:spPr>
        <p:txBody>
          <a:bodyPr wrap="square" rtlCol="0">
            <a:spAutoFit/>
          </a:bodyPr>
          <a:lstStyle/>
          <a:p>
            <a:r>
              <a:rPr lang="en-US" dirty="0"/>
              <a:t>To evaluate the model, we used .score() to check for the coefficient of determination(R^2) </a:t>
            </a:r>
            <a:endParaRPr lang="en-NG" dirty="0"/>
          </a:p>
        </p:txBody>
      </p:sp>
      <p:pic>
        <p:nvPicPr>
          <p:cNvPr id="10" name="Picture 9">
            <a:extLst>
              <a:ext uri="{FF2B5EF4-FFF2-40B4-BE49-F238E27FC236}">
                <a16:creationId xmlns:a16="http://schemas.microsoft.com/office/drawing/2014/main" id="{33233DE9-7BA3-01F2-B5EB-F5DB6926DF70}"/>
              </a:ext>
            </a:extLst>
          </p:cNvPr>
          <p:cNvPicPr>
            <a:picLocks noChangeAspect="1"/>
          </p:cNvPicPr>
          <p:nvPr/>
        </p:nvPicPr>
        <p:blipFill>
          <a:blip r:embed="rId2"/>
          <a:stretch>
            <a:fillRect/>
          </a:stretch>
        </p:blipFill>
        <p:spPr>
          <a:xfrm>
            <a:off x="238534" y="1468697"/>
            <a:ext cx="8788852" cy="2254366"/>
          </a:xfrm>
          <a:prstGeom prst="rect">
            <a:avLst/>
          </a:prstGeom>
        </p:spPr>
      </p:pic>
      <p:pic>
        <p:nvPicPr>
          <p:cNvPr id="14" name="Picture 13">
            <a:extLst>
              <a:ext uri="{FF2B5EF4-FFF2-40B4-BE49-F238E27FC236}">
                <a16:creationId xmlns:a16="http://schemas.microsoft.com/office/drawing/2014/main" id="{33578FF2-D655-E3EC-CFA9-3F71CC99A09E}"/>
              </a:ext>
            </a:extLst>
          </p:cNvPr>
          <p:cNvPicPr>
            <a:picLocks noChangeAspect="1"/>
          </p:cNvPicPr>
          <p:nvPr/>
        </p:nvPicPr>
        <p:blipFill>
          <a:blip r:embed="rId3"/>
          <a:stretch>
            <a:fillRect/>
          </a:stretch>
        </p:blipFill>
        <p:spPr>
          <a:xfrm>
            <a:off x="255086" y="3818179"/>
            <a:ext cx="8787314" cy="2940201"/>
          </a:xfrm>
          <a:prstGeom prst="rect">
            <a:avLst/>
          </a:prstGeom>
        </p:spPr>
      </p:pic>
    </p:spTree>
    <p:extLst>
      <p:ext uri="{BB962C8B-B14F-4D97-AF65-F5344CB8AC3E}">
        <p14:creationId xmlns:p14="http://schemas.microsoft.com/office/powerpoint/2010/main" val="150487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3D15B1-B064-1144-7695-BB64955ED747}"/>
              </a:ext>
            </a:extLst>
          </p:cNvPr>
          <p:cNvSpPr txBox="1"/>
          <p:nvPr/>
        </p:nvSpPr>
        <p:spPr>
          <a:xfrm>
            <a:off x="284480" y="166284"/>
            <a:ext cx="11155680" cy="584775"/>
          </a:xfrm>
          <a:prstGeom prst="rect">
            <a:avLst/>
          </a:prstGeom>
          <a:noFill/>
        </p:spPr>
        <p:txBody>
          <a:bodyPr wrap="square" rtlCol="0">
            <a:spAutoFit/>
          </a:bodyPr>
          <a:lstStyle/>
          <a:p>
            <a:r>
              <a:rPr lang="en-US" sz="3200" b="1" dirty="0">
                <a:ea typeface="EB Garamond" panose="00000500000000000000" pitchFamily="2" charset="0"/>
              </a:rPr>
              <a:t>Insights</a:t>
            </a:r>
            <a:endParaRPr lang="en-NG" sz="3200" b="1" dirty="0">
              <a:ea typeface="EB Garamond" panose="00000500000000000000" pitchFamily="2" charset="0"/>
            </a:endParaRPr>
          </a:p>
        </p:txBody>
      </p:sp>
      <p:sp>
        <p:nvSpPr>
          <p:cNvPr id="5" name="TextBox 4">
            <a:extLst>
              <a:ext uri="{FF2B5EF4-FFF2-40B4-BE49-F238E27FC236}">
                <a16:creationId xmlns:a16="http://schemas.microsoft.com/office/drawing/2014/main" id="{9201EB9B-1A03-34ED-C214-3ECD2996F7DF}"/>
              </a:ext>
            </a:extLst>
          </p:cNvPr>
          <p:cNvSpPr txBox="1"/>
          <p:nvPr/>
        </p:nvSpPr>
        <p:spPr>
          <a:xfrm>
            <a:off x="396240" y="1026160"/>
            <a:ext cx="10718800" cy="1477328"/>
          </a:xfrm>
          <a:prstGeom prst="rect">
            <a:avLst/>
          </a:prstGeom>
          <a:noFill/>
        </p:spPr>
        <p:txBody>
          <a:bodyPr wrap="square" rtlCol="0">
            <a:spAutoFit/>
          </a:bodyPr>
          <a:lstStyle/>
          <a:p>
            <a:r>
              <a:rPr lang="en-US" dirty="0"/>
              <a:t>The model has:</a:t>
            </a:r>
          </a:p>
          <a:p>
            <a:pPr marL="285750" indent="-285750">
              <a:buFont typeface="Arial" panose="020B0604020202020204" pitchFamily="34" charset="0"/>
              <a:buChar char="•"/>
            </a:pPr>
            <a:r>
              <a:rPr lang="en-US" dirty="0"/>
              <a:t> Mean Absolute Error of 4.1836</a:t>
            </a:r>
          </a:p>
          <a:p>
            <a:pPr marL="285750" indent="-285750">
              <a:buFont typeface="Arial" panose="020B0604020202020204" pitchFamily="34" charset="0"/>
              <a:buChar char="•"/>
            </a:pPr>
            <a:r>
              <a:rPr lang="en-US" dirty="0"/>
              <a:t> Mean Squared Error of 21.5987</a:t>
            </a:r>
          </a:p>
          <a:p>
            <a:pPr marL="285750" indent="-285750">
              <a:buFont typeface="Arial" panose="020B0604020202020204" pitchFamily="34" charset="0"/>
              <a:buChar char="•"/>
            </a:pPr>
            <a:r>
              <a:rPr lang="en-US" dirty="0"/>
              <a:t> Root Mean Squared Error of 4.6474</a:t>
            </a:r>
          </a:p>
          <a:p>
            <a:pPr marL="285750" indent="-285750">
              <a:buFont typeface="Arial" panose="020B0604020202020204" pitchFamily="34" charset="0"/>
              <a:buChar char="•"/>
            </a:pPr>
            <a:r>
              <a:rPr lang="en-US" dirty="0"/>
              <a:t>R-squared of 0.9454</a:t>
            </a:r>
          </a:p>
        </p:txBody>
      </p:sp>
      <p:pic>
        <p:nvPicPr>
          <p:cNvPr id="3" name="Picture 2">
            <a:extLst>
              <a:ext uri="{FF2B5EF4-FFF2-40B4-BE49-F238E27FC236}">
                <a16:creationId xmlns:a16="http://schemas.microsoft.com/office/drawing/2014/main" id="{A520CD3C-300A-8BB6-88CC-367FC804F695}"/>
              </a:ext>
            </a:extLst>
          </p:cNvPr>
          <p:cNvPicPr>
            <a:picLocks noChangeAspect="1"/>
          </p:cNvPicPr>
          <p:nvPr/>
        </p:nvPicPr>
        <p:blipFill>
          <a:blip r:embed="rId2"/>
          <a:stretch>
            <a:fillRect/>
          </a:stretch>
        </p:blipFill>
        <p:spPr>
          <a:xfrm>
            <a:off x="1423486" y="3655619"/>
            <a:ext cx="7150467" cy="2940201"/>
          </a:xfrm>
          <a:prstGeom prst="rect">
            <a:avLst/>
          </a:prstGeom>
        </p:spPr>
      </p:pic>
    </p:spTree>
    <p:extLst>
      <p:ext uri="{BB962C8B-B14F-4D97-AF65-F5344CB8AC3E}">
        <p14:creationId xmlns:p14="http://schemas.microsoft.com/office/powerpoint/2010/main" val="3370545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9F9E3F-552C-FC00-4E4D-5A2A4E36173E}"/>
              </a:ext>
            </a:extLst>
          </p:cNvPr>
          <p:cNvSpPr txBox="1"/>
          <p:nvPr/>
        </p:nvSpPr>
        <p:spPr>
          <a:xfrm>
            <a:off x="304800" y="213360"/>
            <a:ext cx="8981440" cy="769441"/>
          </a:xfrm>
          <a:prstGeom prst="rect">
            <a:avLst/>
          </a:prstGeom>
          <a:noFill/>
        </p:spPr>
        <p:txBody>
          <a:bodyPr wrap="square" rtlCol="0">
            <a:spAutoFit/>
          </a:bodyPr>
          <a:lstStyle/>
          <a:p>
            <a:r>
              <a:rPr lang="en-US" sz="4400" b="1" dirty="0">
                <a:latin typeface="EB Garamond" panose="00000500000000000000" pitchFamily="2" charset="0"/>
                <a:ea typeface="EB Garamond" panose="00000500000000000000" pitchFamily="2" charset="0"/>
              </a:rPr>
              <a:t>Business Understanding</a:t>
            </a:r>
            <a:endParaRPr lang="en-NG" sz="4400" b="1" dirty="0">
              <a:latin typeface="EB Garamond" panose="00000500000000000000" pitchFamily="2" charset="0"/>
              <a:ea typeface="EB Garamond" panose="00000500000000000000" pitchFamily="2" charset="0"/>
            </a:endParaRPr>
          </a:p>
        </p:txBody>
      </p:sp>
      <p:sp>
        <p:nvSpPr>
          <p:cNvPr id="3" name="TextBox 2">
            <a:extLst>
              <a:ext uri="{FF2B5EF4-FFF2-40B4-BE49-F238E27FC236}">
                <a16:creationId xmlns:a16="http://schemas.microsoft.com/office/drawing/2014/main" id="{45B61349-6532-1A50-D307-A4E24DDDEE8E}"/>
              </a:ext>
            </a:extLst>
          </p:cNvPr>
          <p:cNvSpPr txBox="1"/>
          <p:nvPr/>
        </p:nvSpPr>
        <p:spPr>
          <a:xfrm>
            <a:off x="182880" y="1259840"/>
            <a:ext cx="11165840" cy="1477328"/>
          </a:xfrm>
          <a:prstGeom prst="rect">
            <a:avLst/>
          </a:prstGeom>
          <a:noFill/>
        </p:spPr>
        <p:txBody>
          <a:bodyPr wrap="square" rtlCol="0">
            <a:spAutoFit/>
          </a:bodyPr>
          <a:lstStyle/>
          <a:p>
            <a:r>
              <a:rPr lang="en-US" dirty="0"/>
              <a:t>    One of the main goals of a business is to acquire and retain its customers to grow the company. Every time a customer leaves, there's a significant  loss in the time and resources invested.</a:t>
            </a:r>
          </a:p>
          <a:p>
            <a:endParaRPr lang="en-US" dirty="0"/>
          </a:p>
          <a:p>
            <a:r>
              <a:rPr lang="en-US" dirty="0"/>
              <a:t>   The ability to predict which customer is likely to churn is therefore important as it informs the decision of the right marketing approach to offer to the customers to make them stay which in turn makes a positive increase in revenue.</a:t>
            </a:r>
            <a:endParaRPr lang="en-NG" dirty="0"/>
          </a:p>
        </p:txBody>
      </p:sp>
      <p:sp>
        <p:nvSpPr>
          <p:cNvPr id="5" name="TextBox 4">
            <a:extLst>
              <a:ext uri="{FF2B5EF4-FFF2-40B4-BE49-F238E27FC236}">
                <a16:creationId xmlns:a16="http://schemas.microsoft.com/office/drawing/2014/main" id="{165C3FC9-E0C8-76F3-449E-EA95F7019255}"/>
              </a:ext>
            </a:extLst>
          </p:cNvPr>
          <p:cNvSpPr txBox="1"/>
          <p:nvPr/>
        </p:nvSpPr>
        <p:spPr>
          <a:xfrm>
            <a:off x="186690" y="3561080"/>
            <a:ext cx="11165840" cy="1477328"/>
          </a:xfrm>
          <a:prstGeom prst="rect">
            <a:avLst/>
          </a:prstGeom>
          <a:noFill/>
        </p:spPr>
        <p:txBody>
          <a:bodyPr wrap="square" rtlCol="0">
            <a:spAutoFit/>
          </a:bodyPr>
          <a:lstStyle/>
          <a:p>
            <a:r>
              <a:rPr lang="en-US" dirty="0"/>
              <a:t>    One of the main goals of a business is to acquire and retain its customers to grow the company. Every time a customer leaves, there's a significant  loss in the time and resources invested.</a:t>
            </a:r>
          </a:p>
          <a:p>
            <a:endParaRPr lang="en-US" dirty="0"/>
          </a:p>
          <a:p>
            <a:r>
              <a:rPr lang="en-US" dirty="0"/>
              <a:t>   The ability to predict which customer is likely to churn is therefore important as it informs the decision of the right marketing approach to offer to the customers to make them stay which in turn makes a positive increase in revenue.</a:t>
            </a:r>
            <a:endParaRPr lang="en-NG" dirty="0"/>
          </a:p>
        </p:txBody>
      </p:sp>
    </p:spTree>
    <p:extLst>
      <p:ext uri="{BB962C8B-B14F-4D97-AF65-F5344CB8AC3E}">
        <p14:creationId xmlns:p14="http://schemas.microsoft.com/office/powerpoint/2010/main" val="2643839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9F9E3F-552C-FC00-4E4D-5A2A4E36173E}"/>
              </a:ext>
            </a:extLst>
          </p:cNvPr>
          <p:cNvSpPr txBox="1"/>
          <p:nvPr/>
        </p:nvSpPr>
        <p:spPr>
          <a:xfrm>
            <a:off x="406400" y="132080"/>
            <a:ext cx="8981440" cy="769441"/>
          </a:xfrm>
          <a:prstGeom prst="rect">
            <a:avLst/>
          </a:prstGeom>
          <a:noFill/>
        </p:spPr>
        <p:txBody>
          <a:bodyPr wrap="square" rtlCol="0">
            <a:spAutoFit/>
          </a:bodyPr>
          <a:lstStyle/>
          <a:p>
            <a:r>
              <a:rPr lang="en-US" sz="4400" b="1" dirty="0">
                <a:latin typeface="EB Garamond" panose="00000500000000000000" pitchFamily="2" charset="0"/>
                <a:ea typeface="EB Garamond" panose="00000500000000000000" pitchFamily="2" charset="0"/>
              </a:rPr>
              <a:t>Goal</a:t>
            </a:r>
            <a:endParaRPr lang="en-NG" sz="4400" b="1" dirty="0">
              <a:latin typeface="EB Garamond" panose="00000500000000000000" pitchFamily="2" charset="0"/>
              <a:ea typeface="EB Garamond" panose="00000500000000000000" pitchFamily="2" charset="0"/>
            </a:endParaRPr>
          </a:p>
        </p:txBody>
      </p:sp>
      <p:sp>
        <p:nvSpPr>
          <p:cNvPr id="3" name="TextBox 2">
            <a:extLst>
              <a:ext uri="{FF2B5EF4-FFF2-40B4-BE49-F238E27FC236}">
                <a16:creationId xmlns:a16="http://schemas.microsoft.com/office/drawing/2014/main" id="{45B61349-6532-1A50-D307-A4E24DDDEE8E}"/>
              </a:ext>
            </a:extLst>
          </p:cNvPr>
          <p:cNvSpPr txBox="1"/>
          <p:nvPr/>
        </p:nvSpPr>
        <p:spPr>
          <a:xfrm>
            <a:off x="182880" y="965200"/>
            <a:ext cx="11165840" cy="923330"/>
          </a:xfrm>
          <a:prstGeom prst="rect">
            <a:avLst/>
          </a:prstGeom>
          <a:noFill/>
        </p:spPr>
        <p:txBody>
          <a:bodyPr wrap="square" rtlCol="0">
            <a:spAutoFit/>
          </a:bodyPr>
          <a:lstStyle/>
          <a:p>
            <a:r>
              <a:rPr lang="en-US" dirty="0"/>
              <a:t>Build a predictive model to forecast the call volumes that would be received in the company. This will help prevent problems or inform decision like : Understaffing or Overstaffing, Improving customer satisfaction, and  Increasing customer retention.</a:t>
            </a:r>
          </a:p>
        </p:txBody>
      </p:sp>
    </p:spTree>
    <p:extLst>
      <p:ext uri="{BB962C8B-B14F-4D97-AF65-F5344CB8AC3E}">
        <p14:creationId xmlns:p14="http://schemas.microsoft.com/office/powerpoint/2010/main" val="414491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3D15B1-B064-1144-7695-BB64955ED747}"/>
              </a:ext>
            </a:extLst>
          </p:cNvPr>
          <p:cNvSpPr txBox="1"/>
          <p:nvPr/>
        </p:nvSpPr>
        <p:spPr>
          <a:xfrm>
            <a:off x="264160" y="71120"/>
            <a:ext cx="11155680" cy="769441"/>
          </a:xfrm>
          <a:prstGeom prst="rect">
            <a:avLst/>
          </a:prstGeom>
          <a:noFill/>
        </p:spPr>
        <p:txBody>
          <a:bodyPr wrap="square" rtlCol="0">
            <a:spAutoFit/>
          </a:bodyPr>
          <a:lstStyle/>
          <a:p>
            <a:r>
              <a:rPr lang="en-US" sz="4400" b="1" dirty="0">
                <a:latin typeface="EB Garamond" panose="00000500000000000000" pitchFamily="2" charset="0"/>
                <a:ea typeface="EB Garamond" panose="00000500000000000000" pitchFamily="2" charset="0"/>
              </a:rPr>
              <a:t>Data Understanding</a:t>
            </a:r>
            <a:endParaRPr lang="en-NG" sz="4400" b="1" dirty="0">
              <a:latin typeface="EB Garamond" panose="00000500000000000000" pitchFamily="2" charset="0"/>
              <a:ea typeface="EB Garamond" panose="00000500000000000000" pitchFamily="2" charset="0"/>
            </a:endParaRPr>
          </a:p>
        </p:txBody>
      </p:sp>
      <p:sp>
        <p:nvSpPr>
          <p:cNvPr id="5" name="TextBox 4">
            <a:extLst>
              <a:ext uri="{FF2B5EF4-FFF2-40B4-BE49-F238E27FC236}">
                <a16:creationId xmlns:a16="http://schemas.microsoft.com/office/drawing/2014/main" id="{9201EB9B-1A03-34ED-C214-3ECD2996F7DF}"/>
              </a:ext>
            </a:extLst>
          </p:cNvPr>
          <p:cNvSpPr txBox="1"/>
          <p:nvPr/>
        </p:nvSpPr>
        <p:spPr>
          <a:xfrm>
            <a:off x="172720" y="1005840"/>
            <a:ext cx="10718800" cy="1200329"/>
          </a:xfrm>
          <a:prstGeom prst="rect">
            <a:avLst/>
          </a:prstGeom>
          <a:noFill/>
        </p:spPr>
        <p:txBody>
          <a:bodyPr wrap="square" rtlCol="0">
            <a:spAutoFit/>
          </a:bodyPr>
          <a:lstStyle/>
          <a:p>
            <a:r>
              <a:rPr lang="en-US" dirty="0"/>
              <a:t>The dataset was opened in Microsoft Excel, saved in a csv format and  imported into </a:t>
            </a:r>
            <a:r>
              <a:rPr lang="en-US" dirty="0" err="1"/>
              <a:t>Jupyter</a:t>
            </a:r>
            <a:r>
              <a:rPr lang="en-US" dirty="0"/>
              <a:t> Notebook which is the IDE used for this project.</a:t>
            </a:r>
            <a:endParaRPr lang="en-NG" dirty="0"/>
          </a:p>
          <a:p>
            <a:endParaRPr lang="en-US" dirty="0"/>
          </a:p>
          <a:p>
            <a:r>
              <a:rPr lang="en-US" dirty="0"/>
              <a:t>Started by importing all necessary modules for the analysis.</a:t>
            </a:r>
            <a:endParaRPr lang="en-NG" dirty="0"/>
          </a:p>
        </p:txBody>
      </p:sp>
      <p:pic>
        <p:nvPicPr>
          <p:cNvPr id="3" name="Picture 2">
            <a:extLst>
              <a:ext uri="{FF2B5EF4-FFF2-40B4-BE49-F238E27FC236}">
                <a16:creationId xmlns:a16="http://schemas.microsoft.com/office/drawing/2014/main" id="{CECC12E7-CDBD-1203-2935-DED4E6FD3029}"/>
              </a:ext>
            </a:extLst>
          </p:cNvPr>
          <p:cNvPicPr>
            <a:picLocks noChangeAspect="1"/>
          </p:cNvPicPr>
          <p:nvPr/>
        </p:nvPicPr>
        <p:blipFill>
          <a:blip r:embed="rId2"/>
          <a:stretch>
            <a:fillRect/>
          </a:stretch>
        </p:blipFill>
        <p:spPr>
          <a:xfrm>
            <a:off x="157862" y="2289142"/>
            <a:ext cx="8834434" cy="1866298"/>
          </a:xfrm>
          <a:prstGeom prst="rect">
            <a:avLst/>
          </a:prstGeom>
        </p:spPr>
      </p:pic>
      <p:sp>
        <p:nvSpPr>
          <p:cNvPr id="7" name="TextBox 6">
            <a:extLst>
              <a:ext uri="{FF2B5EF4-FFF2-40B4-BE49-F238E27FC236}">
                <a16:creationId xmlns:a16="http://schemas.microsoft.com/office/drawing/2014/main" id="{35773F6E-3376-302F-BD05-375F380A3753}"/>
              </a:ext>
            </a:extLst>
          </p:cNvPr>
          <p:cNvSpPr txBox="1"/>
          <p:nvPr/>
        </p:nvSpPr>
        <p:spPr>
          <a:xfrm>
            <a:off x="142240" y="4226560"/>
            <a:ext cx="10718800" cy="1477328"/>
          </a:xfrm>
          <a:prstGeom prst="rect">
            <a:avLst/>
          </a:prstGeom>
          <a:noFill/>
        </p:spPr>
        <p:txBody>
          <a:bodyPr wrap="square" rtlCol="0">
            <a:spAutoFit/>
          </a:bodyPr>
          <a:lstStyle/>
          <a:p>
            <a:r>
              <a:rPr lang="en-US" dirty="0"/>
              <a:t>    A </a:t>
            </a:r>
            <a:r>
              <a:rPr lang="en-US" dirty="0" err="1"/>
              <a:t>dataframe</a:t>
            </a:r>
            <a:r>
              <a:rPr lang="en-US" dirty="0"/>
              <a:t> called </a:t>
            </a:r>
            <a:r>
              <a:rPr lang="en-US" dirty="0" err="1"/>
              <a:t>df</a:t>
            </a:r>
            <a:r>
              <a:rPr lang="en-US" dirty="0"/>
              <a:t> was created and data loaded into it using the </a:t>
            </a:r>
            <a:r>
              <a:rPr lang="en-US" dirty="0" err="1"/>
              <a:t>pd.read_csv</a:t>
            </a:r>
            <a:r>
              <a:rPr lang="en-US" dirty="0"/>
              <a:t>() method  since the data was saved in a csv format.</a:t>
            </a:r>
          </a:p>
          <a:p>
            <a:endParaRPr lang="en-US" dirty="0"/>
          </a:p>
          <a:p>
            <a:r>
              <a:rPr lang="en-US" dirty="0"/>
              <a:t>    After loading, the data was validated by using the </a:t>
            </a:r>
            <a:r>
              <a:rPr lang="en-US" dirty="0" err="1"/>
              <a:t>df.head</a:t>
            </a:r>
            <a:r>
              <a:rPr lang="en-US" dirty="0"/>
              <a:t>() and </a:t>
            </a:r>
            <a:r>
              <a:rPr lang="en-US" dirty="0" err="1"/>
              <a:t>df.tail</a:t>
            </a:r>
            <a:r>
              <a:rPr lang="en-US" dirty="0"/>
              <a:t>() methods to get the first 5 and last 5 rows respectively.</a:t>
            </a:r>
            <a:endParaRPr lang="en-NG" dirty="0"/>
          </a:p>
        </p:txBody>
      </p:sp>
      <p:pic>
        <p:nvPicPr>
          <p:cNvPr id="6" name="Picture 5">
            <a:extLst>
              <a:ext uri="{FF2B5EF4-FFF2-40B4-BE49-F238E27FC236}">
                <a16:creationId xmlns:a16="http://schemas.microsoft.com/office/drawing/2014/main" id="{5B547CBC-30E9-8020-0855-02E726465538}"/>
              </a:ext>
            </a:extLst>
          </p:cNvPr>
          <p:cNvPicPr>
            <a:picLocks noChangeAspect="1"/>
          </p:cNvPicPr>
          <p:nvPr/>
        </p:nvPicPr>
        <p:blipFill>
          <a:blip r:embed="rId3"/>
          <a:stretch>
            <a:fillRect/>
          </a:stretch>
        </p:blipFill>
        <p:spPr>
          <a:xfrm>
            <a:off x="211871" y="5808960"/>
            <a:ext cx="8522138" cy="749339"/>
          </a:xfrm>
          <a:prstGeom prst="rect">
            <a:avLst/>
          </a:prstGeom>
        </p:spPr>
      </p:pic>
    </p:spTree>
    <p:extLst>
      <p:ext uri="{BB962C8B-B14F-4D97-AF65-F5344CB8AC3E}">
        <p14:creationId xmlns:p14="http://schemas.microsoft.com/office/powerpoint/2010/main" val="2672800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BA4B6D-4AEF-B7C8-592A-16F25D78759C}"/>
              </a:ext>
            </a:extLst>
          </p:cNvPr>
          <p:cNvPicPr>
            <a:picLocks noChangeAspect="1"/>
          </p:cNvPicPr>
          <p:nvPr/>
        </p:nvPicPr>
        <p:blipFill>
          <a:blip r:embed="rId2"/>
          <a:stretch>
            <a:fillRect/>
          </a:stretch>
        </p:blipFill>
        <p:spPr>
          <a:xfrm>
            <a:off x="408185" y="135194"/>
            <a:ext cx="5530160" cy="2381372"/>
          </a:xfrm>
          <a:prstGeom prst="rect">
            <a:avLst/>
          </a:prstGeom>
        </p:spPr>
      </p:pic>
    </p:spTree>
    <p:extLst>
      <p:ext uri="{BB962C8B-B14F-4D97-AF65-F5344CB8AC3E}">
        <p14:creationId xmlns:p14="http://schemas.microsoft.com/office/powerpoint/2010/main" val="2271971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36B87F-79ED-61A2-1CBA-30F936248FB5}"/>
              </a:ext>
            </a:extLst>
          </p:cNvPr>
          <p:cNvSpPr txBox="1"/>
          <p:nvPr/>
        </p:nvSpPr>
        <p:spPr>
          <a:xfrm>
            <a:off x="436880" y="0"/>
            <a:ext cx="11155680" cy="769441"/>
          </a:xfrm>
          <a:prstGeom prst="rect">
            <a:avLst/>
          </a:prstGeom>
          <a:noFill/>
        </p:spPr>
        <p:txBody>
          <a:bodyPr wrap="square" rtlCol="0">
            <a:spAutoFit/>
          </a:bodyPr>
          <a:lstStyle/>
          <a:p>
            <a:r>
              <a:rPr lang="en-US" sz="4400" b="1" dirty="0">
                <a:latin typeface="EB Garamond" panose="00000500000000000000" pitchFamily="2" charset="0"/>
                <a:ea typeface="EB Garamond" panose="00000500000000000000" pitchFamily="2" charset="0"/>
              </a:rPr>
              <a:t>Data Cleaning</a:t>
            </a:r>
            <a:endParaRPr lang="en-NG" sz="4400" b="1" dirty="0">
              <a:latin typeface="EB Garamond" panose="00000500000000000000" pitchFamily="2" charset="0"/>
              <a:ea typeface="EB Garamond" panose="00000500000000000000" pitchFamily="2" charset="0"/>
            </a:endParaRPr>
          </a:p>
        </p:txBody>
      </p:sp>
      <p:sp>
        <p:nvSpPr>
          <p:cNvPr id="5" name="TextBox 4">
            <a:extLst>
              <a:ext uri="{FF2B5EF4-FFF2-40B4-BE49-F238E27FC236}">
                <a16:creationId xmlns:a16="http://schemas.microsoft.com/office/drawing/2014/main" id="{026660AE-4C71-682E-312A-E4C1AB6D53F1}"/>
              </a:ext>
            </a:extLst>
          </p:cNvPr>
          <p:cNvSpPr txBox="1"/>
          <p:nvPr/>
        </p:nvSpPr>
        <p:spPr>
          <a:xfrm>
            <a:off x="400050" y="1108710"/>
            <a:ext cx="11532870" cy="2031325"/>
          </a:xfrm>
          <a:prstGeom prst="rect">
            <a:avLst/>
          </a:prstGeom>
          <a:noFill/>
        </p:spPr>
        <p:txBody>
          <a:bodyPr wrap="square" rtlCol="0">
            <a:spAutoFit/>
          </a:bodyPr>
          <a:lstStyle/>
          <a:p>
            <a:r>
              <a:rPr lang="en-US" dirty="0"/>
              <a:t> This process involved checking for datatypes, missing and duplicates </a:t>
            </a:r>
            <a:r>
              <a:rPr lang="en-US" dirty="0" err="1"/>
              <a:t>valuesstandardizing</a:t>
            </a:r>
            <a:r>
              <a:rPr lang="en-US" dirty="0"/>
              <a:t> column names, performing correlational and outlier analysis to check the relationship between variables and extreme values, respectively and feature engineering.</a:t>
            </a:r>
          </a:p>
          <a:p>
            <a:endParaRPr lang="en-US" dirty="0"/>
          </a:p>
          <a:p>
            <a:r>
              <a:rPr lang="en-US" dirty="0"/>
              <a:t>Checked for duplicated values by using the pandas method .duplicated() .</a:t>
            </a:r>
          </a:p>
          <a:p>
            <a:endParaRPr lang="en-US" dirty="0"/>
          </a:p>
          <a:p>
            <a:r>
              <a:rPr lang="en-US" b="1" dirty="0"/>
              <a:t>Output</a:t>
            </a:r>
            <a:endParaRPr lang="en-NG" b="1" dirty="0"/>
          </a:p>
        </p:txBody>
      </p:sp>
      <p:pic>
        <p:nvPicPr>
          <p:cNvPr id="7" name="Picture 6">
            <a:extLst>
              <a:ext uri="{FF2B5EF4-FFF2-40B4-BE49-F238E27FC236}">
                <a16:creationId xmlns:a16="http://schemas.microsoft.com/office/drawing/2014/main" id="{2CBC5527-5B30-C92A-CD23-73DFE88743F5}"/>
              </a:ext>
            </a:extLst>
          </p:cNvPr>
          <p:cNvPicPr>
            <a:picLocks noChangeAspect="1"/>
          </p:cNvPicPr>
          <p:nvPr/>
        </p:nvPicPr>
        <p:blipFill>
          <a:blip r:embed="rId2"/>
          <a:stretch>
            <a:fillRect/>
          </a:stretch>
        </p:blipFill>
        <p:spPr>
          <a:xfrm>
            <a:off x="480520" y="3303791"/>
            <a:ext cx="6801200" cy="3300209"/>
          </a:xfrm>
          <a:prstGeom prst="rect">
            <a:avLst/>
          </a:prstGeom>
        </p:spPr>
      </p:pic>
      <p:sp>
        <p:nvSpPr>
          <p:cNvPr id="8" name="TextBox 7">
            <a:extLst>
              <a:ext uri="{FF2B5EF4-FFF2-40B4-BE49-F238E27FC236}">
                <a16:creationId xmlns:a16="http://schemas.microsoft.com/office/drawing/2014/main" id="{9755839B-4EF8-DFAD-9241-2EBFEA4F93D6}"/>
              </a:ext>
            </a:extLst>
          </p:cNvPr>
          <p:cNvSpPr txBox="1"/>
          <p:nvPr/>
        </p:nvSpPr>
        <p:spPr>
          <a:xfrm>
            <a:off x="7459542" y="3783023"/>
            <a:ext cx="4813738" cy="646331"/>
          </a:xfrm>
          <a:prstGeom prst="rect">
            <a:avLst/>
          </a:prstGeom>
          <a:noFill/>
        </p:spPr>
        <p:txBody>
          <a:bodyPr wrap="square" rtlCol="0">
            <a:spAutoFit/>
          </a:bodyPr>
          <a:lstStyle/>
          <a:p>
            <a:r>
              <a:rPr lang="en-US" dirty="0"/>
              <a:t>From the output, there are no duplicated values in the dataset.</a:t>
            </a:r>
            <a:endParaRPr lang="en-NG" dirty="0"/>
          </a:p>
        </p:txBody>
      </p:sp>
    </p:spTree>
    <p:extLst>
      <p:ext uri="{BB962C8B-B14F-4D97-AF65-F5344CB8AC3E}">
        <p14:creationId xmlns:p14="http://schemas.microsoft.com/office/powerpoint/2010/main" val="722598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6660AE-4C71-682E-312A-E4C1AB6D53F1}"/>
              </a:ext>
            </a:extLst>
          </p:cNvPr>
          <p:cNvSpPr txBox="1"/>
          <p:nvPr/>
        </p:nvSpPr>
        <p:spPr>
          <a:xfrm>
            <a:off x="176530" y="245110"/>
            <a:ext cx="11532870" cy="923330"/>
          </a:xfrm>
          <a:prstGeom prst="rect">
            <a:avLst/>
          </a:prstGeom>
          <a:noFill/>
        </p:spPr>
        <p:txBody>
          <a:bodyPr wrap="square" rtlCol="0">
            <a:spAutoFit/>
          </a:bodyPr>
          <a:lstStyle/>
          <a:p>
            <a:r>
              <a:rPr lang="en-US" dirty="0"/>
              <a:t>Also checked for missing values by using the pandas method .</a:t>
            </a:r>
            <a:r>
              <a:rPr lang="en-US" dirty="0" err="1"/>
              <a:t>isnull</a:t>
            </a:r>
            <a:r>
              <a:rPr lang="en-US" dirty="0"/>
              <a:t>() .</a:t>
            </a:r>
          </a:p>
          <a:p>
            <a:endParaRPr lang="en-US" dirty="0"/>
          </a:p>
          <a:p>
            <a:r>
              <a:rPr lang="en-US" b="1" dirty="0"/>
              <a:t>Output</a:t>
            </a:r>
            <a:endParaRPr lang="en-NG" b="1" dirty="0"/>
          </a:p>
        </p:txBody>
      </p:sp>
      <p:sp>
        <p:nvSpPr>
          <p:cNvPr id="8" name="TextBox 7">
            <a:extLst>
              <a:ext uri="{FF2B5EF4-FFF2-40B4-BE49-F238E27FC236}">
                <a16:creationId xmlns:a16="http://schemas.microsoft.com/office/drawing/2014/main" id="{9755839B-4EF8-DFAD-9241-2EBFEA4F93D6}"/>
              </a:ext>
            </a:extLst>
          </p:cNvPr>
          <p:cNvSpPr txBox="1"/>
          <p:nvPr/>
        </p:nvSpPr>
        <p:spPr>
          <a:xfrm>
            <a:off x="7114102" y="1375103"/>
            <a:ext cx="4813738" cy="646331"/>
          </a:xfrm>
          <a:prstGeom prst="rect">
            <a:avLst/>
          </a:prstGeom>
          <a:noFill/>
        </p:spPr>
        <p:txBody>
          <a:bodyPr wrap="square" rtlCol="0">
            <a:spAutoFit/>
          </a:bodyPr>
          <a:lstStyle/>
          <a:p>
            <a:r>
              <a:rPr lang="en-US" dirty="0"/>
              <a:t>From the output, there are no missing values in the dataset.</a:t>
            </a:r>
            <a:endParaRPr lang="en-NG" dirty="0"/>
          </a:p>
        </p:txBody>
      </p:sp>
      <p:sp>
        <p:nvSpPr>
          <p:cNvPr id="6" name="TextBox 5">
            <a:extLst>
              <a:ext uri="{FF2B5EF4-FFF2-40B4-BE49-F238E27FC236}">
                <a16:creationId xmlns:a16="http://schemas.microsoft.com/office/drawing/2014/main" id="{732784E5-3D94-C1F4-37E9-A494AA31749D}"/>
              </a:ext>
            </a:extLst>
          </p:cNvPr>
          <p:cNvSpPr txBox="1"/>
          <p:nvPr/>
        </p:nvSpPr>
        <p:spPr>
          <a:xfrm>
            <a:off x="314960" y="4450080"/>
            <a:ext cx="9906000" cy="369332"/>
          </a:xfrm>
          <a:prstGeom prst="rect">
            <a:avLst/>
          </a:prstGeom>
          <a:noFill/>
        </p:spPr>
        <p:txBody>
          <a:bodyPr wrap="square" rtlCol="0">
            <a:spAutoFit/>
          </a:bodyPr>
          <a:lstStyle/>
          <a:p>
            <a:r>
              <a:rPr lang="en-US" dirty="0"/>
              <a:t>Checked column names with .columns and .lower() to convert to lower cases.</a:t>
            </a:r>
          </a:p>
        </p:txBody>
      </p:sp>
      <p:pic>
        <p:nvPicPr>
          <p:cNvPr id="10" name="Picture 9">
            <a:extLst>
              <a:ext uri="{FF2B5EF4-FFF2-40B4-BE49-F238E27FC236}">
                <a16:creationId xmlns:a16="http://schemas.microsoft.com/office/drawing/2014/main" id="{A6F53B61-B14F-FF95-2B04-DA6DAB0B08C6}"/>
              </a:ext>
            </a:extLst>
          </p:cNvPr>
          <p:cNvPicPr>
            <a:picLocks noChangeAspect="1"/>
          </p:cNvPicPr>
          <p:nvPr/>
        </p:nvPicPr>
        <p:blipFill>
          <a:blip r:embed="rId2"/>
          <a:stretch>
            <a:fillRect/>
          </a:stretch>
        </p:blipFill>
        <p:spPr>
          <a:xfrm>
            <a:off x="364363" y="5001870"/>
            <a:ext cx="4940554" cy="958899"/>
          </a:xfrm>
          <a:prstGeom prst="rect">
            <a:avLst/>
          </a:prstGeom>
        </p:spPr>
      </p:pic>
    </p:spTree>
    <p:extLst>
      <p:ext uri="{BB962C8B-B14F-4D97-AF65-F5344CB8AC3E}">
        <p14:creationId xmlns:p14="http://schemas.microsoft.com/office/powerpoint/2010/main" val="1768839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6660AE-4C71-682E-312A-E4C1AB6D53F1}"/>
              </a:ext>
            </a:extLst>
          </p:cNvPr>
          <p:cNvSpPr txBox="1"/>
          <p:nvPr/>
        </p:nvSpPr>
        <p:spPr>
          <a:xfrm>
            <a:off x="176530" y="245110"/>
            <a:ext cx="11532870" cy="369332"/>
          </a:xfrm>
          <a:prstGeom prst="rect">
            <a:avLst/>
          </a:prstGeom>
          <a:noFill/>
        </p:spPr>
        <p:txBody>
          <a:bodyPr wrap="square" rtlCol="0">
            <a:spAutoFit/>
          </a:bodyPr>
          <a:lstStyle/>
          <a:p>
            <a:r>
              <a:rPr lang="en-US" dirty="0"/>
              <a:t>And transformed to lower cases with the following code:</a:t>
            </a:r>
          </a:p>
        </p:txBody>
      </p:sp>
      <p:pic>
        <p:nvPicPr>
          <p:cNvPr id="3" name="Picture 2">
            <a:extLst>
              <a:ext uri="{FF2B5EF4-FFF2-40B4-BE49-F238E27FC236}">
                <a16:creationId xmlns:a16="http://schemas.microsoft.com/office/drawing/2014/main" id="{77716C14-2E2A-BC94-01B3-5D7BC1EE9FE4}"/>
              </a:ext>
            </a:extLst>
          </p:cNvPr>
          <p:cNvPicPr>
            <a:picLocks noChangeAspect="1"/>
          </p:cNvPicPr>
          <p:nvPr/>
        </p:nvPicPr>
        <p:blipFill>
          <a:blip r:embed="rId2"/>
          <a:stretch>
            <a:fillRect/>
          </a:stretch>
        </p:blipFill>
        <p:spPr>
          <a:xfrm>
            <a:off x="252566" y="660354"/>
            <a:ext cx="6363027" cy="1778091"/>
          </a:xfrm>
          <a:prstGeom prst="rect">
            <a:avLst/>
          </a:prstGeom>
        </p:spPr>
      </p:pic>
      <p:sp>
        <p:nvSpPr>
          <p:cNvPr id="4" name="TextBox 3">
            <a:extLst>
              <a:ext uri="{FF2B5EF4-FFF2-40B4-BE49-F238E27FC236}">
                <a16:creationId xmlns:a16="http://schemas.microsoft.com/office/drawing/2014/main" id="{A439C4C5-7A53-4BB1-1AAD-75BC15F7C3B1}"/>
              </a:ext>
            </a:extLst>
          </p:cNvPr>
          <p:cNvSpPr txBox="1"/>
          <p:nvPr/>
        </p:nvSpPr>
        <p:spPr>
          <a:xfrm>
            <a:off x="6675120" y="853440"/>
            <a:ext cx="5181600" cy="369332"/>
          </a:xfrm>
          <a:prstGeom prst="rect">
            <a:avLst/>
          </a:prstGeom>
          <a:noFill/>
        </p:spPr>
        <p:txBody>
          <a:bodyPr wrap="square" rtlCol="0">
            <a:spAutoFit/>
          </a:bodyPr>
          <a:lstStyle/>
          <a:p>
            <a:r>
              <a:rPr lang="en-US" dirty="0"/>
              <a:t>Column names are now standardized.</a:t>
            </a:r>
            <a:endParaRPr lang="en-NG" dirty="0"/>
          </a:p>
        </p:txBody>
      </p:sp>
      <p:sp>
        <p:nvSpPr>
          <p:cNvPr id="9" name="TextBox 8">
            <a:extLst>
              <a:ext uri="{FF2B5EF4-FFF2-40B4-BE49-F238E27FC236}">
                <a16:creationId xmlns:a16="http://schemas.microsoft.com/office/drawing/2014/main" id="{E426113B-1329-1B26-AB82-64135F356199}"/>
              </a:ext>
            </a:extLst>
          </p:cNvPr>
          <p:cNvSpPr txBox="1"/>
          <p:nvPr/>
        </p:nvSpPr>
        <p:spPr>
          <a:xfrm>
            <a:off x="0" y="3088640"/>
            <a:ext cx="10718800" cy="369332"/>
          </a:xfrm>
          <a:prstGeom prst="rect">
            <a:avLst/>
          </a:prstGeom>
          <a:noFill/>
        </p:spPr>
        <p:txBody>
          <a:bodyPr wrap="square" rtlCol="0">
            <a:spAutoFit/>
          </a:bodyPr>
          <a:lstStyle/>
          <a:p>
            <a:r>
              <a:rPr lang="en-US" dirty="0"/>
              <a:t>Performed correlational analysis using the heatmap to show relationship between variables of the dataset. </a:t>
            </a:r>
            <a:endParaRPr lang="en-NG" dirty="0"/>
          </a:p>
        </p:txBody>
      </p:sp>
      <p:pic>
        <p:nvPicPr>
          <p:cNvPr id="12" name="Picture 11">
            <a:extLst>
              <a:ext uri="{FF2B5EF4-FFF2-40B4-BE49-F238E27FC236}">
                <a16:creationId xmlns:a16="http://schemas.microsoft.com/office/drawing/2014/main" id="{9EBAF3FF-4889-6364-1D58-889D6664DBF2}"/>
              </a:ext>
            </a:extLst>
          </p:cNvPr>
          <p:cNvPicPr>
            <a:picLocks noChangeAspect="1"/>
          </p:cNvPicPr>
          <p:nvPr/>
        </p:nvPicPr>
        <p:blipFill>
          <a:blip r:embed="rId3"/>
          <a:stretch>
            <a:fillRect/>
          </a:stretch>
        </p:blipFill>
        <p:spPr>
          <a:xfrm>
            <a:off x="98271" y="3630774"/>
            <a:ext cx="5835169" cy="2973226"/>
          </a:xfrm>
          <a:prstGeom prst="rect">
            <a:avLst/>
          </a:prstGeom>
        </p:spPr>
      </p:pic>
      <p:sp>
        <p:nvSpPr>
          <p:cNvPr id="13" name="TextBox 12">
            <a:extLst>
              <a:ext uri="{FF2B5EF4-FFF2-40B4-BE49-F238E27FC236}">
                <a16:creationId xmlns:a16="http://schemas.microsoft.com/office/drawing/2014/main" id="{79CEA635-57DC-F26B-0409-2798C93152F7}"/>
              </a:ext>
            </a:extLst>
          </p:cNvPr>
          <p:cNvSpPr txBox="1"/>
          <p:nvPr/>
        </p:nvSpPr>
        <p:spPr>
          <a:xfrm>
            <a:off x="6380480" y="3810000"/>
            <a:ext cx="4622800" cy="923330"/>
          </a:xfrm>
          <a:prstGeom prst="rect">
            <a:avLst/>
          </a:prstGeom>
          <a:noFill/>
        </p:spPr>
        <p:txBody>
          <a:bodyPr wrap="square" rtlCol="0">
            <a:spAutoFit/>
          </a:bodyPr>
          <a:lstStyle/>
          <a:p>
            <a:r>
              <a:rPr lang="en-US" dirty="0"/>
              <a:t>There is a strong positive correlation between the number of hours and the total calls recorded.</a:t>
            </a:r>
            <a:endParaRPr lang="en-NG" dirty="0"/>
          </a:p>
        </p:txBody>
      </p:sp>
    </p:spTree>
    <p:extLst>
      <p:ext uri="{BB962C8B-B14F-4D97-AF65-F5344CB8AC3E}">
        <p14:creationId xmlns:p14="http://schemas.microsoft.com/office/powerpoint/2010/main" val="1650034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B1A9531-EF48-415F-7F94-285CB142E491}"/>
              </a:ext>
            </a:extLst>
          </p:cNvPr>
          <p:cNvSpPr txBox="1"/>
          <p:nvPr/>
        </p:nvSpPr>
        <p:spPr>
          <a:xfrm>
            <a:off x="0" y="162560"/>
            <a:ext cx="9184640" cy="369332"/>
          </a:xfrm>
          <a:prstGeom prst="rect">
            <a:avLst/>
          </a:prstGeom>
          <a:noFill/>
        </p:spPr>
        <p:txBody>
          <a:bodyPr wrap="square" rtlCol="0">
            <a:spAutoFit/>
          </a:bodyPr>
          <a:lstStyle/>
          <a:p>
            <a:r>
              <a:rPr lang="en-US" dirty="0"/>
              <a:t>Performed an outlier analysis to check for extreme tenure values using a boxplot visual.</a:t>
            </a:r>
            <a:endParaRPr lang="en-NG" dirty="0"/>
          </a:p>
        </p:txBody>
      </p:sp>
      <p:sp>
        <p:nvSpPr>
          <p:cNvPr id="7" name="TextBox 6">
            <a:extLst>
              <a:ext uri="{FF2B5EF4-FFF2-40B4-BE49-F238E27FC236}">
                <a16:creationId xmlns:a16="http://schemas.microsoft.com/office/drawing/2014/main" id="{8F72AAF7-C702-1EDE-6B6D-54EE326EC8A0}"/>
              </a:ext>
            </a:extLst>
          </p:cNvPr>
          <p:cNvSpPr txBox="1"/>
          <p:nvPr/>
        </p:nvSpPr>
        <p:spPr>
          <a:xfrm>
            <a:off x="477520" y="4053840"/>
            <a:ext cx="8371840" cy="369332"/>
          </a:xfrm>
          <a:prstGeom prst="rect">
            <a:avLst/>
          </a:prstGeom>
          <a:noFill/>
        </p:spPr>
        <p:txBody>
          <a:bodyPr wrap="square" rtlCol="0">
            <a:spAutoFit/>
          </a:bodyPr>
          <a:lstStyle/>
          <a:p>
            <a:r>
              <a:rPr lang="en-US" dirty="0"/>
              <a:t>There are no outliers in tenure column.</a:t>
            </a:r>
            <a:endParaRPr lang="en-NG" dirty="0"/>
          </a:p>
        </p:txBody>
      </p:sp>
    </p:spTree>
    <p:extLst>
      <p:ext uri="{BB962C8B-B14F-4D97-AF65-F5344CB8AC3E}">
        <p14:creationId xmlns:p14="http://schemas.microsoft.com/office/powerpoint/2010/main" val="1139504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885</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Calibri Light</vt:lpstr>
      <vt:lpstr>EB Garamond</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Ariya Mariam</dc:creator>
  <cp:lastModifiedBy>Ariya Mariam</cp:lastModifiedBy>
  <cp:revision>1</cp:revision>
  <dcterms:created xsi:type="dcterms:W3CDTF">2022-09-16T10:23:44Z</dcterms:created>
  <dcterms:modified xsi:type="dcterms:W3CDTF">2022-09-16T15:52:57Z</dcterms:modified>
</cp:coreProperties>
</file>