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1" r:id="rId8"/>
    <p:sldId id="263" r:id="rId9"/>
    <p:sldId id="264" r:id="rId10"/>
    <p:sldId id="266" r:id="rId11"/>
    <p:sldId id="267" r:id="rId12"/>
    <p:sldId id="268" r:id="rId13"/>
    <p:sldId id="270" r:id="rId14"/>
    <p:sldId id="265" r:id="rId15"/>
    <p:sldId id="278" r:id="rId16"/>
    <p:sldId id="279" r:id="rId17"/>
    <p:sldId id="262" r:id="rId18"/>
    <p:sldId id="271" r:id="rId19"/>
    <p:sldId id="269" r:id="rId20"/>
    <p:sldId id="277" r:id="rId21"/>
    <p:sldId id="273" r:id="rId22"/>
    <p:sldId id="272" r:id="rId23"/>
    <p:sldId id="274" r:id="rId24"/>
    <p:sldId id="275" r:id="rId25"/>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E7F3A-F50F-4EFC-953D-D40B1D79E06F}" v="19" dt="2022-09-01T12:09:23.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A1AF-0B31-7A21-1113-730BE238F5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EC467980-27FA-EC16-4E75-285BC697B0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0CDD8F69-9DB9-04D4-5094-24A1922FB85C}"/>
              </a:ext>
            </a:extLst>
          </p:cNvPr>
          <p:cNvSpPr>
            <a:spLocks noGrp="1"/>
          </p:cNvSpPr>
          <p:nvPr>
            <p:ph type="dt" sz="half" idx="10"/>
          </p:nvPr>
        </p:nvSpPr>
        <p:spPr/>
        <p:txBody>
          <a:bodyPr/>
          <a:lstStyle/>
          <a:p>
            <a:fld id="{3B2E4CCB-BB67-4C0A-AE1F-82CD9591C4DE}" type="datetimeFigureOut">
              <a:rPr lang="en-NG" smtClean="0"/>
              <a:t>01/09/2022</a:t>
            </a:fld>
            <a:endParaRPr lang="en-NG"/>
          </a:p>
        </p:txBody>
      </p:sp>
      <p:sp>
        <p:nvSpPr>
          <p:cNvPr id="5" name="Footer Placeholder 4">
            <a:extLst>
              <a:ext uri="{FF2B5EF4-FFF2-40B4-BE49-F238E27FC236}">
                <a16:creationId xmlns:a16="http://schemas.microsoft.com/office/drawing/2014/main" id="{781E2808-143A-C8BC-157D-4ABC801428C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EAA5EA0-6D43-B4B8-71FB-D4B4A7DF28AF}"/>
              </a:ext>
            </a:extLst>
          </p:cNvPr>
          <p:cNvSpPr>
            <a:spLocks noGrp="1"/>
          </p:cNvSpPr>
          <p:nvPr>
            <p:ph type="sldNum" sz="quarter" idx="12"/>
          </p:nvPr>
        </p:nvSpPr>
        <p:spPr/>
        <p:txBody>
          <a:bodyPr/>
          <a:lstStyle/>
          <a:p>
            <a:fld id="{604D1643-AB6E-4CF1-A650-173B84E87D75}" type="slidenum">
              <a:rPr lang="en-NG" smtClean="0"/>
              <a:t>‹#›</a:t>
            </a:fld>
            <a:endParaRPr lang="en-NG"/>
          </a:p>
        </p:txBody>
      </p:sp>
    </p:spTree>
    <p:extLst>
      <p:ext uri="{BB962C8B-B14F-4D97-AF65-F5344CB8AC3E}">
        <p14:creationId xmlns:p14="http://schemas.microsoft.com/office/powerpoint/2010/main" val="355220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7344-A8C4-DE1E-5C48-41C28A261232}"/>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6577340F-6FEE-132D-93E5-545BACFEC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AA6C73B-7193-B61A-3FD3-26D208C44DAE}"/>
              </a:ext>
            </a:extLst>
          </p:cNvPr>
          <p:cNvSpPr>
            <a:spLocks noGrp="1"/>
          </p:cNvSpPr>
          <p:nvPr>
            <p:ph type="dt" sz="half" idx="10"/>
          </p:nvPr>
        </p:nvSpPr>
        <p:spPr/>
        <p:txBody>
          <a:bodyPr/>
          <a:lstStyle/>
          <a:p>
            <a:fld id="{3B2E4CCB-BB67-4C0A-AE1F-82CD9591C4DE}" type="datetimeFigureOut">
              <a:rPr lang="en-NG" smtClean="0"/>
              <a:t>01/09/2022</a:t>
            </a:fld>
            <a:endParaRPr lang="en-NG"/>
          </a:p>
        </p:txBody>
      </p:sp>
      <p:sp>
        <p:nvSpPr>
          <p:cNvPr id="5" name="Footer Placeholder 4">
            <a:extLst>
              <a:ext uri="{FF2B5EF4-FFF2-40B4-BE49-F238E27FC236}">
                <a16:creationId xmlns:a16="http://schemas.microsoft.com/office/drawing/2014/main" id="{2EB640C7-8A35-C795-8C2C-C5C929510F6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B9EBA43-EB76-B007-3D52-595BAECAE0E1}"/>
              </a:ext>
            </a:extLst>
          </p:cNvPr>
          <p:cNvSpPr>
            <a:spLocks noGrp="1"/>
          </p:cNvSpPr>
          <p:nvPr>
            <p:ph type="sldNum" sz="quarter" idx="12"/>
          </p:nvPr>
        </p:nvSpPr>
        <p:spPr/>
        <p:txBody>
          <a:bodyPr/>
          <a:lstStyle/>
          <a:p>
            <a:fld id="{604D1643-AB6E-4CF1-A650-173B84E87D75}" type="slidenum">
              <a:rPr lang="en-NG" smtClean="0"/>
              <a:t>‹#›</a:t>
            </a:fld>
            <a:endParaRPr lang="en-NG"/>
          </a:p>
        </p:txBody>
      </p:sp>
    </p:spTree>
    <p:extLst>
      <p:ext uri="{BB962C8B-B14F-4D97-AF65-F5344CB8AC3E}">
        <p14:creationId xmlns:p14="http://schemas.microsoft.com/office/powerpoint/2010/main" val="1599128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52A80-CDE6-7A2D-2263-2D54BCEB5E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2352D854-D1B5-B5DC-EF2E-750871E1FF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CB20FF2-F852-6FC0-BAA7-C6A4F193BD92}"/>
              </a:ext>
            </a:extLst>
          </p:cNvPr>
          <p:cNvSpPr>
            <a:spLocks noGrp="1"/>
          </p:cNvSpPr>
          <p:nvPr>
            <p:ph type="dt" sz="half" idx="10"/>
          </p:nvPr>
        </p:nvSpPr>
        <p:spPr/>
        <p:txBody>
          <a:bodyPr/>
          <a:lstStyle/>
          <a:p>
            <a:fld id="{3B2E4CCB-BB67-4C0A-AE1F-82CD9591C4DE}" type="datetimeFigureOut">
              <a:rPr lang="en-NG" smtClean="0"/>
              <a:t>01/09/2022</a:t>
            </a:fld>
            <a:endParaRPr lang="en-NG"/>
          </a:p>
        </p:txBody>
      </p:sp>
      <p:sp>
        <p:nvSpPr>
          <p:cNvPr id="5" name="Footer Placeholder 4">
            <a:extLst>
              <a:ext uri="{FF2B5EF4-FFF2-40B4-BE49-F238E27FC236}">
                <a16:creationId xmlns:a16="http://schemas.microsoft.com/office/drawing/2014/main" id="{D4F3B62E-47E4-1109-0C99-E8872BDE20E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ACE0447-4A11-2232-5825-84B6F4B75E0A}"/>
              </a:ext>
            </a:extLst>
          </p:cNvPr>
          <p:cNvSpPr>
            <a:spLocks noGrp="1"/>
          </p:cNvSpPr>
          <p:nvPr>
            <p:ph type="sldNum" sz="quarter" idx="12"/>
          </p:nvPr>
        </p:nvSpPr>
        <p:spPr/>
        <p:txBody>
          <a:bodyPr/>
          <a:lstStyle/>
          <a:p>
            <a:fld id="{604D1643-AB6E-4CF1-A650-173B84E87D75}" type="slidenum">
              <a:rPr lang="en-NG" smtClean="0"/>
              <a:t>‹#›</a:t>
            </a:fld>
            <a:endParaRPr lang="en-NG"/>
          </a:p>
        </p:txBody>
      </p:sp>
    </p:spTree>
    <p:extLst>
      <p:ext uri="{BB962C8B-B14F-4D97-AF65-F5344CB8AC3E}">
        <p14:creationId xmlns:p14="http://schemas.microsoft.com/office/powerpoint/2010/main" val="221652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8746-8B37-D9C7-EA84-8C55150CA9E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8F0D0BC7-741C-1613-7E70-0E6635C017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DD9B6C7-ABE8-0AB2-8AF6-90DA2C99F734}"/>
              </a:ext>
            </a:extLst>
          </p:cNvPr>
          <p:cNvSpPr>
            <a:spLocks noGrp="1"/>
          </p:cNvSpPr>
          <p:nvPr>
            <p:ph type="dt" sz="half" idx="10"/>
          </p:nvPr>
        </p:nvSpPr>
        <p:spPr/>
        <p:txBody>
          <a:bodyPr/>
          <a:lstStyle/>
          <a:p>
            <a:fld id="{3B2E4CCB-BB67-4C0A-AE1F-82CD9591C4DE}" type="datetimeFigureOut">
              <a:rPr lang="en-NG" smtClean="0"/>
              <a:t>01/09/2022</a:t>
            </a:fld>
            <a:endParaRPr lang="en-NG"/>
          </a:p>
        </p:txBody>
      </p:sp>
      <p:sp>
        <p:nvSpPr>
          <p:cNvPr id="5" name="Footer Placeholder 4">
            <a:extLst>
              <a:ext uri="{FF2B5EF4-FFF2-40B4-BE49-F238E27FC236}">
                <a16:creationId xmlns:a16="http://schemas.microsoft.com/office/drawing/2014/main" id="{586DE443-2737-334C-2AAE-41AEE8A4C4E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8735C36-CDAC-8F07-A452-7205D4CF63D3}"/>
              </a:ext>
            </a:extLst>
          </p:cNvPr>
          <p:cNvSpPr>
            <a:spLocks noGrp="1"/>
          </p:cNvSpPr>
          <p:nvPr>
            <p:ph type="sldNum" sz="quarter" idx="12"/>
          </p:nvPr>
        </p:nvSpPr>
        <p:spPr/>
        <p:txBody>
          <a:bodyPr/>
          <a:lstStyle/>
          <a:p>
            <a:fld id="{604D1643-AB6E-4CF1-A650-173B84E87D75}" type="slidenum">
              <a:rPr lang="en-NG" smtClean="0"/>
              <a:t>‹#›</a:t>
            </a:fld>
            <a:endParaRPr lang="en-NG"/>
          </a:p>
        </p:txBody>
      </p:sp>
    </p:spTree>
    <p:extLst>
      <p:ext uri="{BB962C8B-B14F-4D97-AF65-F5344CB8AC3E}">
        <p14:creationId xmlns:p14="http://schemas.microsoft.com/office/powerpoint/2010/main" val="246910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7F6E-8CA7-FB29-2EE8-94318C9837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4525F5C7-F5BD-8489-73F5-676721A94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F2030E-9EE4-35E9-E085-28E78B1888CE}"/>
              </a:ext>
            </a:extLst>
          </p:cNvPr>
          <p:cNvSpPr>
            <a:spLocks noGrp="1"/>
          </p:cNvSpPr>
          <p:nvPr>
            <p:ph type="dt" sz="half" idx="10"/>
          </p:nvPr>
        </p:nvSpPr>
        <p:spPr/>
        <p:txBody>
          <a:bodyPr/>
          <a:lstStyle/>
          <a:p>
            <a:fld id="{3B2E4CCB-BB67-4C0A-AE1F-82CD9591C4DE}" type="datetimeFigureOut">
              <a:rPr lang="en-NG" smtClean="0"/>
              <a:t>01/09/2022</a:t>
            </a:fld>
            <a:endParaRPr lang="en-NG"/>
          </a:p>
        </p:txBody>
      </p:sp>
      <p:sp>
        <p:nvSpPr>
          <p:cNvPr id="5" name="Footer Placeholder 4">
            <a:extLst>
              <a:ext uri="{FF2B5EF4-FFF2-40B4-BE49-F238E27FC236}">
                <a16:creationId xmlns:a16="http://schemas.microsoft.com/office/drawing/2014/main" id="{8114DB60-B191-C91E-6211-13B00021805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1A19F70-2BEE-23BB-466A-3B3D3753F2F7}"/>
              </a:ext>
            </a:extLst>
          </p:cNvPr>
          <p:cNvSpPr>
            <a:spLocks noGrp="1"/>
          </p:cNvSpPr>
          <p:nvPr>
            <p:ph type="sldNum" sz="quarter" idx="12"/>
          </p:nvPr>
        </p:nvSpPr>
        <p:spPr/>
        <p:txBody>
          <a:bodyPr/>
          <a:lstStyle/>
          <a:p>
            <a:fld id="{604D1643-AB6E-4CF1-A650-173B84E87D75}" type="slidenum">
              <a:rPr lang="en-NG" smtClean="0"/>
              <a:t>‹#›</a:t>
            </a:fld>
            <a:endParaRPr lang="en-NG"/>
          </a:p>
        </p:txBody>
      </p:sp>
    </p:spTree>
    <p:extLst>
      <p:ext uri="{BB962C8B-B14F-4D97-AF65-F5344CB8AC3E}">
        <p14:creationId xmlns:p14="http://schemas.microsoft.com/office/powerpoint/2010/main" val="1839422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4258-8D32-2AC2-5D05-0B88FDB63287}"/>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7F7E570B-76AF-8190-77F4-6CCB448B7B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E8F3D8E9-4ABA-60A8-160B-502F674F3F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312936E4-43DC-5435-4710-6DB6DEBD370A}"/>
              </a:ext>
            </a:extLst>
          </p:cNvPr>
          <p:cNvSpPr>
            <a:spLocks noGrp="1"/>
          </p:cNvSpPr>
          <p:nvPr>
            <p:ph type="dt" sz="half" idx="10"/>
          </p:nvPr>
        </p:nvSpPr>
        <p:spPr/>
        <p:txBody>
          <a:bodyPr/>
          <a:lstStyle/>
          <a:p>
            <a:fld id="{3B2E4CCB-BB67-4C0A-AE1F-82CD9591C4DE}" type="datetimeFigureOut">
              <a:rPr lang="en-NG" smtClean="0"/>
              <a:t>01/09/2022</a:t>
            </a:fld>
            <a:endParaRPr lang="en-NG"/>
          </a:p>
        </p:txBody>
      </p:sp>
      <p:sp>
        <p:nvSpPr>
          <p:cNvPr id="6" name="Footer Placeholder 5">
            <a:extLst>
              <a:ext uri="{FF2B5EF4-FFF2-40B4-BE49-F238E27FC236}">
                <a16:creationId xmlns:a16="http://schemas.microsoft.com/office/drawing/2014/main" id="{9B86F569-40AF-4357-F824-DD8514DAA29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323FC020-FAC8-1C15-AC1B-A87A72D0444C}"/>
              </a:ext>
            </a:extLst>
          </p:cNvPr>
          <p:cNvSpPr>
            <a:spLocks noGrp="1"/>
          </p:cNvSpPr>
          <p:nvPr>
            <p:ph type="sldNum" sz="quarter" idx="12"/>
          </p:nvPr>
        </p:nvSpPr>
        <p:spPr/>
        <p:txBody>
          <a:bodyPr/>
          <a:lstStyle/>
          <a:p>
            <a:fld id="{604D1643-AB6E-4CF1-A650-173B84E87D75}" type="slidenum">
              <a:rPr lang="en-NG" smtClean="0"/>
              <a:t>‹#›</a:t>
            </a:fld>
            <a:endParaRPr lang="en-NG"/>
          </a:p>
        </p:txBody>
      </p:sp>
    </p:spTree>
    <p:extLst>
      <p:ext uri="{BB962C8B-B14F-4D97-AF65-F5344CB8AC3E}">
        <p14:creationId xmlns:p14="http://schemas.microsoft.com/office/powerpoint/2010/main" val="2370115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AABD-9C33-55E8-E605-28C90D854090}"/>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05DBF7B0-2DB5-81AB-82BE-5FDBA481D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882D54-6D58-6103-AC2F-61129C6918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58FAFA7B-B89C-DCFA-4FE0-91F3177C71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E525D9-5AA1-994E-5190-027030E836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F244FFD0-F38A-4F23-FE61-5C8038FAE580}"/>
              </a:ext>
            </a:extLst>
          </p:cNvPr>
          <p:cNvSpPr>
            <a:spLocks noGrp="1"/>
          </p:cNvSpPr>
          <p:nvPr>
            <p:ph type="dt" sz="half" idx="10"/>
          </p:nvPr>
        </p:nvSpPr>
        <p:spPr/>
        <p:txBody>
          <a:bodyPr/>
          <a:lstStyle/>
          <a:p>
            <a:fld id="{3B2E4CCB-BB67-4C0A-AE1F-82CD9591C4DE}" type="datetimeFigureOut">
              <a:rPr lang="en-NG" smtClean="0"/>
              <a:t>01/09/2022</a:t>
            </a:fld>
            <a:endParaRPr lang="en-NG"/>
          </a:p>
        </p:txBody>
      </p:sp>
      <p:sp>
        <p:nvSpPr>
          <p:cNvPr id="8" name="Footer Placeholder 7">
            <a:extLst>
              <a:ext uri="{FF2B5EF4-FFF2-40B4-BE49-F238E27FC236}">
                <a16:creationId xmlns:a16="http://schemas.microsoft.com/office/drawing/2014/main" id="{66E37E88-E51F-DDBC-B83C-FF00AD82D952}"/>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23C8BD70-D4EC-3A42-EBC7-7D873E14DDCA}"/>
              </a:ext>
            </a:extLst>
          </p:cNvPr>
          <p:cNvSpPr>
            <a:spLocks noGrp="1"/>
          </p:cNvSpPr>
          <p:nvPr>
            <p:ph type="sldNum" sz="quarter" idx="12"/>
          </p:nvPr>
        </p:nvSpPr>
        <p:spPr/>
        <p:txBody>
          <a:bodyPr/>
          <a:lstStyle/>
          <a:p>
            <a:fld id="{604D1643-AB6E-4CF1-A650-173B84E87D75}" type="slidenum">
              <a:rPr lang="en-NG" smtClean="0"/>
              <a:t>‹#›</a:t>
            </a:fld>
            <a:endParaRPr lang="en-NG"/>
          </a:p>
        </p:txBody>
      </p:sp>
    </p:spTree>
    <p:extLst>
      <p:ext uri="{BB962C8B-B14F-4D97-AF65-F5344CB8AC3E}">
        <p14:creationId xmlns:p14="http://schemas.microsoft.com/office/powerpoint/2010/main" val="192416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BCF61-9967-B0DB-292B-79988147BDF4}"/>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43BCF38D-5F60-C2AE-AF5D-B996DB8464CD}"/>
              </a:ext>
            </a:extLst>
          </p:cNvPr>
          <p:cNvSpPr>
            <a:spLocks noGrp="1"/>
          </p:cNvSpPr>
          <p:nvPr>
            <p:ph type="dt" sz="half" idx="10"/>
          </p:nvPr>
        </p:nvSpPr>
        <p:spPr/>
        <p:txBody>
          <a:bodyPr/>
          <a:lstStyle/>
          <a:p>
            <a:fld id="{3B2E4CCB-BB67-4C0A-AE1F-82CD9591C4DE}" type="datetimeFigureOut">
              <a:rPr lang="en-NG" smtClean="0"/>
              <a:t>01/09/2022</a:t>
            </a:fld>
            <a:endParaRPr lang="en-NG"/>
          </a:p>
        </p:txBody>
      </p:sp>
      <p:sp>
        <p:nvSpPr>
          <p:cNvPr id="4" name="Footer Placeholder 3">
            <a:extLst>
              <a:ext uri="{FF2B5EF4-FFF2-40B4-BE49-F238E27FC236}">
                <a16:creationId xmlns:a16="http://schemas.microsoft.com/office/drawing/2014/main" id="{41415A16-4CCD-566C-33ED-D8991B6FDE20}"/>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8FD49A96-EA5A-D89B-49AC-0B7057991F19}"/>
              </a:ext>
            </a:extLst>
          </p:cNvPr>
          <p:cNvSpPr>
            <a:spLocks noGrp="1"/>
          </p:cNvSpPr>
          <p:nvPr>
            <p:ph type="sldNum" sz="quarter" idx="12"/>
          </p:nvPr>
        </p:nvSpPr>
        <p:spPr/>
        <p:txBody>
          <a:bodyPr/>
          <a:lstStyle/>
          <a:p>
            <a:fld id="{604D1643-AB6E-4CF1-A650-173B84E87D75}" type="slidenum">
              <a:rPr lang="en-NG" smtClean="0"/>
              <a:t>‹#›</a:t>
            </a:fld>
            <a:endParaRPr lang="en-NG"/>
          </a:p>
        </p:txBody>
      </p:sp>
    </p:spTree>
    <p:extLst>
      <p:ext uri="{BB962C8B-B14F-4D97-AF65-F5344CB8AC3E}">
        <p14:creationId xmlns:p14="http://schemas.microsoft.com/office/powerpoint/2010/main" val="27957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683657-2DA2-6EB7-740E-31FAD261A31C}"/>
              </a:ext>
            </a:extLst>
          </p:cNvPr>
          <p:cNvSpPr>
            <a:spLocks noGrp="1"/>
          </p:cNvSpPr>
          <p:nvPr>
            <p:ph type="dt" sz="half" idx="10"/>
          </p:nvPr>
        </p:nvSpPr>
        <p:spPr/>
        <p:txBody>
          <a:bodyPr/>
          <a:lstStyle/>
          <a:p>
            <a:fld id="{3B2E4CCB-BB67-4C0A-AE1F-82CD9591C4DE}" type="datetimeFigureOut">
              <a:rPr lang="en-NG" smtClean="0"/>
              <a:t>01/09/2022</a:t>
            </a:fld>
            <a:endParaRPr lang="en-NG"/>
          </a:p>
        </p:txBody>
      </p:sp>
      <p:sp>
        <p:nvSpPr>
          <p:cNvPr id="3" name="Footer Placeholder 2">
            <a:extLst>
              <a:ext uri="{FF2B5EF4-FFF2-40B4-BE49-F238E27FC236}">
                <a16:creationId xmlns:a16="http://schemas.microsoft.com/office/drawing/2014/main" id="{FA7BB2AF-E100-0235-43A5-EFF5739FB0D2}"/>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2182BD82-8B9B-C455-C8B5-386543042616}"/>
              </a:ext>
            </a:extLst>
          </p:cNvPr>
          <p:cNvSpPr>
            <a:spLocks noGrp="1"/>
          </p:cNvSpPr>
          <p:nvPr>
            <p:ph type="sldNum" sz="quarter" idx="12"/>
          </p:nvPr>
        </p:nvSpPr>
        <p:spPr/>
        <p:txBody>
          <a:bodyPr/>
          <a:lstStyle/>
          <a:p>
            <a:fld id="{604D1643-AB6E-4CF1-A650-173B84E87D75}" type="slidenum">
              <a:rPr lang="en-NG" smtClean="0"/>
              <a:t>‹#›</a:t>
            </a:fld>
            <a:endParaRPr lang="en-NG"/>
          </a:p>
        </p:txBody>
      </p:sp>
    </p:spTree>
    <p:extLst>
      <p:ext uri="{BB962C8B-B14F-4D97-AF65-F5344CB8AC3E}">
        <p14:creationId xmlns:p14="http://schemas.microsoft.com/office/powerpoint/2010/main" val="2747384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06AD-D715-24EB-442E-7C0844CE73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107B005A-7C30-E61F-B521-0CD31AC538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0F26BD11-0B8F-8ED5-DB8B-18126E85B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5A877-45D1-9D26-47A3-9DA9A66C6370}"/>
              </a:ext>
            </a:extLst>
          </p:cNvPr>
          <p:cNvSpPr>
            <a:spLocks noGrp="1"/>
          </p:cNvSpPr>
          <p:nvPr>
            <p:ph type="dt" sz="half" idx="10"/>
          </p:nvPr>
        </p:nvSpPr>
        <p:spPr/>
        <p:txBody>
          <a:bodyPr/>
          <a:lstStyle/>
          <a:p>
            <a:fld id="{3B2E4CCB-BB67-4C0A-AE1F-82CD9591C4DE}" type="datetimeFigureOut">
              <a:rPr lang="en-NG" smtClean="0"/>
              <a:t>01/09/2022</a:t>
            </a:fld>
            <a:endParaRPr lang="en-NG"/>
          </a:p>
        </p:txBody>
      </p:sp>
      <p:sp>
        <p:nvSpPr>
          <p:cNvPr id="6" name="Footer Placeholder 5">
            <a:extLst>
              <a:ext uri="{FF2B5EF4-FFF2-40B4-BE49-F238E27FC236}">
                <a16:creationId xmlns:a16="http://schemas.microsoft.com/office/drawing/2014/main" id="{1B95865F-DFB5-1B38-048E-E3C91EF2D411}"/>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323CE021-7666-6F51-E13C-C1A5179FE2F4}"/>
              </a:ext>
            </a:extLst>
          </p:cNvPr>
          <p:cNvSpPr>
            <a:spLocks noGrp="1"/>
          </p:cNvSpPr>
          <p:nvPr>
            <p:ph type="sldNum" sz="quarter" idx="12"/>
          </p:nvPr>
        </p:nvSpPr>
        <p:spPr/>
        <p:txBody>
          <a:bodyPr/>
          <a:lstStyle/>
          <a:p>
            <a:fld id="{604D1643-AB6E-4CF1-A650-173B84E87D75}" type="slidenum">
              <a:rPr lang="en-NG" smtClean="0"/>
              <a:t>‹#›</a:t>
            </a:fld>
            <a:endParaRPr lang="en-NG"/>
          </a:p>
        </p:txBody>
      </p:sp>
    </p:spTree>
    <p:extLst>
      <p:ext uri="{BB962C8B-B14F-4D97-AF65-F5344CB8AC3E}">
        <p14:creationId xmlns:p14="http://schemas.microsoft.com/office/powerpoint/2010/main" val="134269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3921-11BD-42D4-115E-977EBECA0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25D19FC0-7A6D-B400-3350-C46E9A2905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01ACA835-57A5-A4FB-B9BC-858239BDE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82871-C053-08ED-652E-ACE8482AD4A5}"/>
              </a:ext>
            </a:extLst>
          </p:cNvPr>
          <p:cNvSpPr>
            <a:spLocks noGrp="1"/>
          </p:cNvSpPr>
          <p:nvPr>
            <p:ph type="dt" sz="half" idx="10"/>
          </p:nvPr>
        </p:nvSpPr>
        <p:spPr/>
        <p:txBody>
          <a:bodyPr/>
          <a:lstStyle/>
          <a:p>
            <a:fld id="{3B2E4CCB-BB67-4C0A-AE1F-82CD9591C4DE}" type="datetimeFigureOut">
              <a:rPr lang="en-NG" smtClean="0"/>
              <a:t>01/09/2022</a:t>
            </a:fld>
            <a:endParaRPr lang="en-NG"/>
          </a:p>
        </p:txBody>
      </p:sp>
      <p:sp>
        <p:nvSpPr>
          <p:cNvPr id="6" name="Footer Placeholder 5">
            <a:extLst>
              <a:ext uri="{FF2B5EF4-FFF2-40B4-BE49-F238E27FC236}">
                <a16:creationId xmlns:a16="http://schemas.microsoft.com/office/drawing/2014/main" id="{894E8C41-91BB-F231-A774-6BD96CFC623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0A9F1CE5-19DD-E39F-3805-B2196D3E5AB2}"/>
              </a:ext>
            </a:extLst>
          </p:cNvPr>
          <p:cNvSpPr>
            <a:spLocks noGrp="1"/>
          </p:cNvSpPr>
          <p:nvPr>
            <p:ph type="sldNum" sz="quarter" idx="12"/>
          </p:nvPr>
        </p:nvSpPr>
        <p:spPr/>
        <p:txBody>
          <a:bodyPr/>
          <a:lstStyle/>
          <a:p>
            <a:fld id="{604D1643-AB6E-4CF1-A650-173B84E87D75}" type="slidenum">
              <a:rPr lang="en-NG" smtClean="0"/>
              <a:t>‹#›</a:t>
            </a:fld>
            <a:endParaRPr lang="en-NG"/>
          </a:p>
        </p:txBody>
      </p:sp>
    </p:spTree>
    <p:extLst>
      <p:ext uri="{BB962C8B-B14F-4D97-AF65-F5344CB8AC3E}">
        <p14:creationId xmlns:p14="http://schemas.microsoft.com/office/powerpoint/2010/main" val="198139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0172A-59AC-4D09-3D96-EE5851EDBD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385355A5-A0C2-DDE9-048D-B1C62CAA56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6817D7D7-2D49-248C-7B42-45DA3B3088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E4CCB-BB67-4C0A-AE1F-82CD9591C4DE}" type="datetimeFigureOut">
              <a:rPr lang="en-NG" smtClean="0"/>
              <a:t>01/09/2022</a:t>
            </a:fld>
            <a:endParaRPr lang="en-NG"/>
          </a:p>
        </p:txBody>
      </p:sp>
      <p:sp>
        <p:nvSpPr>
          <p:cNvPr id="5" name="Footer Placeholder 4">
            <a:extLst>
              <a:ext uri="{FF2B5EF4-FFF2-40B4-BE49-F238E27FC236}">
                <a16:creationId xmlns:a16="http://schemas.microsoft.com/office/drawing/2014/main" id="{BBABC6BE-6115-4C86-6083-EF90B4038A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A8AD79CD-79F7-F1E8-4094-FB7899490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D1643-AB6E-4CF1-A650-173B84E87D75}" type="slidenum">
              <a:rPr lang="en-NG" smtClean="0"/>
              <a:t>‹#›</a:t>
            </a:fld>
            <a:endParaRPr lang="en-NG"/>
          </a:p>
        </p:txBody>
      </p:sp>
    </p:spTree>
    <p:extLst>
      <p:ext uri="{BB962C8B-B14F-4D97-AF65-F5344CB8AC3E}">
        <p14:creationId xmlns:p14="http://schemas.microsoft.com/office/powerpoint/2010/main" val="793960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CF6B39-6C24-392D-E630-73EB7D687EBC}"/>
              </a:ext>
            </a:extLst>
          </p:cNvPr>
          <p:cNvSpPr txBox="1"/>
          <p:nvPr/>
        </p:nvSpPr>
        <p:spPr>
          <a:xfrm>
            <a:off x="797560" y="741680"/>
            <a:ext cx="9560560" cy="877163"/>
          </a:xfrm>
          <a:prstGeom prst="rect">
            <a:avLst/>
          </a:prstGeom>
          <a:noFill/>
        </p:spPr>
        <p:txBody>
          <a:bodyPr wrap="square" rtlCol="0">
            <a:spAutoFit/>
          </a:bodyPr>
          <a:lstStyle/>
          <a:p>
            <a:pPr algn="ctr"/>
            <a:r>
              <a:rPr lang="en-US" sz="5100" b="1" dirty="0">
                <a:latin typeface="EB Garamond" panose="00000500000000000000" pitchFamily="2" charset="0"/>
                <a:ea typeface="EB Garamond" panose="00000500000000000000" pitchFamily="2" charset="0"/>
              </a:rPr>
              <a:t>SN Bank </a:t>
            </a:r>
            <a:endParaRPr lang="en-NG" sz="5100" b="1" dirty="0">
              <a:latin typeface="EB Garamond" panose="00000500000000000000" pitchFamily="2" charset="0"/>
              <a:ea typeface="EB Garamond" panose="00000500000000000000" pitchFamily="2" charset="0"/>
            </a:endParaRPr>
          </a:p>
        </p:txBody>
      </p:sp>
      <p:sp>
        <p:nvSpPr>
          <p:cNvPr id="7" name="TextBox 6">
            <a:extLst>
              <a:ext uri="{FF2B5EF4-FFF2-40B4-BE49-F238E27FC236}">
                <a16:creationId xmlns:a16="http://schemas.microsoft.com/office/drawing/2014/main" id="{364B505D-F6F1-1918-C57C-7F1395B64923}"/>
              </a:ext>
            </a:extLst>
          </p:cNvPr>
          <p:cNvSpPr txBox="1"/>
          <p:nvPr/>
        </p:nvSpPr>
        <p:spPr>
          <a:xfrm>
            <a:off x="3082290" y="4725421"/>
            <a:ext cx="5476240" cy="400110"/>
          </a:xfrm>
          <a:prstGeom prst="rect">
            <a:avLst/>
          </a:prstGeom>
          <a:noFill/>
        </p:spPr>
        <p:txBody>
          <a:bodyPr wrap="square" rtlCol="0">
            <a:spAutoFit/>
          </a:bodyPr>
          <a:lstStyle/>
          <a:p>
            <a:pPr algn="ctr"/>
            <a:r>
              <a:rPr lang="en-US" sz="2000" dirty="0">
                <a:latin typeface="EB Garamond" panose="00000500000000000000" pitchFamily="2" charset="0"/>
                <a:ea typeface="EB Garamond" panose="00000500000000000000" pitchFamily="2" charset="0"/>
              </a:rPr>
              <a:t>By Mariam Ariya</a:t>
            </a:r>
            <a:endParaRPr lang="en-NG" sz="2000" dirty="0">
              <a:latin typeface="EB Garamond" panose="00000500000000000000" pitchFamily="2" charset="0"/>
              <a:ea typeface="EB Garamond" panose="00000500000000000000" pitchFamily="2" charset="0"/>
            </a:endParaRPr>
          </a:p>
        </p:txBody>
      </p:sp>
      <p:sp>
        <p:nvSpPr>
          <p:cNvPr id="9" name="TextBox 8">
            <a:extLst>
              <a:ext uri="{FF2B5EF4-FFF2-40B4-BE49-F238E27FC236}">
                <a16:creationId xmlns:a16="http://schemas.microsoft.com/office/drawing/2014/main" id="{3C92C2EB-AEC0-FD58-6D00-BD5A41A072AD}"/>
              </a:ext>
            </a:extLst>
          </p:cNvPr>
          <p:cNvSpPr txBox="1"/>
          <p:nvPr/>
        </p:nvSpPr>
        <p:spPr>
          <a:xfrm>
            <a:off x="4575810" y="5293360"/>
            <a:ext cx="2489200" cy="369332"/>
          </a:xfrm>
          <a:prstGeom prst="rect">
            <a:avLst/>
          </a:prstGeom>
          <a:noFill/>
        </p:spPr>
        <p:txBody>
          <a:bodyPr wrap="square" rtlCol="0">
            <a:spAutoFit/>
          </a:bodyPr>
          <a:lstStyle/>
          <a:p>
            <a:pPr algn="ctr"/>
            <a:r>
              <a:rPr lang="en-US" dirty="0">
                <a:latin typeface="EB Garamond" panose="00000500000000000000" pitchFamily="2" charset="0"/>
                <a:ea typeface="EB Garamond" panose="00000500000000000000" pitchFamily="2" charset="0"/>
              </a:rPr>
              <a:t>31</a:t>
            </a:r>
            <a:r>
              <a:rPr lang="en-US" baseline="30000" dirty="0">
                <a:latin typeface="EB Garamond" panose="00000500000000000000" pitchFamily="2" charset="0"/>
                <a:ea typeface="EB Garamond" panose="00000500000000000000" pitchFamily="2" charset="0"/>
              </a:rPr>
              <a:t>st</a:t>
            </a:r>
            <a:r>
              <a:rPr lang="en-US" dirty="0">
                <a:latin typeface="EB Garamond" panose="00000500000000000000" pitchFamily="2" charset="0"/>
                <a:ea typeface="EB Garamond" panose="00000500000000000000" pitchFamily="2" charset="0"/>
              </a:rPr>
              <a:t> August 2022</a:t>
            </a:r>
            <a:endParaRPr lang="en-NG" dirty="0">
              <a:latin typeface="EB Garamond" panose="00000500000000000000" pitchFamily="2" charset="0"/>
              <a:ea typeface="EB Garamond" panose="00000500000000000000" pitchFamily="2" charset="0"/>
            </a:endParaRPr>
          </a:p>
        </p:txBody>
      </p:sp>
      <p:sp>
        <p:nvSpPr>
          <p:cNvPr id="3" name="TextBox 2">
            <a:extLst>
              <a:ext uri="{FF2B5EF4-FFF2-40B4-BE49-F238E27FC236}">
                <a16:creationId xmlns:a16="http://schemas.microsoft.com/office/drawing/2014/main" id="{57EABB40-FA0D-79EB-6FEF-23CA02322132}"/>
              </a:ext>
            </a:extLst>
          </p:cNvPr>
          <p:cNvSpPr txBox="1"/>
          <p:nvPr/>
        </p:nvSpPr>
        <p:spPr>
          <a:xfrm>
            <a:off x="909320" y="1503680"/>
            <a:ext cx="9560560" cy="1077218"/>
          </a:xfrm>
          <a:prstGeom prst="rect">
            <a:avLst/>
          </a:prstGeom>
          <a:noFill/>
        </p:spPr>
        <p:txBody>
          <a:bodyPr wrap="square" rtlCol="0">
            <a:spAutoFit/>
          </a:bodyPr>
          <a:lstStyle/>
          <a:p>
            <a:pPr algn="ctr"/>
            <a:r>
              <a:rPr lang="en-US" sz="3200" b="1" dirty="0">
                <a:latin typeface="EB Garamond" panose="00000500000000000000" pitchFamily="2" charset="0"/>
                <a:ea typeface="EB Garamond" panose="00000500000000000000" pitchFamily="2" charset="0"/>
              </a:rPr>
              <a:t>Executive Summary Report for Predicting Customer Churn Rate Analysis Report</a:t>
            </a:r>
            <a:endParaRPr lang="en-NG" sz="3200" b="1" dirty="0">
              <a:latin typeface="EB Garamond" panose="00000500000000000000" pitchFamily="2" charset="0"/>
              <a:ea typeface="EB Garamond" panose="00000500000000000000" pitchFamily="2" charset="0"/>
            </a:endParaRPr>
          </a:p>
        </p:txBody>
      </p:sp>
    </p:spTree>
    <p:extLst>
      <p:ext uri="{BB962C8B-B14F-4D97-AF65-F5344CB8AC3E}">
        <p14:creationId xmlns:p14="http://schemas.microsoft.com/office/powerpoint/2010/main" val="2736183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01EB9B-1A03-34ED-C214-3ECD2996F7DF}"/>
              </a:ext>
            </a:extLst>
          </p:cNvPr>
          <p:cNvSpPr txBox="1"/>
          <p:nvPr/>
        </p:nvSpPr>
        <p:spPr>
          <a:xfrm>
            <a:off x="152400" y="5598160"/>
            <a:ext cx="107188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percentage of active customers is slightly above 50%</a:t>
            </a:r>
          </a:p>
          <a:p>
            <a:pPr marL="285750" indent="-285750">
              <a:buFont typeface="Arial" panose="020B0604020202020204" pitchFamily="34" charset="0"/>
              <a:buChar char="•"/>
            </a:pPr>
            <a:r>
              <a:rPr lang="en-US" dirty="0"/>
              <a:t>More inactive members tend to churn than active members</a:t>
            </a:r>
            <a:endParaRPr lang="en-NG" dirty="0"/>
          </a:p>
        </p:txBody>
      </p:sp>
      <p:pic>
        <p:nvPicPr>
          <p:cNvPr id="3" name="Picture 2">
            <a:extLst>
              <a:ext uri="{FF2B5EF4-FFF2-40B4-BE49-F238E27FC236}">
                <a16:creationId xmlns:a16="http://schemas.microsoft.com/office/drawing/2014/main" id="{9EB2BF9F-C3C4-1CCE-DF7E-640601D05DD4}"/>
              </a:ext>
            </a:extLst>
          </p:cNvPr>
          <p:cNvPicPr>
            <a:picLocks noChangeAspect="1"/>
          </p:cNvPicPr>
          <p:nvPr/>
        </p:nvPicPr>
        <p:blipFill>
          <a:blip r:embed="rId2"/>
          <a:stretch>
            <a:fillRect/>
          </a:stretch>
        </p:blipFill>
        <p:spPr>
          <a:xfrm>
            <a:off x="188439" y="150397"/>
            <a:ext cx="6578121" cy="2643604"/>
          </a:xfrm>
          <a:prstGeom prst="rect">
            <a:avLst/>
          </a:prstGeom>
        </p:spPr>
      </p:pic>
      <p:pic>
        <p:nvPicPr>
          <p:cNvPr id="7" name="Picture 6">
            <a:extLst>
              <a:ext uri="{FF2B5EF4-FFF2-40B4-BE49-F238E27FC236}">
                <a16:creationId xmlns:a16="http://schemas.microsoft.com/office/drawing/2014/main" id="{1CA551B0-D22B-1DA4-A1D9-8C6F36273943}"/>
              </a:ext>
            </a:extLst>
          </p:cNvPr>
          <p:cNvPicPr>
            <a:picLocks noChangeAspect="1"/>
          </p:cNvPicPr>
          <p:nvPr/>
        </p:nvPicPr>
        <p:blipFill>
          <a:blip r:embed="rId3"/>
          <a:stretch>
            <a:fillRect/>
          </a:stretch>
        </p:blipFill>
        <p:spPr>
          <a:xfrm>
            <a:off x="182762" y="2973003"/>
            <a:ext cx="6553318" cy="2513397"/>
          </a:xfrm>
          <a:prstGeom prst="rect">
            <a:avLst/>
          </a:prstGeom>
        </p:spPr>
      </p:pic>
    </p:spTree>
    <p:extLst>
      <p:ext uri="{BB962C8B-B14F-4D97-AF65-F5344CB8AC3E}">
        <p14:creationId xmlns:p14="http://schemas.microsoft.com/office/powerpoint/2010/main" val="1389211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01EB9B-1A03-34ED-C214-3ECD2996F7DF}"/>
              </a:ext>
            </a:extLst>
          </p:cNvPr>
          <p:cNvSpPr txBox="1"/>
          <p:nvPr/>
        </p:nvSpPr>
        <p:spPr>
          <a:xfrm>
            <a:off x="121920" y="3129280"/>
            <a:ext cx="10718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 Customers who use just a product from SN Bank churned the most with almost 1500 exits while the churn rate for customers who use 2,3 or 4 products are less than 500  each.</a:t>
            </a:r>
          </a:p>
          <a:p>
            <a:endParaRPr lang="en-US" dirty="0"/>
          </a:p>
          <a:p>
            <a:pPr marL="285750" indent="-285750">
              <a:buFont typeface="Arial" panose="020B0604020202020204" pitchFamily="34" charset="0"/>
              <a:buChar char="•"/>
            </a:pPr>
            <a:r>
              <a:rPr lang="en-US" dirty="0"/>
              <a:t>The high churn rate with product 1 maybe due to frustration if the product encounters a fault. It is recommended that customers are cajoled into signing up for more SN Bank products.</a:t>
            </a:r>
            <a:endParaRPr lang="en-NG" dirty="0"/>
          </a:p>
        </p:txBody>
      </p:sp>
      <p:pic>
        <p:nvPicPr>
          <p:cNvPr id="3" name="Picture 2">
            <a:extLst>
              <a:ext uri="{FF2B5EF4-FFF2-40B4-BE49-F238E27FC236}">
                <a16:creationId xmlns:a16="http://schemas.microsoft.com/office/drawing/2014/main" id="{78E5C538-71E1-A7B4-346D-9593CB10FDED}"/>
              </a:ext>
            </a:extLst>
          </p:cNvPr>
          <p:cNvPicPr>
            <a:picLocks noChangeAspect="1"/>
          </p:cNvPicPr>
          <p:nvPr/>
        </p:nvPicPr>
        <p:blipFill>
          <a:blip r:embed="rId2"/>
          <a:stretch>
            <a:fillRect/>
          </a:stretch>
        </p:blipFill>
        <p:spPr>
          <a:xfrm>
            <a:off x="114799" y="133257"/>
            <a:ext cx="8277361" cy="2802984"/>
          </a:xfrm>
          <a:prstGeom prst="rect">
            <a:avLst/>
          </a:prstGeom>
        </p:spPr>
      </p:pic>
    </p:spTree>
    <p:extLst>
      <p:ext uri="{BB962C8B-B14F-4D97-AF65-F5344CB8AC3E}">
        <p14:creationId xmlns:p14="http://schemas.microsoft.com/office/powerpoint/2010/main" val="377000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6D13D5-E762-1F3B-C1FB-F3FAD5114E93}"/>
              </a:ext>
            </a:extLst>
          </p:cNvPr>
          <p:cNvPicPr>
            <a:picLocks noChangeAspect="1"/>
          </p:cNvPicPr>
          <p:nvPr/>
        </p:nvPicPr>
        <p:blipFill>
          <a:blip r:embed="rId2"/>
          <a:stretch>
            <a:fillRect/>
          </a:stretch>
        </p:blipFill>
        <p:spPr>
          <a:xfrm>
            <a:off x="970806" y="2531042"/>
            <a:ext cx="5744954" cy="2629035"/>
          </a:xfrm>
          <a:prstGeom prst="rect">
            <a:avLst/>
          </a:prstGeom>
        </p:spPr>
      </p:pic>
      <p:sp>
        <p:nvSpPr>
          <p:cNvPr id="7" name="TextBox 6">
            <a:extLst>
              <a:ext uri="{FF2B5EF4-FFF2-40B4-BE49-F238E27FC236}">
                <a16:creationId xmlns:a16="http://schemas.microsoft.com/office/drawing/2014/main" id="{E7D735CE-CA33-7B81-B8BC-67AAC88CA131}"/>
              </a:ext>
            </a:extLst>
          </p:cNvPr>
          <p:cNvSpPr txBox="1"/>
          <p:nvPr/>
        </p:nvSpPr>
        <p:spPr>
          <a:xfrm>
            <a:off x="142240" y="5551716"/>
            <a:ext cx="11470640" cy="646331"/>
          </a:xfrm>
          <a:prstGeom prst="rect">
            <a:avLst/>
          </a:prstGeom>
          <a:noFill/>
        </p:spPr>
        <p:txBody>
          <a:bodyPr wrap="square">
            <a:spAutoFit/>
          </a:bodyPr>
          <a:lstStyle/>
          <a:p>
            <a:r>
              <a:rPr lang="en-US" sz="1800" dirty="0"/>
              <a:t> A weak positive correlation was noticed between customers age and their </a:t>
            </a:r>
            <a:r>
              <a:rPr lang="en-US" sz="1800" dirty="0" err="1"/>
              <a:t>creditscore</a:t>
            </a:r>
            <a:r>
              <a:rPr lang="en-US" sz="1800" dirty="0"/>
              <a:t>.</a:t>
            </a:r>
          </a:p>
          <a:p>
            <a:r>
              <a:rPr lang="en-US" sz="1800" dirty="0"/>
              <a:t> Customers within age 40 to 60 are more likely to churn irrespective of their </a:t>
            </a:r>
            <a:r>
              <a:rPr lang="en-US" sz="1800" dirty="0" err="1"/>
              <a:t>creditscore</a:t>
            </a:r>
            <a:r>
              <a:rPr lang="en-US" sz="1800" dirty="0"/>
              <a:t> than the rest of the customers.</a:t>
            </a:r>
          </a:p>
        </p:txBody>
      </p:sp>
      <p:pic>
        <p:nvPicPr>
          <p:cNvPr id="9" name="Picture 8">
            <a:extLst>
              <a:ext uri="{FF2B5EF4-FFF2-40B4-BE49-F238E27FC236}">
                <a16:creationId xmlns:a16="http://schemas.microsoft.com/office/drawing/2014/main" id="{AD76609F-24CB-8A24-4234-56FF9A7A4145}"/>
              </a:ext>
            </a:extLst>
          </p:cNvPr>
          <p:cNvPicPr>
            <a:picLocks noChangeAspect="1"/>
          </p:cNvPicPr>
          <p:nvPr/>
        </p:nvPicPr>
        <p:blipFill>
          <a:blip r:embed="rId3"/>
          <a:stretch>
            <a:fillRect/>
          </a:stretch>
        </p:blipFill>
        <p:spPr>
          <a:xfrm>
            <a:off x="338930" y="715619"/>
            <a:ext cx="8591710" cy="997001"/>
          </a:xfrm>
          <a:prstGeom prst="rect">
            <a:avLst/>
          </a:prstGeom>
        </p:spPr>
      </p:pic>
    </p:spTree>
    <p:extLst>
      <p:ext uri="{BB962C8B-B14F-4D97-AF65-F5344CB8AC3E}">
        <p14:creationId xmlns:p14="http://schemas.microsoft.com/office/powerpoint/2010/main" val="881376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D735CE-CA33-7B81-B8BC-67AAC88CA131}"/>
              </a:ext>
            </a:extLst>
          </p:cNvPr>
          <p:cNvSpPr txBox="1"/>
          <p:nvPr/>
        </p:nvSpPr>
        <p:spPr>
          <a:xfrm>
            <a:off x="264160" y="5521236"/>
            <a:ext cx="11470640" cy="369332"/>
          </a:xfrm>
          <a:prstGeom prst="rect">
            <a:avLst/>
          </a:prstGeom>
          <a:noFill/>
        </p:spPr>
        <p:txBody>
          <a:bodyPr wrap="square">
            <a:spAutoFit/>
          </a:bodyPr>
          <a:lstStyle/>
          <a:p>
            <a:r>
              <a:rPr lang="en-US" sz="1800" dirty="0"/>
              <a:t>There is absolutely no correlation between the customers age and his tenure in SN Bank</a:t>
            </a:r>
            <a:r>
              <a:rPr lang="en-US" dirty="0"/>
              <a:t>.</a:t>
            </a:r>
            <a:endParaRPr lang="en-US" sz="1800" dirty="0"/>
          </a:p>
        </p:txBody>
      </p:sp>
      <p:pic>
        <p:nvPicPr>
          <p:cNvPr id="3" name="Picture 2">
            <a:extLst>
              <a:ext uri="{FF2B5EF4-FFF2-40B4-BE49-F238E27FC236}">
                <a16:creationId xmlns:a16="http://schemas.microsoft.com/office/drawing/2014/main" id="{32F625E7-4AD3-5C6B-2E8E-133DEC79BCF5}"/>
              </a:ext>
            </a:extLst>
          </p:cNvPr>
          <p:cNvPicPr>
            <a:picLocks noChangeAspect="1"/>
          </p:cNvPicPr>
          <p:nvPr/>
        </p:nvPicPr>
        <p:blipFill>
          <a:blip r:embed="rId2"/>
          <a:stretch>
            <a:fillRect/>
          </a:stretch>
        </p:blipFill>
        <p:spPr>
          <a:xfrm>
            <a:off x="985520" y="365738"/>
            <a:ext cx="6837680" cy="1026182"/>
          </a:xfrm>
          <a:prstGeom prst="rect">
            <a:avLst/>
          </a:prstGeom>
        </p:spPr>
      </p:pic>
      <p:pic>
        <p:nvPicPr>
          <p:cNvPr id="6" name="Picture 5">
            <a:extLst>
              <a:ext uri="{FF2B5EF4-FFF2-40B4-BE49-F238E27FC236}">
                <a16:creationId xmlns:a16="http://schemas.microsoft.com/office/drawing/2014/main" id="{24DBEE3A-1307-E75B-9F7A-F6A35330D0D5}"/>
              </a:ext>
            </a:extLst>
          </p:cNvPr>
          <p:cNvPicPr>
            <a:picLocks noChangeAspect="1"/>
          </p:cNvPicPr>
          <p:nvPr/>
        </p:nvPicPr>
        <p:blipFill>
          <a:blip r:embed="rId3"/>
          <a:stretch>
            <a:fillRect/>
          </a:stretch>
        </p:blipFill>
        <p:spPr>
          <a:xfrm>
            <a:off x="729512" y="2342449"/>
            <a:ext cx="6910808" cy="2559182"/>
          </a:xfrm>
          <a:prstGeom prst="rect">
            <a:avLst/>
          </a:prstGeom>
        </p:spPr>
      </p:pic>
    </p:spTree>
    <p:extLst>
      <p:ext uri="{BB962C8B-B14F-4D97-AF65-F5344CB8AC3E}">
        <p14:creationId xmlns:p14="http://schemas.microsoft.com/office/powerpoint/2010/main" val="428782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4300FD-500D-EBAB-5252-5FB953932A2E}"/>
              </a:ext>
            </a:extLst>
          </p:cNvPr>
          <p:cNvSpPr txBox="1"/>
          <p:nvPr/>
        </p:nvSpPr>
        <p:spPr>
          <a:xfrm>
            <a:off x="284480" y="71120"/>
            <a:ext cx="9265920" cy="769441"/>
          </a:xfrm>
          <a:prstGeom prst="rect">
            <a:avLst/>
          </a:prstGeom>
          <a:noFill/>
        </p:spPr>
        <p:txBody>
          <a:bodyPr wrap="square" rtlCol="0">
            <a:spAutoFit/>
          </a:bodyPr>
          <a:lstStyle/>
          <a:p>
            <a:r>
              <a:rPr lang="en-US" sz="4400" b="1" dirty="0">
                <a:latin typeface="EB Garamond" panose="00000500000000000000" pitchFamily="2" charset="0"/>
                <a:ea typeface="EB Garamond" panose="00000500000000000000" pitchFamily="2" charset="0"/>
              </a:rPr>
              <a:t>Data Cleaning</a:t>
            </a:r>
            <a:endParaRPr lang="en-NG" sz="4400" b="1" dirty="0">
              <a:latin typeface="EB Garamond" panose="00000500000000000000" pitchFamily="2" charset="0"/>
              <a:ea typeface="EB Garamond" panose="00000500000000000000" pitchFamily="2" charset="0"/>
            </a:endParaRPr>
          </a:p>
        </p:txBody>
      </p:sp>
      <p:sp>
        <p:nvSpPr>
          <p:cNvPr id="6" name="TextBox 5">
            <a:extLst>
              <a:ext uri="{FF2B5EF4-FFF2-40B4-BE49-F238E27FC236}">
                <a16:creationId xmlns:a16="http://schemas.microsoft.com/office/drawing/2014/main" id="{18CAEBBB-B270-6E13-6498-872DD58AFCB6}"/>
              </a:ext>
            </a:extLst>
          </p:cNvPr>
          <p:cNvSpPr txBox="1"/>
          <p:nvPr/>
        </p:nvSpPr>
        <p:spPr>
          <a:xfrm>
            <a:off x="182880" y="822960"/>
            <a:ext cx="9966960" cy="1754326"/>
          </a:xfrm>
          <a:prstGeom prst="rect">
            <a:avLst/>
          </a:prstGeom>
          <a:noFill/>
        </p:spPr>
        <p:txBody>
          <a:bodyPr wrap="square" rtlCol="0">
            <a:spAutoFit/>
          </a:bodyPr>
          <a:lstStyle/>
          <a:p>
            <a:r>
              <a:rPr lang="en-US" dirty="0"/>
              <a:t>   This process involved checking for missing and duplicates values, converting column names to lower cases, performing correlational and outlier analysis to check the relationship between variables and extreme values, respectively and feature engineering.</a:t>
            </a:r>
          </a:p>
          <a:p>
            <a:endParaRPr lang="en-US" dirty="0"/>
          </a:p>
          <a:p>
            <a:r>
              <a:rPr lang="en-US" dirty="0"/>
              <a:t>Used .</a:t>
            </a:r>
            <a:r>
              <a:rPr lang="en-US" dirty="0" err="1"/>
              <a:t>isnull</a:t>
            </a:r>
            <a:r>
              <a:rPr lang="en-US" dirty="0"/>
              <a:t>() method to check for missing values and .duplicated() to check for duplicate data.</a:t>
            </a:r>
          </a:p>
          <a:p>
            <a:r>
              <a:rPr lang="en-US" dirty="0"/>
              <a:t>If missing or duplicate data are found, it is important to treat before proceeding with the analysis.</a:t>
            </a:r>
            <a:endParaRPr lang="en-NG" dirty="0"/>
          </a:p>
        </p:txBody>
      </p:sp>
      <p:pic>
        <p:nvPicPr>
          <p:cNvPr id="8" name="Picture 7">
            <a:extLst>
              <a:ext uri="{FF2B5EF4-FFF2-40B4-BE49-F238E27FC236}">
                <a16:creationId xmlns:a16="http://schemas.microsoft.com/office/drawing/2014/main" id="{B2DF759C-851C-9AEF-B329-2ECD07224F8A}"/>
              </a:ext>
            </a:extLst>
          </p:cNvPr>
          <p:cNvPicPr>
            <a:picLocks noChangeAspect="1"/>
          </p:cNvPicPr>
          <p:nvPr/>
        </p:nvPicPr>
        <p:blipFill>
          <a:blip r:embed="rId2"/>
          <a:stretch>
            <a:fillRect/>
          </a:stretch>
        </p:blipFill>
        <p:spPr>
          <a:xfrm>
            <a:off x="303296" y="2818027"/>
            <a:ext cx="11177504" cy="1825093"/>
          </a:xfrm>
          <a:prstGeom prst="rect">
            <a:avLst/>
          </a:prstGeom>
        </p:spPr>
      </p:pic>
      <p:pic>
        <p:nvPicPr>
          <p:cNvPr id="10" name="Picture 9">
            <a:extLst>
              <a:ext uri="{FF2B5EF4-FFF2-40B4-BE49-F238E27FC236}">
                <a16:creationId xmlns:a16="http://schemas.microsoft.com/office/drawing/2014/main" id="{73568E9B-4A92-DBBD-93FA-634976DBBA6B}"/>
              </a:ext>
            </a:extLst>
          </p:cNvPr>
          <p:cNvPicPr>
            <a:picLocks noChangeAspect="1"/>
          </p:cNvPicPr>
          <p:nvPr/>
        </p:nvPicPr>
        <p:blipFill>
          <a:blip r:embed="rId3"/>
          <a:stretch>
            <a:fillRect/>
          </a:stretch>
        </p:blipFill>
        <p:spPr>
          <a:xfrm>
            <a:off x="301337" y="4734560"/>
            <a:ext cx="11182925" cy="2021840"/>
          </a:xfrm>
          <a:prstGeom prst="rect">
            <a:avLst/>
          </a:prstGeom>
        </p:spPr>
      </p:pic>
    </p:spTree>
    <p:extLst>
      <p:ext uri="{BB962C8B-B14F-4D97-AF65-F5344CB8AC3E}">
        <p14:creationId xmlns:p14="http://schemas.microsoft.com/office/powerpoint/2010/main" val="2554401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3D15B1-B064-1144-7695-BB64955ED747}"/>
              </a:ext>
            </a:extLst>
          </p:cNvPr>
          <p:cNvSpPr txBox="1"/>
          <p:nvPr/>
        </p:nvSpPr>
        <p:spPr>
          <a:xfrm>
            <a:off x="0" y="1696720"/>
            <a:ext cx="11155680" cy="877163"/>
          </a:xfrm>
          <a:prstGeom prst="rect">
            <a:avLst/>
          </a:prstGeom>
          <a:noFill/>
        </p:spPr>
        <p:txBody>
          <a:bodyPr wrap="square" rtlCol="0">
            <a:spAutoFit/>
          </a:bodyPr>
          <a:lstStyle/>
          <a:p>
            <a:r>
              <a:rPr lang="en-US" sz="2000" b="1" dirty="0">
                <a:latin typeface="EB Garamond" panose="00000500000000000000" pitchFamily="2" charset="0"/>
                <a:ea typeface="EB Garamond" panose="00000500000000000000" pitchFamily="2" charset="0"/>
              </a:rPr>
              <a:t>Featured Engineering</a:t>
            </a:r>
            <a:r>
              <a:rPr lang="en-US" sz="5100" b="1" dirty="0">
                <a:latin typeface="EB Garamond" panose="00000500000000000000" pitchFamily="2" charset="0"/>
                <a:ea typeface="EB Garamond" panose="00000500000000000000" pitchFamily="2" charset="0"/>
              </a:rPr>
              <a:t> </a:t>
            </a:r>
            <a:endParaRPr lang="en-NG" sz="5100" b="1" dirty="0">
              <a:latin typeface="EB Garamond" panose="00000500000000000000" pitchFamily="2" charset="0"/>
              <a:ea typeface="EB Garamond" panose="00000500000000000000" pitchFamily="2" charset="0"/>
            </a:endParaRPr>
          </a:p>
        </p:txBody>
      </p:sp>
      <p:sp>
        <p:nvSpPr>
          <p:cNvPr id="5" name="TextBox 4">
            <a:extLst>
              <a:ext uri="{FF2B5EF4-FFF2-40B4-BE49-F238E27FC236}">
                <a16:creationId xmlns:a16="http://schemas.microsoft.com/office/drawing/2014/main" id="{9201EB9B-1A03-34ED-C214-3ECD2996F7DF}"/>
              </a:ext>
            </a:extLst>
          </p:cNvPr>
          <p:cNvSpPr txBox="1"/>
          <p:nvPr/>
        </p:nvSpPr>
        <p:spPr>
          <a:xfrm>
            <a:off x="121920" y="2580640"/>
            <a:ext cx="10718800" cy="1477328"/>
          </a:xfrm>
          <a:prstGeom prst="rect">
            <a:avLst/>
          </a:prstGeom>
          <a:noFill/>
        </p:spPr>
        <p:txBody>
          <a:bodyPr wrap="square" rtlCol="0">
            <a:spAutoFit/>
          </a:bodyPr>
          <a:lstStyle/>
          <a:p>
            <a:r>
              <a:rPr lang="en-US" dirty="0"/>
              <a:t>   This process involves creating new metrics for columns needed for the analysis, removing variables not needed and changing categorical variables to numeric to prepare for model building.</a:t>
            </a:r>
          </a:p>
          <a:p>
            <a:endParaRPr lang="en-US" dirty="0"/>
          </a:p>
          <a:p>
            <a:r>
              <a:rPr lang="en-US" dirty="0" err="1"/>
              <a:t>Rownumber</a:t>
            </a:r>
            <a:r>
              <a:rPr lang="en-US" dirty="0"/>
              <a:t>, surname and </a:t>
            </a:r>
            <a:r>
              <a:rPr lang="en-US" dirty="0" err="1"/>
              <a:t>customerid</a:t>
            </a:r>
            <a:r>
              <a:rPr lang="en-US" dirty="0"/>
              <a:t> columns were dropped by using .drop() method and </a:t>
            </a:r>
            <a:r>
              <a:rPr lang="en-US" dirty="0" err="1"/>
              <a:t>df</a:t>
            </a:r>
            <a:r>
              <a:rPr lang="en-US" dirty="0"/>
              <a:t> was loaded to validate the drop.</a:t>
            </a:r>
            <a:endParaRPr lang="en-NG" dirty="0"/>
          </a:p>
        </p:txBody>
      </p:sp>
      <p:pic>
        <p:nvPicPr>
          <p:cNvPr id="3" name="Picture 2">
            <a:extLst>
              <a:ext uri="{FF2B5EF4-FFF2-40B4-BE49-F238E27FC236}">
                <a16:creationId xmlns:a16="http://schemas.microsoft.com/office/drawing/2014/main" id="{9B2E92FF-925C-E2A8-0AFE-0845D74B3359}"/>
              </a:ext>
            </a:extLst>
          </p:cNvPr>
          <p:cNvPicPr>
            <a:picLocks noChangeAspect="1"/>
          </p:cNvPicPr>
          <p:nvPr/>
        </p:nvPicPr>
        <p:blipFill>
          <a:blip r:embed="rId2"/>
          <a:stretch>
            <a:fillRect/>
          </a:stretch>
        </p:blipFill>
        <p:spPr>
          <a:xfrm>
            <a:off x="178193" y="4135120"/>
            <a:ext cx="9417534" cy="2592819"/>
          </a:xfrm>
          <a:prstGeom prst="rect">
            <a:avLst/>
          </a:prstGeom>
        </p:spPr>
      </p:pic>
      <p:sp>
        <p:nvSpPr>
          <p:cNvPr id="6" name="TextBox 5">
            <a:extLst>
              <a:ext uri="{FF2B5EF4-FFF2-40B4-BE49-F238E27FC236}">
                <a16:creationId xmlns:a16="http://schemas.microsoft.com/office/drawing/2014/main" id="{BE3CC254-F5FF-A10B-575E-B3DE3F98AB6F}"/>
              </a:ext>
            </a:extLst>
          </p:cNvPr>
          <p:cNvSpPr txBox="1"/>
          <p:nvPr/>
        </p:nvSpPr>
        <p:spPr>
          <a:xfrm>
            <a:off x="213360" y="132080"/>
            <a:ext cx="9519920" cy="369332"/>
          </a:xfrm>
          <a:prstGeom prst="rect">
            <a:avLst/>
          </a:prstGeom>
          <a:noFill/>
        </p:spPr>
        <p:txBody>
          <a:bodyPr wrap="square" rtlCol="0">
            <a:spAutoFit/>
          </a:bodyPr>
          <a:lstStyle/>
          <a:p>
            <a:r>
              <a:rPr lang="en-US" dirty="0"/>
              <a:t>Cleaned the columns by converting to lower cases using .lower() method.</a:t>
            </a:r>
            <a:endParaRPr lang="en-NG" dirty="0"/>
          </a:p>
        </p:txBody>
      </p:sp>
      <p:pic>
        <p:nvPicPr>
          <p:cNvPr id="8" name="Picture 7">
            <a:extLst>
              <a:ext uri="{FF2B5EF4-FFF2-40B4-BE49-F238E27FC236}">
                <a16:creationId xmlns:a16="http://schemas.microsoft.com/office/drawing/2014/main" id="{9F830404-6CE5-8448-EFA9-16A8933EE589}"/>
              </a:ext>
            </a:extLst>
          </p:cNvPr>
          <p:cNvPicPr>
            <a:picLocks noChangeAspect="1"/>
          </p:cNvPicPr>
          <p:nvPr/>
        </p:nvPicPr>
        <p:blipFill>
          <a:blip r:embed="rId3"/>
          <a:stretch>
            <a:fillRect/>
          </a:stretch>
        </p:blipFill>
        <p:spPr>
          <a:xfrm>
            <a:off x="142104" y="542891"/>
            <a:ext cx="7935096" cy="1163989"/>
          </a:xfrm>
          <a:prstGeom prst="rect">
            <a:avLst/>
          </a:prstGeom>
        </p:spPr>
      </p:pic>
    </p:spTree>
    <p:extLst>
      <p:ext uri="{BB962C8B-B14F-4D97-AF65-F5344CB8AC3E}">
        <p14:creationId xmlns:p14="http://schemas.microsoft.com/office/powerpoint/2010/main" val="2672083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01EB9B-1A03-34ED-C214-3ECD2996F7DF}"/>
              </a:ext>
            </a:extLst>
          </p:cNvPr>
          <p:cNvSpPr txBox="1"/>
          <p:nvPr/>
        </p:nvSpPr>
        <p:spPr>
          <a:xfrm>
            <a:off x="233680" y="213360"/>
            <a:ext cx="10718800" cy="646331"/>
          </a:xfrm>
          <a:prstGeom prst="rect">
            <a:avLst/>
          </a:prstGeom>
          <a:noFill/>
        </p:spPr>
        <p:txBody>
          <a:bodyPr wrap="square" rtlCol="0">
            <a:spAutoFit/>
          </a:bodyPr>
          <a:lstStyle/>
          <a:p>
            <a:r>
              <a:rPr lang="en-US" dirty="0"/>
              <a:t>Checked for categorical columns that are in the dataset because they have to be converted to numeric.</a:t>
            </a:r>
          </a:p>
          <a:p>
            <a:r>
              <a:rPr lang="en-US" dirty="0"/>
              <a:t>The categorical variables found are geography(Spain, France and Germany) and gender(Male and Female).</a:t>
            </a:r>
            <a:endParaRPr lang="en-NG" dirty="0"/>
          </a:p>
        </p:txBody>
      </p:sp>
      <p:pic>
        <p:nvPicPr>
          <p:cNvPr id="3" name="Picture 2">
            <a:extLst>
              <a:ext uri="{FF2B5EF4-FFF2-40B4-BE49-F238E27FC236}">
                <a16:creationId xmlns:a16="http://schemas.microsoft.com/office/drawing/2014/main" id="{6CF8358E-B2D9-6E25-F553-9F794F274464}"/>
              </a:ext>
            </a:extLst>
          </p:cNvPr>
          <p:cNvPicPr>
            <a:picLocks noChangeAspect="1"/>
          </p:cNvPicPr>
          <p:nvPr/>
        </p:nvPicPr>
        <p:blipFill>
          <a:blip r:embed="rId2"/>
          <a:stretch>
            <a:fillRect/>
          </a:stretch>
        </p:blipFill>
        <p:spPr>
          <a:xfrm>
            <a:off x="354119" y="967708"/>
            <a:ext cx="8191921" cy="1244664"/>
          </a:xfrm>
          <a:prstGeom prst="rect">
            <a:avLst/>
          </a:prstGeom>
        </p:spPr>
      </p:pic>
      <p:pic>
        <p:nvPicPr>
          <p:cNvPr id="7" name="Picture 6">
            <a:extLst>
              <a:ext uri="{FF2B5EF4-FFF2-40B4-BE49-F238E27FC236}">
                <a16:creationId xmlns:a16="http://schemas.microsoft.com/office/drawing/2014/main" id="{74DDC9ED-7214-85DA-D0F3-A02C53006579}"/>
              </a:ext>
            </a:extLst>
          </p:cNvPr>
          <p:cNvPicPr>
            <a:picLocks noChangeAspect="1"/>
          </p:cNvPicPr>
          <p:nvPr/>
        </p:nvPicPr>
        <p:blipFill>
          <a:blip r:embed="rId3"/>
          <a:stretch>
            <a:fillRect/>
          </a:stretch>
        </p:blipFill>
        <p:spPr>
          <a:xfrm>
            <a:off x="379554" y="3027002"/>
            <a:ext cx="6820251" cy="1657435"/>
          </a:xfrm>
          <a:prstGeom prst="rect">
            <a:avLst/>
          </a:prstGeom>
        </p:spPr>
      </p:pic>
      <p:sp>
        <p:nvSpPr>
          <p:cNvPr id="8" name="TextBox 7">
            <a:extLst>
              <a:ext uri="{FF2B5EF4-FFF2-40B4-BE49-F238E27FC236}">
                <a16:creationId xmlns:a16="http://schemas.microsoft.com/office/drawing/2014/main" id="{79FF3221-78E4-AE7A-9F58-B468E9F19DFE}"/>
              </a:ext>
            </a:extLst>
          </p:cNvPr>
          <p:cNvSpPr txBox="1"/>
          <p:nvPr/>
        </p:nvSpPr>
        <p:spPr>
          <a:xfrm>
            <a:off x="284480" y="2367280"/>
            <a:ext cx="10119360" cy="646331"/>
          </a:xfrm>
          <a:prstGeom prst="rect">
            <a:avLst/>
          </a:prstGeom>
          <a:noFill/>
        </p:spPr>
        <p:txBody>
          <a:bodyPr wrap="square" rtlCol="0">
            <a:spAutoFit/>
          </a:bodyPr>
          <a:lstStyle/>
          <a:p>
            <a:r>
              <a:rPr lang="en-US" dirty="0"/>
              <a:t>Converting geography and gender columns to numeric(0 and 1) by using the .</a:t>
            </a:r>
            <a:r>
              <a:rPr lang="en-US" dirty="0" err="1"/>
              <a:t>get_dummies</a:t>
            </a:r>
            <a:r>
              <a:rPr lang="en-US" dirty="0"/>
              <a:t>() method and confirmed by running </a:t>
            </a:r>
            <a:r>
              <a:rPr lang="en-US" dirty="0" err="1"/>
              <a:t>df.head</a:t>
            </a:r>
            <a:r>
              <a:rPr lang="en-US" dirty="0"/>
              <a:t>() to show the categorical variable change. </a:t>
            </a:r>
            <a:endParaRPr lang="en-NG" dirty="0"/>
          </a:p>
        </p:txBody>
      </p:sp>
      <p:pic>
        <p:nvPicPr>
          <p:cNvPr id="10" name="Picture 9">
            <a:extLst>
              <a:ext uri="{FF2B5EF4-FFF2-40B4-BE49-F238E27FC236}">
                <a16:creationId xmlns:a16="http://schemas.microsoft.com/office/drawing/2014/main" id="{8E7287A1-C060-6605-98C2-6CE36FD1EE3B}"/>
              </a:ext>
            </a:extLst>
          </p:cNvPr>
          <p:cNvPicPr>
            <a:picLocks noChangeAspect="1"/>
          </p:cNvPicPr>
          <p:nvPr/>
        </p:nvPicPr>
        <p:blipFill>
          <a:blip r:embed="rId4"/>
          <a:stretch>
            <a:fillRect/>
          </a:stretch>
        </p:blipFill>
        <p:spPr>
          <a:xfrm>
            <a:off x="322927" y="4845005"/>
            <a:ext cx="10223154" cy="1739989"/>
          </a:xfrm>
          <a:prstGeom prst="rect">
            <a:avLst/>
          </a:prstGeom>
        </p:spPr>
      </p:pic>
    </p:spTree>
    <p:extLst>
      <p:ext uri="{BB962C8B-B14F-4D97-AF65-F5344CB8AC3E}">
        <p14:creationId xmlns:p14="http://schemas.microsoft.com/office/powerpoint/2010/main" val="760845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2C390F-854D-6F8A-230B-EA221C0799DC}"/>
              </a:ext>
            </a:extLst>
          </p:cNvPr>
          <p:cNvSpPr>
            <a:spLocks noGrp="1"/>
          </p:cNvSpPr>
          <p:nvPr>
            <p:ph idx="1"/>
          </p:nvPr>
        </p:nvSpPr>
        <p:spPr>
          <a:xfrm>
            <a:off x="259080" y="240665"/>
            <a:ext cx="10515600" cy="5743576"/>
          </a:xfrm>
        </p:spPr>
        <p:txBody>
          <a:bodyPr>
            <a:normAutofit fontScale="62500" lnSpcReduction="20000"/>
          </a:bodyPr>
          <a:lstStyle/>
          <a:p>
            <a:pPr marL="0" indent="0">
              <a:buNone/>
            </a:pPr>
            <a:r>
              <a:rPr lang="en-US" sz="5100" b="1" dirty="0"/>
              <a:t>Insights</a:t>
            </a:r>
          </a:p>
          <a:p>
            <a:endParaRPr lang="en-US" dirty="0"/>
          </a:p>
          <a:p>
            <a:r>
              <a:rPr lang="en-US" dirty="0"/>
              <a:t> </a:t>
            </a:r>
            <a:r>
              <a:rPr lang="en-US" sz="3300" dirty="0"/>
              <a:t>There are a total of 10,000 observations in this dataset with 14 variables(columns)</a:t>
            </a:r>
          </a:p>
          <a:p>
            <a:r>
              <a:rPr lang="en-US" sz="3300" dirty="0"/>
              <a:t> There are no missing values, and all variables have their correct data types.</a:t>
            </a:r>
          </a:p>
          <a:p>
            <a:r>
              <a:rPr lang="en-US" sz="3300" dirty="0"/>
              <a:t> No duplicates were also recorded.</a:t>
            </a:r>
          </a:p>
          <a:p>
            <a:r>
              <a:rPr lang="en-US" sz="3300" dirty="0"/>
              <a:t> There are no outliers.</a:t>
            </a:r>
          </a:p>
          <a:p>
            <a:r>
              <a:rPr lang="en-US" sz="3300" dirty="0"/>
              <a:t> There is absolutely no correlation between the customers age and his tenure in SN Bank</a:t>
            </a:r>
          </a:p>
          <a:p>
            <a:r>
              <a:rPr lang="en-US" sz="3300" dirty="0"/>
              <a:t> Of a total of 10,000 customers, approximately 2000 customers have exited.</a:t>
            </a:r>
          </a:p>
          <a:p>
            <a:r>
              <a:rPr lang="en-US" sz="3300" dirty="0"/>
              <a:t> A weak positive correlation was noticed between customers age and their </a:t>
            </a:r>
            <a:r>
              <a:rPr lang="en-US" sz="3300" dirty="0" err="1"/>
              <a:t>creditscore</a:t>
            </a:r>
            <a:r>
              <a:rPr lang="en-US" sz="3300" dirty="0"/>
              <a:t>.</a:t>
            </a:r>
          </a:p>
          <a:p>
            <a:r>
              <a:rPr lang="en-US" sz="3300" dirty="0"/>
              <a:t> Customers within age 40 to 60 are more likely to churn irrespective of their </a:t>
            </a:r>
            <a:r>
              <a:rPr lang="en-US" sz="3300" dirty="0" err="1"/>
              <a:t>creditscore</a:t>
            </a:r>
            <a:r>
              <a:rPr lang="en-US" sz="3300" dirty="0"/>
              <a:t> than the rest of the customers.</a:t>
            </a:r>
          </a:p>
          <a:p>
            <a:r>
              <a:rPr lang="en-US" sz="3300" dirty="0"/>
              <a:t> About 50% of the SN customers are from France while the rest are almost equally distributed between Germany and Spain.</a:t>
            </a:r>
          </a:p>
          <a:p>
            <a:r>
              <a:rPr lang="en-US" sz="3300" dirty="0"/>
              <a:t> Age group 30-40 form a large part of the customer population.</a:t>
            </a:r>
          </a:p>
          <a:p>
            <a:r>
              <a:rPr lang="en-US" sz="3300" dirty="0"/>
              <a:t> The percentage of active customers is slightly above 50%.</a:t>
            </a:r>
          </a:p>
          <a:p>
            <a:r>
              <a:rPr lang="en-US" sz="3300" dirty="0"/>
              <a:t> Customers who use just a product from SN Bank churned the most with almost 1500 exits while the churn rate for customers who use 2,3 or 4 products are less than 500  each.</a:t>
            </a:r>
            <a:endParaRPr lang="en-NG" sz="3300" dirty="0"/>
          </a:p>
        </p:txBody>
      </p:sp>
    </p:spTree>
    <p:extLst>
      <p:ext uri="{BB962C8B-B14F-4D97-AF65-F5344CB8AC3E}">
        <p14:creationId xmlns:p14="http://schemas.microsoft.com/office/powerpoint/2010/main" val="2180117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3D15B1-B064-1144-7695-BB64955ED747}"/>
              </a:ext>
            </a:extLst>
          </p:cNvPr>
          <p:cNvSpPr txBox="1"/>
          <p:nvPr/>
        </p:nvSpPr>
        <p:spPr>
          <a:xfrm>
            <a:off x="152400" y="0"/>
            <a:ext cx="11155680" cy="769441"/>
          </a:xfrm>
          <a:prstGeom prst="rect">
            <a:avLst/>
          </a:prstGeom>
          <a:noFill/>
        </p:spPr>
        <p:txBody>
          <a:bodyPr wrap="square" rtlCol="0">
            <a:spAutoFit/>
          </a:bodyPr>
          <a:lstStyle/>
          <a:p>
            <a:r>
              <a:rPr lang="en-US" sz="4400" b="1" dirty="0">
                <a:latin typeface="EB Garamond" panose="00000500000000000000" pitchFamily="2" charset="0"/>
                <a:ea typeface="EB Garamond" panose="00000500000000000000" pitchFamily="2" charset="0"/>
              </a:rPr>
              <a:t>Modelling</a:t>
            </a:r>
            <a:endParaRPr lang="en-NG" sz="4400" b="1" dirty="0">
              <a:latin typeface="EB Garamond" panose="00000500000000000000" pitchFamily="2" charset="0"/>
              <a:ea typeface="EB Garamond" panose="00000500000000000000" pitchFamily="2" charset="0"/>
            </a:endParaRPr>
          </a:p>
        </p:txBody>
      </p:sp>
      <p:sp>
        <p:nvSpPr>
          <p:cNvPr id="5" name="TextBox 4">
            <a:extLst>
              <a:ext uri="{FF2B5EF4-FFF2-40B4-BE49-F238E27FC236}">
                <a16:creationId xmlns:a16="http://schemas.microsoft.com/office/drawing/2014/main" id="{9201EB9B-1A03-34ED-C214-3ECD2996F7DF}"/>
              </a:ext>
            </a:extLst>
          </p:cNvPr>
          <p:cNvSpPr txBox="1"/>
          <p:nvPr/>
        </p:nvSpPr>
        <p:spPr>
          <a:xfrm>
            <a:off x="233680" y="975360"/>
            <a:ext cx="10718800" cy="1754326"/>
          </a:xfrm>
          <a:prstGeom prst="rect">
            <a:avLst/>
          </a:prstGeom>
          <a:noFill/>
        </p:spPr>
        <p:txBody>
          <a:bodyPr wrap="square" rtlCol="0">
            <a:spAutoFit/>
          </a:bodyPr>
          <a:lstStyle/>
          <a:p>
            <a:r>
              <a:rPr lang="en-US" dirty="0"/>
              <a:t>     This prediction model is a classification model since the result will either be a True/False or Yes /No and the model will be built with </a:t>
            </a:r>
            <a:r>
              <a:rPr lang="en-US" dirty="0" err="1"/>
              <a:t>XGBoost</a:t>
            </a:r>
            <a:r>
              <a:rPr lang="en-US" dirty="0"/>
              <a:t> Classifier Algorithm.</a:t>
            </a:r>
          </a:p>
          <a:p>
            <a:r>
              <a:rPr lang="en-US" dirty="0"/>
              <a:t>We also must define the input(independent variables) and output(dependent variables) features. The dependent variable will be the column to be predicted while the independent will be all other columns after the forecasted column has been dropped. The dependent variable will be dropped using the .drop() method in python.</a:t>
            </a:r>
          </a:p>
          <a:p>
            <a:r>
              <a:rPr lang="en-US" dirty="0"/>
              <a:t>  The necessary python libraries needed for machine learning are also imported below:</a:t>
            </a:r>
            <a:endParaRPr lang="en-NG" dirty="0"/>
          </a:p>
        </p:txBody>
      </p:sp>
      <p:pic>
        <p:nvPicPr>
          <p:cNvPr id="3" name="Picture 2">
            <a:extLst>
              <a:ext uri="{FF2B5EF4-FFF2-40B4-BE49-F238E27FC236}">
                <a16:creationId xmlns:a16="http://schemas.microsoft.com/office/drawing/2014/main" id="{74ED65B8-68ED-F500-5E73-DD98AC7357CB}"/>
              </a:ext>
            </a:extLst>
          </p:cNvPr>
          <p:cNvPicPr>
            <a:picLocks noChangeAspect="1"/>
          </p:cNvPicPr>
          <p:nvPr/>
        </p:nvPicPr>
        <p:blipFill>
          <a:blip r:embed="rId2"/>
          <a:stretch>
            <a:fillRect/>
          </a:stretch>
        </p:blipFill>
        <p:spPr>
          <a:xfrm>
            <a:off x="274320" y="3618841"/>
            <a:ext cx="11477408" cy="1176679"/>
          </a:xfrm>
          <a:prstGeom prst="rect">
            <a:avLst/>
          </a:prstGeom>
        </p:spPr>
      </p:pic>
      <p:pic>
        <p:nvPicPr>
          <p:cNvPr id="9" name="Picture 8">
            <a:extLst>
              <a:ext uri="{FF2B5EF4-FFF2-40B4-BE49-F238E27FC236}">
                <a16:creationId xmlns:a16="http://schemas.microsoft.com/office/drawing/2014/main" id="{82B612B5-0115-DB88-49BF-7F069E0ABE8C}"/>
              </a:ext>
            </a:extLst>
          </p:cNvPr>
          <p:cNvPicPr>
            <a:picLocks noChangeAspect="1"/>
          </p:cNvPicPr>
          <p:nvPr/>
        </p:nvPicPr>
        <p:blipFill>
          <a:blip r:embed="rId3"/>
          <a:stretch>
            <a:fillRect/>
          </a:stretch>
        </p:blipFill>
        <p:spPr>
          <a:xfrm>
            <a:off x="272914" y="4954877"/>
            <a:ext cx="11502526" cy="1618643"/>
          </a:xfrm>
          <a:prstGeom prst="rect">
            <a:avLst/>
          </a:prstGeom>
        </p:spPr>
      </p:pic>
    </p:spTree>
    <p:extLst>
      <p:ext uri="{BB962C8B-B14F-4D97-AF65-F5344CB8AC3E}">
        <p14:creationId xmlns:p14="http://schemas.microsoft.com/office/powerpoint/2010/main" val="1302777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CAC3855-87D6-357C-D8CE-384C75D9D945}"/>
              </a:ext>
            </a:extLst>
          </p:cNvPr>
          <p:cNvSpPr txBox="1"/>
          <p:nvPr/>
        </p:nvSpPr>
        <p:spPr>
          <a:xfrm>
            <a:off x="121920" y="2011680"/>
            <a:ext cx="10139680" cy="369332"/>
          </a:xfrm>
          <a:prstGeom prst="rect">
            <a:avLst/>
          </a:prstGeom>
          <a:noFill/>
        </p:spPr>
        <p:txBody>
          <a:bodyPr wrap="square" rtlCol="0">
            <a:spAutoFit/>
          </a:bodyPr>
          <a:lstStyle/>
          <a:p>
            <a:r>
              <a:rPr lang="en-US" dirty="0"/>
              <a:t>The model used for this classification prediction is </a:t>
            </a:r>
            <a:r>
              <a:rPr lang="en-US" dirty="0" err="1"/>
              <a:t>XGBoost</a:t>
            </a:r>
            <a:r>
              <a:rPr lang="en-US" dirty="0"/>
              <a:t> Classifier which is imported below</a:t>
            </a:r>
            <a:endParaRPr lang="en-NG" dirty="0"/>
          </a:p>
        </p:txBody>
      </p:sp>
      <p:pic>
        <p:nvPicPr>
          <p:cNvPr id="14" name="Picture 13">
            <a:extLst>
              <a:ext uri="{FF2B5EF4-FFF2-40B4-BE49-F238E27FC236}">
                <a16:creationId xmlns:a16="http://schemas.microsoft.com/office/drawing/2014/main" id="{DC8990F5-A40B-1BD6-7308-5202E59473A0}"/>
              </a:ext>
            </a:extLst>
          </p:cNvPr>
          <p:cNvPicPr>
            <a:picLocks noChangeAspect="1"/>
          </p:cNvPicPr>
          <p:nvPr/>
        </p:nvPicPr>
        <p:blipFill>
          <a:blip r:embed="rId2"/>
          <a:stretch>
            <a:fillRect/>
          </a:stretch>
        </p:blipFill>
        <p:spPr>
          <a:xfrm>
            <a:off x="175772" y="4067787"/>
            <a:ext cx="6021828" cy="876345"/>
          </a:xfrm>
          <a:prstGeom prst="rect">
            <a:avLst/>
          </a:prstGeom>
        </p:spPr>
      </p:pic>
      <p:pic>
        <p:nvPicPr>
          <p:cNvPr id="16" name="Picture 15">
            <a:extLst>
              <a:ext uri="{FF2B5EF4-FFF2-40B4-BE49-F238E27FC236}">
                <a16:creationId xmlns:a16="http://schemas.microsoft.com/office/drawing/2014/main" id="{062AF9A2-6DAE-7F38-745A-1014E5AA2C4D}"/>
              </a:ext>
            </a:extLst>
          </p:cNvPr>
          <p:cNvPicPr>
            <a:picLocks noChangeAspect="1"/>
          </p:cNvPicPr>
          <p:nvPr/>
        </p:nvPicPr>
        <p:blipFill>
          <a:blip r:embed="rId3"/>
          <a:stretch>
            <a:fillRect/>
          </a:stretch>
        </p:blipFill>
        <p:spPr>
          <a:xfrm>
            <a:off x="210074" y="2468857"/>
            <a:ext cx="5428725" cy="1097037"/>
          </a:xfrm>
          <a:prstGeom prst="rect">
            <a:avLst/>
          </a:prstGeom>
        </p:spPr>
      </p:pic>
      <p:sp>
        <p:nvSpPr>
          <p:cNvPr id="19" name="TextBox 18">
            <a:extLst>
              <a:ext uri="{FF2B5EF4-FFF2-40B4-BE49-F238E27FC236}">
                <a16:creationId xmlns:a16="http://schemas.microsoft.com/office/drawing/2014/main" id="{7F53EF8D-C641-C051-B078-7A42E4D94FCB}"/>
              </a:ext>
            </a:extLst>
          </p:cNvPr>
          <p:cNvSpPr txBox="1"/>
          <p:nvPr/>
        </p:nvSpPr>
        <p:spPr>
          <a:xfrm>
            <a:off x="142240" y="101600"/>
            <a:ext cx="11582400" cy="923330"/>
          </a:xfrm>
          <a:prstGeom prst="rect">
            <a:avLst/>
          </a:prstGeom>
          <a:noFill/>
        </p:spPr>
        <p:txBody>
          <a:bodyPr wrap="square" rtlCol="0">
            <a:spAutoFit/>
          </a:bodyPr>
          <a:lstStyle/>
          <a:p>
            <a:r>
              <a:rPr lang="en-US" dirty="0"/>
              <a:t>The data must be split into Training and Testing sets which is usually divided using the 80:20 ratio rule i.e., model will be trained with 80% od the data and tested with 20% of the data.</a:t>
            </a:r>
          </a:p>
          <a:p>
            <a:endParaRPr lang="en-NG" dirty="0"/>
          </a:p>
        </p:txBody>
      </p:sp>
      <p:sp>
        <p:nvSpPr>
          <p:cNvPr id="20" name="TextBox 19">
            <a:extLst>
              <a:ext uri="{FF2B5EF4-FFF2-40B4-BE49-F238E27FC236}">
                <a16:creationId xmlns:a16="http://schemas.microsoft.com/office/drawing/2014/main" id="{BA03A673-A0E6-14C0-03AE-674EBA751AEA}"/>
              </a:ext>
            </a:extLst>
          </p:cNvPr>
          <p:cNvSpPr txBox="1"/>
          <p:nvPr/>
        </p:nvSpPr>
        <p:spPr>
          <a:xfrm>
            <a:off x="182880" y="3677920"/>
            <a:ext cx="7731760" cy="369332"/>
          </a:xfrm>
          <a:prstGeom prst="rect">
            <a:avLst/>
          </a:prstGeom>
          <a:noFill/>
        </p:spPr>
        <p:txBody>
          <a:bodyPr wrap="square" rtlCol="0">
            <a:spAutoFit/>
          </a:bodyPr>
          <a:lstStyle/>
          <a:p>
            <a:r>
              <a:rPr lang="en-US"/>
              <a:t>and  trained using the fit() method.</a:t>
            </a:r>
            <a:endParaRPr lang="en-NG" dirty="0"/>
          </a:p>
        </p:txBody>
      </p:sp>
      <p:pic>
        <p:nvPicPr>
          <p:cNvPr id="22" name="Picture 21">
            <a:extLst>
              <a:ext uri="{FF2B5EF4-FFF2-40B4-BE49-F238E27FC236}">
                <a16:creationId xmlns:a16="http://schemas.microsoft.com/office/drawing/2014/main" id="{ABE9F29B-8489-8AB0-6A60-4338C8B5DCDA}"/>
              </a:ext>
            </a:extLst>
          </p:cNvPr>
          <p:cNvPicPr>
            <a:picLocks noChangeAspect="1"/>
          </p:cNvPicPr>
          <p:nvPr/>
        </p:nvPicPr>
        <p:blipFill>
          <a:blip r:embed="rId4"/>
          <a:stretch>
            <a:fillRect/>
          </a:stretch>
        </p:blipFill>
        <p:spPr>
          <a:xfrm>
            <a:off x="254454" y="968992"/>
            <a:ext cx="9753146" cy="859808"/>
          </a:xfrm>
          <a:prstGeom prst="rect">
            <a:avLst/>
          </a:prstGeom>
        </p:spPr>
      </p:pic>
    </p:spTree>
    <p:extLst>
      <p:ext uri="{BB962C8B-B14F-4D97-AF65-F5344CB8AC3E}">
        <p14:creationId xmlns:p14="http://schemas.microsoft.com/office/powerpoint/2010/main" val="320752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9F9E3F-552C-FC00-4E4D-5A2A4E36173E}"/>
              </a:ext>
            </a:extLst>
          </p:cNvPr>
          <p:cNvSpPr txBox="1"/>
          <p:nvPr/>
        </p:nvSpPr>
        <p:spPr>
          <a:xfrm>
            <a:off x="304800" y="213360"/>
            <a:ext cx="8981440" cy="769441"/>
          </a:xfrm>
          <a:prstGeom prst="rect">
            <a:avLst/>
          </a:prstGeom>
          <a:noFill/>
        </p:spPr>
        <p:txBody>
          <a:bodyPr wrap="square" rtlCol="0">
            <a:spAutoFit/>
          </a:bodyPr>
          <a:lstStyle/>
          <a:p>
            <a:r>
              <a:rPr lang="en-US" sz="4400" b="1" dirty="0">
                <a:latin typeface="EB Garamond" panose="00000500000000000000" pitchFamily="2" charset="0"/>
                <a:ea typeface="EB Garamond" panose="00000500000000000000" pitchFamily="2" charset="0"/>
              </a:rPr>
              <a:t>Business Understanding</a:t>
            </a:r>
            <a:endParaRPr lang="en-NG" sz="4400" b="1" dirty="0">
              <a:latin typeface="EB Garamond" panose="00000500000000000000" pitchFamily="2" charset="0"/>
              <a:ea typeface="EB Garamond" panose="00000500000000000000" pitchFamily="2" charset="0"/>
            </a:endParaRPr>
          </a:p>
        </p:txBody>
      </p:sp>
      <p:sp>
        <p:nvSpPr>
          <p:cNvPr id="3" name="TextBox 2">
            <a:extLst>
              <a:ext uri="{FF2B5EF4-FFF2-40B4-BE49-F238E27FC236}">
                <a16:creationId xmlns:a16="http://schemas.microsoft.com/office/drawing/2014/main" id="{45B61349-6532-1A50-D307-A4E24DDDEE8E}"/>
              </a:ext>
            </a:extLst>
          </p:cNvPr>
          <p:cNvSpPr txBox="1"/>
          <p:nvPr/>
        </p:nvSpPr>
        <p:spPr>
          <a:xfrm>
            <a:off x="182880" y="1259840"/>
            <a:ext cx="11165840" cy="1477328"/>
          </a:xfrm>
          <a:prstGeom prst="rect">
            <a:avLst/>
          </a:prstGeom>
          <a:noFill/>
        </p:spPr>
        <p:txBody>
          <a:bodyPr wrap="square" rtlCol="0">
            <a:spAutoFit/>
          </a:bodyPr>
          <a:lstStyle/>
          <a:p>
            <a:r>
              <a:rPr lang="en-US" dirty="0"/>
              <a:t>    One of the main goals of a business is to acquire and retain its customers to grow the company. Every time a customer leaves, there's a significant  loss in the time and resources invested.</a:t>
            </a:r>
          </a:p>
          <a:p>
            <a:endParaRPr lang="en-US" dirty="0"/>
          </a:p>
          <a:p>
            <a:r>
              <a:rPr lang="en-US" dirty="0"/>
              <a:t>   The ability to predict which customer is likely to churn is therefore important as it informs the decision of the right marketing approach to offer to the customers to make them stay which in turn makes a positive increase in revenue.</a:t>
            </a:r>
            <a:endParaRPr lang="en-NG" dirty="0"/>
          </a:p>
        </p:txBody>
      </p:sp>
    </p:spTree>
    <p:extLst>
      <p:ext uri="{BB962C8B-B14F-4D97-AF65-F5344CB8AC3E}">
        <p14:creationId xmlns:p14="http://schemas.microsoft.com/office/powerpoint/2010/main" val="2643839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3D15B1-B064-1144-7695-BB64955ED747}"/>
              </a:ext>
            </a:extLst>
          </p:cNvPr>
          <p:cNvSpPr txBox="1"/>
          <p:nvPr/>
        </p:nvSpPr>
        <p:spPr>
          <a:xfrm>
            <a:off x="121920" y="121920"/>
            <a:ext cx="11155680" cy="769441"/>
          </a:xfrm>
          <a:prstGeom prst="rect">
            <a:avLst/>
          </a:prstGeom>
          <a:noFill/>
        </p:spPr>
        <p:txBody>
          <a:bodyPr wrap="square" rtlCol="0">
            <a:spAutoFit/>
          </a:bodyPr>
          <a:lstStyle/>
          <a:p>
            <a:r>
              <a:rPr lang="en-US" sz="4400" b="1" dirty="0">
                <a:latin typeface="EB Garamond" panose="00000500000000000000" pitchFamily="2" charset="0"/>
                <a:ea typeface="EB Garamond" panose="00000500000000000000" pitchFamily="2" charset="0"/>
              </a:rPr>
              <a:t>Model Evaluation</a:t>
            </a:r>
            <a:endParaRPr lang="en-NG" sz="4400" b="1" dirty="0">
              <a:latin typeface="EB Garamond" panose="00000500000000000000" pitchFamily="2" charset="0"/>
              <a:ea typeface="EB Garamond" panose="00000500000000000000" pitchFamily="2" charset="0"/>
            </a:endParaRPr>
          </a:p>
        </p:txBody>
      </p:sp>
      <p:sp>
        <p:nvSpPr>
          <p:cNvPr id="5" name="TextBox 4">
            <a:extLst>
              <a:ext uri="{FF2B5EF4-FFF2-40B4-BE49-F238E27FC236}">
                <a16:creationId xmlns:a16="http://schemas.microsoft.com/office/drawing/2014/main" id="{9201EB9B-1A03-34ED-C214-3ECD2996F7DF}"/>
              </a:ext>
            </a:extLst>
          </p:cNvPr>
          <p:cNvSpPr txBox="1"/>
          <p:nvPr/>
        </p:nvSpPr>
        <p:spPr>
          <a:xfrm>
            <a:off x="193040" y="934720"/>
            <a:ext cx="10718800" cy="646331"/>
          </a:xfrm>
          <a:prstGeom prst="rect">
            <a:avLst/>
          </a:prstGeom>
          <a:noFill/>
        </p:spPr>
        <p:txBody>
          <a:bodyPr wrap="square" rtlCol="0">
            <a:spAutoFit/>
          </a:bodyPr>
          <a:lstStyle/>
          <a:p>
            <a:r>
              <a:rPr lang="en-US" dirty="0"/>
              <a:t>To evaluate the model, we have to import some metrics that are used to qualify the quality of the model such as </a:t>
            </a:r>
            <a:r>
              <a:rPr lang="en-US" dirty="0" err="1"/>
              <a:t>precision_score</a:t>
            </a:r>
            <a:r>
              <a:rPr lang="en-US" dirty="0"/>
              <a:t>, </a:t>
            </a:r>
            <a:r>
              <a:rPr lang="en-US" dirty="0" err="1"/>
              <a:t>recall_score</a:t>
            </a:r>
            <a:r>
              <a:rPr lang="en-US" dirty="0"/>
              <a:t>, f1_score and </a:t>
            </a:r>
            <a:r>
              <a:rPr lang="en-US" dirty="0" err="1"/>
              <a:t>confusion_matrix</a:t>
            </a:r>
            <a:r>
              <a:rPr lang="en-US" dirty="0"/>
              <a:t> for the </a:t>
            </a:r>
            <a:r>
              <a:rPr lang="en-US" dirty="0" err="1"/>
              <a:t>sklearn.metrics</a:t>
            </a:r>
            <a:r>
              <a:rPr lang="en-US" dirty="0"/>
              <a:t> package. </a:t>
            </a:r>
            <a:endParaRPr lang="en-NG" dirty="0"/>
          </a:p>
        </p:txBody>
      </p:sp>
      <p:pic>
        <p:nvPicPr>
          <p:cNvPr id="3" name="Picture 2">
            <a:extLst>
              <a:ext uri="{FF2B5EF4-FFF2-40B4-BE49-F238E27FC236}">
                <a16:creationId xmlns:a16="http://schemas.microsoft.com/office/drawing/2014/main" id="{158CA509-D6F4-CA81-CCE1-FC73178C0872}"/>
              </a:ext>
            </a:extLst>
          </p:cNvPr>
          <p:cNvPicPr>
            <a:picLocks noChangeAspect="1"/>
          </p:cNvPicPr>
          <p:nvPr/>
        </p:nvPicPr>
        <p:blipFill>
          <a:blip r:embed="rId2"/>
          <a:stretch>
            <a:fillRect/>
          </a:stretch>
        </p:blipFill>
        <p:spPr>
          <a:xfrm>
            <a:off x="262679" y="1741152"/>
            <a:ext cx="8191921" cy="673135"/>
          </a:xfrm>
          <a:prstGeom prst="rect">
            <a:avLst/>
          </a:prstGeom>
        </p:spPr>
      </p:pic>
      <p:pic>
        <p:nvPicPr>
          <p:cNvPr id="7" name="Picture 6">
            <a:extLst>
              <a:ext uri="{FF2B5EF4-FFF2-40B4-BE49-F238E27FC236}">
                <a16:creationId xmlns:a16="http://schemas.microsoft.com/office/drawing/2014/main" id="{68B99508-9702-26D2-1486-E2D4EBA6B551}"/>
              </a:ext>
            </a:extLst>
          </p:cNvPr>
          <p:cNvPicPr>
            <a:picLocks noChangeAspect="1"/>
          </p:cNvPicPr>
          <p:nvPr/>
        </p:nvPicPr>
        <p:blipFill>
          <a:blip r:embed="rId3"/>
          <a:stretch>
            <a:fillRect/>
          </a:stretch>
        </p:blipFill>
        <p:spPr>
          <a:xfrm>
            <a:off x="273552" y="3024477"/>
            <a:ext cx="5893568" cy="836323"/>
          </a:xfrm>
          <a:prstGeom prst="rect">
            <a:avLst/>
          </a:prstGeom>
        </p:spPr>
      </p:pic>
      <p:pic>
        <p:nvPicPr>
          <p:cNvPr id="9" name="Picture 8">
            <a:extLst>
              <a:ext uri="{FF2B5EF4-FFF2-40B4-BE49-F238E27FC236}">
                <a16:creationId xmlns:a16="http://schemas.microsoft.com/office/drawing/2014/main" id="{690063B6-F6D4-09DF-C09D-DA7030090DAF}"/>
              </a:ext>
            </a:extLst>
          </p:cNvPr>
          <p:cNvPicPr>
            <a:picLocks noChangeAspect="1"/>
          </p:cNvPicPr>
          <p:nvPr/>
        </p:nvPicPr>
        <p:blipFill>
          <a:blip r:embed="rId4"/>
          <a:stretch>
            <a:fillRect/>
          </a:stretch>
        </p:blipFill>
        <p:spPr>
          <a:xfrm>
            <a:off x="250702" y="4043680"/>
            <a:ext cx="5936738" cy="858546"/>
          </a:xfrm>
          <a:prstGeom prst="rect">
            <a:avLst/>
          </a:prstGeom>
        </p:spPr>
      </p:pic>
      <p:pic>
        <p:nvPicPr>
          <p:cNvPr id="11" name="Picture 10">
            <a:extLst>
              <a:ext uri="{FF2B5EF4-FFF2-40B4-BE49-F238E27FC236}">
                <a16:creationId xmlns:a16="http://schemas.microsoft.com/office/drawing/2014/main" id="{E86C4EDC-4E87-6742-F134-3CD5C57294BD}"/>
              </a:ext>
            </a:extLst>
          </p:cNvPr>
          <p:cNvPicPr>
            <a:picLocks noChangeAspect="1"/>
          </p:cNvPicPr>
          <p:nvPr/>
        </p:nvPicPr>
        <p:blipFill>
          <a:blip r:embed="rId5"/>
          <a:stretch>
            <a:fillRect/>
          </a:stretch>
        </p:blipFill>
        <p:spPr>
          <a:xfrm>
            <a:off x="243712" y="5056477"/>
            <a:ext cx="6106288" cy="826163"/>
          </a:xfrm>
          <a:prstGeom prst="rect">
            <a:avLst/>
          </a:prstGeom>
        </p:spPr>
      </p:pic>
      <p:sp>
        <p:nvSpPr>
          <p:cNvPr id="12" name="TextBox 11">
            <a:extLst>
              <a:ext uri="{FF2B5EF4-FFF2-40B4-BE49-F238E27FC236}">
                <a16:creationId xmlns:a16="http://schemas.microsoft.com/office/drawing/2014/main" id="{6BDC8C9E-EB50-7019-5085-2928166D69DD}"/>
              </a:ext>
            </a:extLst>
          </p:cNvPr>
          <p:cNvSpPr txBox="1"/>
          <p:nvPr/>
        </p:nvSpPr>
        <p:spPr>
          <a:xfrm>
            <a:off x="81280" y="2509520"/>
            <a:ext cx="11165840" cy="369332"/>
          </a:xfrm>
          <a:prstGeom prst="rect">
            <a:avLst/>
          </a:prstGeom>
          <a:noFill/>
        </p:spPr>
        <p:txBody>
          <a:bodyPr wrap="square" rtlCol="0">
            <a:spAutoFit/>
          </a:bodyPr>
          <a:lstStyle/>
          <a:p>
            <a:r>
              <a:rPr lang="en-US" dirty="0"/>
              <a:t>We proceed to check the precision score, recall score, f1 score and confusion matrix  by running the codes below.</a:t>
            </a:r>
            <a:endParaRPr lang="en-NG" dirty="0"/>
          </a:p>
        </p:txBody>
      </p:sp>
      <p:pic>
        <p:nvPicPr>
          <p:cNvPr id="16" name="Picture 15">
            <a:extLst>
              <a:ext uri="{FF2B5EF4-FFF2-40B4-BE49-F238E27FC236}">
                <a16:creationId xmlns:a16="http://schemas.microsoft.com/office/drawing/2014/main" id="{B937D4BB-A5DB-0C7A-5395-68F8A3549E8F}"/>
              </a:ext>
            </a:extLst>
          </p:cNvPr>
          <p:cNvPicPr>
            <a:picLocks noChangeAspect="1"/>
          </p:cNvPicPr>
          <p:nvPr/>
        </p:nvPicPr>
        <p:blipFill>
          <a:blip r:embed="rId6"/>
          <a:stretch>
            <a:fillRect/>
          </a:stretch>
        </p:blipFill>
        <p:spPr>
          <a:xfrm>
            <a:off x="244991" y="6040101"/>
            <a:ext cx="6105009" cy="711237"/>
          </a:xfrm>
          <a:prstGeom prst="rect">
            <a:avLst/>
          </a:prstGeom>
        </p:spPr>
      </p:pic>
    </p:spTree>
    <p:extLst>
      <p:ext uri="{BB962C8B-B14F-4D97-AF65-F5344CB8AC3E}">
        <p14:creationId xmlns:p14="http://schemas.microsoft.com/office/powerpoint/2010/main" val="150487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3D15B1-B064-1144-7695-BB64955ED747}"/>
              </a:ext>
            </a:extLst>
          </p:cNvPr>
          <p:cNvSpPr txBox="1"/>
          <p:nvPr/>
        </p:nvSpPr>
        <p:spPr>
          <a:xfrm>
            <a:off x="284480" y="166284"/>
            <a:ext cx="11155680" cy="584775"/>
          </a:xfrm>
          <a:prstGeom prst="rect">
            <a:avLst/>
          </a:prstGeom>
          <a:noFill/>
        </p:spPr>
        <p:txBody>
          <a:bodyPr wrap="square" rtlCol="0">
            <a:spAutoFit/>
          </a:bodyPr>
          <a:lstStyle/>
          <a:p>
            <a:r>
              <a:rPr lang="en-US" sz="3200" b="1" dirty="0">
                <a:ea typeface="EB Garamond" panose="00000500000000000000" pitchFamily="2" charset="0"/>
              </a:rPr>
              <a:t>Insights</a:t>
            </a:r>
            <a:endParaRPr lang="en-NG" sz="3200" b="1" dirty="0">
              <a:ea typeface="EB Garamond" panose="00000500000000000000" pitchFamily="2" charset="0"/>
            </a:endParaRPr>
          </a:p>
        </p:txBody>
      </p:sp>
      <p:sp>
        <p:nvSpPr>
          <p:cNvPr id="5" name="TextBox 4">
            <a:extLst>
              <a:ext uri="{FF2B5EF4-FFF2-40B4-BE49-F238E27FC236}">
                <a16:creationId xmlns:a16="http://schemas.microsoft.com/office/drawing/2014/main" id="{9201EB9B-1A03-34ED-C214-3ECD2996F7DF}"/>
              </a:ext>
            </a:extLst>
          </p:cNvPr>
          <p:cNvSpPr txBox="1"/>
          <p:nvPr/>
        </p:nvSpPr>
        <p:spPr>
          <a:xfrm>
            <a:off x="396240" y="1026160"/>
            <a:ext cx="10718800" cy="1754326"/>
          </a:xfrm>
          <a:prstGeom prst="rect">
            <a:avLst/>
          </a:prstGeom>
          <a:noFill/>
        </p:spPr>
        <p:txBody>
          <a:bodyPr wrap="square" rtlCol="0">
            <a:spAutoFit/>
          </a:bodyPr>
          <a:lstStyle/>
          <a:p>
            <a:r>
              <a:rPr lang="en-US" dirty="0"/>
              <a:t>The model has:</a:t>
            </a:r>
          </a:p>
          <a:p>
            <a:pPr marL="285750" indent="-285750">
              <a:buFont typeface="Arial" panose="020B0604020202020204" pitchFamily="34" charset="0"/>
              <a:buChar char="•"/>
            </a:pPr>
            <a:r>
              <a:rPr lang="en-US" dirty="0"/>
              <a:t> Precision score of 68.15%</a:t>
            </a:r>
          </a:p>
          <a:p>
            <a:pPr marL="285750" indent="-285750">
              <a:buFont typeface="Arial" panose="020B0604020202020204" pitchFamily="34" charset="0"/>
              <a:buChar char="•"/>
            </a:pPr>
            <a:r>
              <a:rPr lang="en-US" dirty="0"/>
              <a:t> Recall value of 52.84%</a:t>
            </a:r>
          </a:p>
          <a:p>
            <a:pPr marL="285750" indent="-285750">
              <a:buFont typeface="Arial" panose="020B0604020202020204" pitchFamily="34" charset="0"/>
              <a:buChar char="•"/>
            </a:pPr>
            <a:r>
              <a:rPr lang="en-US" dirty="0"/>
              <a:t> f1_score of 59.53%.</a:t>
            </a:r>
          </a:p>
          <a:p>
            <a:pPr marL="285750" indent="-285750">
              <a:buFont typeface="Arial" panose="020B0604020202020204" pitchFamily="34" charset="0"/>
              <a:buChar char="•"/>
            </a:pPr>
            <a:endParaRPr lang="en-US" dirty="0"/>
          </a:p>
          <a:p>
            <a:r>
              <a:rPr lang="en-US" dirty="0"/>
              <a:t> Since these values aren't 100% but are more than 50%, this classifier can be said to be average.</a:t>
            </a:r>
            <a:endParaRPr lang="en-NG" dirty="0"/>
          </a:p>
        </p:txBody>
      </p:sp>
    </p:spTree>
    <p:extLst>
      <p:ext uri="{BB962C8B-B14F-4D97-AF65-F5344CB8AC3E}">
        <p14:creationId xmlns:p14="http://schemas.microsoft.com/office/powerpoint/2010/main" val="3370545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9F9E3F-552C-FC00-4E4D-5A2A4E36173E}"/>
              </a:ext>
            </a:extLst>
          </p:cNvPr>
          <p:cNvSpPr txBox="1"/>
          <p:nvPr/>
        </p:nvSpPr>
        <p:spPr>
          <a:xfrm>
            <a:off x="406400" y="132080"/>
            <a:ext cx="8981440" cy="769441"/>
          </a:xfrm>
          <a:prstGeom prst="rect">
            <a:avLst/>
          </a:prstGeom>
          <a:noFill/>
        </p:spPr>
        <p:txBody>
          <a:bodyPr wrap="square" rtlCol="0">
            <a:spAutoFit/>
          </a:bodyPr>
          <a:lstStyle/>
          <a:p>
            <a:r>
              <a:rPr lang="en-US" sz="4400" b="1" dirty="0">
                <a:latin typeface="EB Garamond" panose="00000500000000000000" pitchFamily="2" charset="0"/>
                <a:ea typeface="EB Garamond" panose="00000500000000000000" pitchFamily="2" charset="0"/>
              </a:rPr>
              <a:t>Goal</a:t>
            </a:r>
            <a:endParaRPr lang="en-NG" sz="4400" b="1" dirty="0">
              <a:latin typeface="EB Garamond" panose="00000500000000000000" pitchFamily="2" charset="0"/>
              <a:ea typeface="EB Garamond" panose="00000500000000000000" pitchFamily="2" charset="0"/>
            </a:endParaRPr>
          </a:p>
        </p:txBody>
      </p:sp>
      <p:sp>
        <p:nvSpPr>
          <p:cNvPr id="3" name="TextBox 2">
            <a:extLst>
              <a:ext uri="{FF2B5EF4-FFF2-40B4-BE49-F238E27FC236}">
                <a16:creationId xmlns:a16="http://schemas.microsoft.com/office/drawing/2014/main" id="{45B61349-6532-1A50-D307-A4E24DDDEE8E}"/>
              </a:ext>
            </a:extLst>
          </p:cNvPr>
          <p:cNvSpPr txBox="1"/>
          <p:nvPr/>
        </p:nvSpPr>
        <p:spPr>
          <a:xfrm>
            <a:off x="182880" y="965200"/>
            <a:ext cx="11165840" cy="1754326"/>
          </a:xfrm>
          <a:prstGeom prst="rect">
            <a:avLst/>
          </a:prstGeom>
          <a:noFill/>
        </p:spPr>
        <p:txBody>
          <a:bodyPr wrap="square" rtlCol="0">
            <a:spAutoFit/>
          </a:bodyPr>
          <a:lstStyle/>
          <a:p>
            <a:r>
              <a:rPr lang="en-US" dirty="0"/>
              <a:t>SN Bank is a financial institution that caters to the financial needs of its customers. They are interested in identifying  customers that are at the risk of cancelling which would inform their decision of what marketing action to adopt for everyone to maximize the chances that they will stay.</a:t>
            </a:r>
          </a:p>
          <a:p>
            <a:endParaRPr lang="en-US" dirty="0"/>
          </a:p>
          <a:p>
            <a:r>
              <a:rPr lang="en-US" dirty="0"/>
              <a:t>The business goal is to build a predictive model to forecast the likelihood of their customers churning out from their services.</a:t>
            </a:r>
          </a:p>
        </p:txBody>
      </p:sp>
    </p:spTree>
    <p:extLst>
      <p:ext uri="{BB962C8B-B14F-4D97-AF65-F5344CB8AC3E}">
        <p14:creationId xmlns:p14="http://schemas.microsoft.com/office/powerpoint/2010/main" val="414491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3D15B1-B064-1144-7695-BB64955ED747}"/>
              </a:ext>
            </a:extLst>
          </p:cNvPr>
          <p:cNvSpPr txBox="1"/>
          <p:nvPr/>
        </p:nvSpPr>
        <p:spPr>
          <a:xfrm>
            <a:off x="264160" y="71120"/>
            <a:ext cx="11155680" cy="769441"/>
          </a:xfrm>
          <a:prstGeom prst="rect">
            <a:avLst/>
          </a:prstGeom>
          <a:noFill/>
        </p:spPr>
        <p:txBody>
          <a:bodyPr wrap="square" rtlCol="0">
            <a:spAutoFit/>
          </a:bodyPr>
          <a:lstStyle/>
          <a:p>
            <a:r>
              <a:rPr lang="en-US" sz="4400" b="1" dirty="0">
                <a:latin typeface="EB Garamond" panose="00000500000000000000" pitchFamily="2" charset="0"/>
                <a:ea typeface="EB Garamond" panose="00000500000000000000" pitchFamily="2" charset="0"/>
              </a:rPr>
              <a:t>Data Understanding</a:t>
            </a:r>
            <a:endParaRPr lang="en-NG" sz="4400" b="1" dirty="0">
              <a:latin typeface="EB Garamond" panose="00000500000000000000" pitchFamily="2" charset="0"/>
              <a:ea typeface="EB Garamond" panose="00000500000000000000" pitchFamily="2" charset="0"/>
            </a:endParaRPr>
          </a:p>
        </p:txBody>
      </p:sp>
      <p:sp>
        <p:nvSpPr>
          <p:cNvPr id="5" name="TextBox 4">
            <a:extLst>
              <a:ext uri="{FF2B5EF4-FFF2-40B4-BE49-F238E27FC236}">
                <a16:creationId xmlns:a16="http://schemas.microsoft.com/office/drawing/2014/main" id="{9201EB9B-1A03-34ED-C214-3ECD2996F7DF}"/>
              </a:ext>
            </a:extLst>
          </p:cNvPr>
          <p:cNvSpPr txBox="1"/>
          <p:nvPr/>
        </p:nvSpPr>
        <p:spPr>
          <a:xfrm>
            <a:off x="172720" y="1005840"/>
            <a:ext cx="10718800" cy="1200329"/>
          </a:xfrm>
          <a:prstGeom prst="rect">
            <a:avLst/>
          </a:prstGeom>
          <a:noFill/>
        </p:spPr>
        <p:txBody>
          <a:bodyPr wrap="square" rtlCol="0">
            <a:spAutoFit/>
          </a:bodyPr>
          <a:lstStyle/>
          <a:p>
            <a:r>
              <a:rPr lang="en-US" dirty="0"/>
              <a:t>The dataset was opened in Microsoft Excel, saved in a csv format and  imported into </a:t>
            </a:r>
            <a:r>
              <a:rPr lang="en-US" dirty="0" err="1"/>
              <a:t>Jupyter</a:t>
            </a:r>
            <a:r>
              <a:rPr lang="en-US" dirty="0"/>
              <a:t> Notebook which is the IDE used for this project.</a:t>
            </a:r>
            <a:endParaRPr lang="en-NG" dirty="0"/>
          </a:p>
          <a:p>
            <a:endParaRPr lang="en-US" dirty="0"/>
          </a:p>
          <a:p>
            <a:r>
              <a:rPr lang="en-US" dirty="0"/>
              <a:t>Started by importing all necessary modules for the analysis.</a:t>
            </a:r>
            <a:endParaRPr lang="en-NG" dirty="0"/>
          </a:p>
        </p:txBody>
      </p:sp>
      <p:pic>
        <p:nvPicPr>
          <p:cNvPr id="3" name="Picture 2">
            <a:extLst>
              <a:ext uri="{FF2B5EF4-FFF2-40B4-BE49-F238E27FC236}">
                <a16:creationId xmlns:a16="http://schemas.microsoft.com/office/drawing/2014/main" id="{CECC12E7-CDBD-1203-2935-DED4E6FD3029}"/>
              </a:ext>
            </a:extLst>
          </p:cNvPr>
          <p:cNvPicPr>
            <a:picLocks noChangeAspect="1"/>
          </p:cNvPicPr>
          <p:nvPr/>
        </p:nvPicPr>
        <p:blipFill>
          <a:blip r:embed="rId2"/>
          <a:stretch>
            <a:fillRect/>
          </a:stretch>
        </p:blipFill>
        <p:spPr>
          <a:xfrm>
            <a:off x="157862" y="2289142"/>
            <a:ext cx="8834434" cy="1866298"/>
          </a:xfrm>
          <a:prstGeom prst="rect">
            <a:avLst/>
          </a:prstGeom>
        </p:spPr>
      </p:pic>
      <p:sp>
        <p:nvSpPr>
          <p:cNvPr id="7" name="TextBox 6">
            <a:extLst>
              <a:ext uri="{FF2B5EF4-FFF2-40B4-BE49-F238E27FC236}">
                <a16:creationId xmlns:a16="http://schemas.microsoft.com/office/drawing/2014/main" id="{35773F6E-3376-302F-BD05-375F380A3753}"/>
              </a:ext>
            </a:extLst>
          </p:cNvPr>
          <p:cNvSpPr txBox="1"/>
          <p:nvPr/>
        </p:nvSpPr>
        <p:spPr>
          <a:xfrm>
            <a:off x="142240" y="4226560"/>
            <a:ext cx="10718800" cy="1477328"/>
          </a:xfrm>
          <a:prstGeom prst="rect">
            <a:avLst/>
          </a:prstGeom>
          <a:noFill/>
        </p:spPr>
        <p:txBody>
          <a:bodyPr wrap="square" rtlCol="0">
            <a:spAutoFit/>
          </a:bodyPr>
          <a:lstStyle/>
          <a:p>
            <a:r>
              <a:rPr lang="en-US" dirty="0"/>
              <a:t>    A </a:t>
            </a:r>
            <a:r>
              <a:rPr lang="en-US" dirty="0" err="1"/>
              <a:t>dataframe</a:t>
            </a:r>
            <a:r>
              <a:rPr lang="en-US" dirty="0"/>
              <a:t> called </a:t>
            </a:r>
            <a:r>
              <a:rPr lang="en-US" dirty="0" err="1"/>
              <a:t>df</a:t>
            </a:r>
            <a:r>
              <a:rPr lang="en-US" dirty="0"/>
              <a:t> was created and data loaded into it using the </a:t>
            </a:r>
            <a:r>
              <a:rPr lang="en-US" dirty="0" err="1"/>
              <a:t>pd.read_csv</a:t>
            </a:r>
            <a:r>
              <a:rPr lang="en-US" dirty="0"/>
              <a:t>() method  since the data was saved in a csv format.</a:t>
            </a:r>
          </a:p>
          <a:p>
            <a:endParaRPr lang="en-US" dirty="0"/>
          </a:p>
          <a:p>
            <a:r>
              <a:rPr lang="en-US" dirty="0"/>
              <a:t>    After loading, the data was validated by using the </a:t>
            </a:r>
            <a:r>
              <a:rPr lang="en-US" dirty="0" err="1"/>
              <a:t>df.head</a:t>
            </a:r>
            <a:r>
              <a:rPr lang="en-US" dirty="0"/>
              <a:t>() and </a:t>
            </a:r>
            <a:r>
              <a:rPr lang="en-US" dirty="0" err="1"/>
              <a:t>df.tail</a:t>
            </a:r>
            <a:r>
              <a:rPr lang="en-US" dirty="0"/>
              <a:t>() methods to get the first 5 and last 5 rows respectively.</a:t>
            </a:r>
            <a:endParaRPr lang="en-NG" dirty="0"/>
          </a:p>
        </p:txBody>
      </p:sp>
      <p:pic>
        <p:nvPicPr>
          <p:cNvPr id="9" name="Picture 8">
            <a:extLst>
              <a:ext uri="{FF2B5EF4-FFF2-40B4-BE49-F238E27FC236}">
                <a16:creationId xmlns:a16="http://schemas.microsoft.com/office/drawing/2014/main" id="{676461CA-0601-6EF2-D600-367A5BD50760}"/>
              </a:ext>
            </a:extLst>
          </p:cNvPr>
          <p:cNvPicPr>
            <a:picLocks noChangeAspect="1"/>
          </p:cNvPicPr>
          <p:nvPr/>
        </p:nvPicPr>
        <p:blipFill>
          <a:blip r:embed="rId3"/>
          <a:stretch>
            <a:fillRect/>
          </a:stretch>
        </p:blipFill>
        <p:spPr>
          <a:xfrm>
            <a:off x="157849" y="5777210"/>
            <a:ext cx="11404231" cy="908070"/>
          </a:xfrm>
          <a:prstGeom prst="rect">
            <a:avLst/>
          </a:prstGeom>
        </p:spPr>
      </p:pic>
    </p:spTree>
    <p:extLst>
      <p:ext uri="{BB962C8B-B14F-4D97-AF65-F5344CB8AC3E}">
        <p14:creationId xmlns:p14="http://schemas.microsoft.com/office/powerpoint/2010/main" val="2672800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6B1780F-097E-3DD4-18EF-112686C79736}"/>
              </a:ext>
            </a:extLst>
          </p:cNvPr>
          <p:cNvPicPr>
            <a:picLocks noChangeAspect="1"/>
          </p:cNvPicPr>
          <p:nvPr/>
        </p:nvPicPr>
        <p:blipFill>
          <a:blip r:embed="rId2"/>
          <a:stretch>
            <a:fillRect/>
          </a:stretch>
        </p:blipFill>
        <p:spPr>
          <a:xfrm>
            <a:off x="354040" y="2950783"/>
            <a:ext cx="11431559" cy="2419474"/>
          </a:xfrm>
          <a:prstGeom prst="rect">
            <a:avLst/>
          </a:prstGeom>
        </p:spPr>
      </p:pic>
      <p:pic>
        <p:nvPicPr>
          <p:cNvPr id="12" name="Picture 11">
            <a:extLst>
              <a:ext uri="{FF2B5EF4-FFF2-40B4-BE49-F238E27FC236}">
                <a16:creationId xmlns:a16="http://schemas.microsoft.com/office/drawing/2014/main" id="{142ED361-0BE9-3E53-D45F-1CBCBA41DC7F}"/>
              </a:ext>
            </a:extLst>
          </p:cNvPr>
          <p:cNvPicPr>
            <a:picLocks noChangeAspect="1"/>
          </p:cNvPicPr>
          <p:nvPr/>
        </p:nvPicPr>
        <p:blipFill>
          <a:blip r:embed="rId3"/>
          <a:stretch>
            <a:fillRect/>
          </a:stretch>
        </p:blipFill>
        <p:spPr>
          <a:xfrm>
            <a:off x="338802" y="185991"/>
            <a:ext cx="11406158" cy="2482978"/>
          </a:xfrm>
          <a:prstGeom prst="rect">
            <a:avLst/>
          </a:prstGeom>
        </p:spPr>
      </p:pic>
    </p:spTree>
    <p:extLst>
      <p:ext uri="{BB962C8B-B14F-4D97-AF65-F5344CB8AC3E}">
        <p14:creationId xmlns:p14="http://schemas.microsoft.com/office/powerpoint/2010/main" val="2271971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01EB9B-1A03-34ED-C214-3ECD2996F7DF}"/>
              </a:ext>
            </a:extLst>
          </p:cNvPr>
          <p:cNvSpPr txBox="1"/>
          <p:nvPr/>
        </p:nvSpPr>
        <p:spPr>
          <a:xfrm>
            <a:off x="274320" y="203200"/>
            <a:ext cx="10718800" cy="646331"/>
          </a:xfrm>
          <a:prstGeom prst="rect">
            <a:avLst/>
          </a:prstGeom>
          <a:noFill/>
        </p:spPr>
        <p:txBody>
          <a:bodyPr wrap="square" rtlCol="0">
            <a:spAutoFit/>
          </a:bodyPr>
          <a:lstStyle/>
          <a:p>
            <a:r>
              <a:rPr lang="en-US" dirty="0"/>
              <a:t>Performed correlational analysis using the heatmap to show relationship between variables of the dataset.</a:t>
            </a:r>
          </a:p>
          <a:p>
            <a:r>
              <a:rPr lang="en-US" dirty="0"/>
              <a:t> </a:t>
            </a:r>
            <a:endParaRPr lang="en-NG" dirty="0"/>
          </a:p>
        </p:txBody>
      </p:sp>
      <p:pic>
        <p:nvPicPr>
          <p:cNvPr id="6" name="Picture 5">
            <a:extLst>
              <a:ext uri="{FF2B5EF4-FFF2-40B4-BE49-F238E27FC236}">
                <a16:creationId xmlns:a16="http://schemas.microsoft.com/office/drawing/2014/main" id="{0499D0AC-DDDF-01F2-42AA-BB917B57DA32}"/>
              </a:ext>
            </a:extLst>
          </p:cNvPr>
          <p:cNvPicPr>
            <a:picLocks noChangeAspect="1"/>
          </p:cNvPicPr>
          <p:nvPr/>
        </p:nvPicPr>
        <p:blipFill>
          <a:blip r:embed="rId2"/>
          <a:stretch>
            <a:fillRect/>
          </a:stretch>
        </p:blipFill>
        <p:spPr>
          <a:xfrm>
            <a:off x="373771" y="721322"/>
            <a:ext cx="9115670" cy="995718"/>
          </a:xfrm>
          <a:prstGeom prst="rect">
            <a:avLst/>
          </a:prstGeom>
        </p:spPr>
      </p:pic>
      <p:pic>
        <p:nvPicPr>
          <p:cNvPr id="8" name="Picture 7">
            <a:extLst>
              <a:ext uri="{FF2B5EF4-FFF2-40B4-BE49-F238E27FC236}">
                <a16:creationId xmlns:a16="http://schemas.microsoft.com/office/drawing/2014/main" id="{296CCFF1-B5C3-BB87-2263-CF89E3413F44}"/>
              </a:ext>
            </a:extLst>
          </p:cNvPr>
          <p:cNvPicPr>
            <a:picLocks noChangeAspect="1"/>
          </p:cNvPicPr>
          <p:nvPr/>
        </p:nvPicPr>
        <p:blipFill>
          <a:blip r:embed="rId3"/>
          <a:stretch>
            <a:fillRect/>
          </a:stretch>
        </p:blipFill>
        <p:spPr>
          <a:xfrm>
            <a:off x="401140" y="1920241"/>
            <a:ext cx="9078139" cy="4582160"/>
          </a:xfrm>
          <a:prstGeom prst="rect">
            <a:avLst/>
          </a:prstGeom>
        </p:spPr>
      </p:pic>
    </p:spTree>
    <p:extLst>
      <p:ext uri="{BB962C8B-B14F-4D97-AF65-F5344CB8AC3E}">
        <p14:creationId xmlns:p14="http://schemas.microsoft.com/office/powerpoint/2010/main" val="3482604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01EB9B-1A03-34ED-C214-3ECD2996F7DF}"/>
              </a:ext>
            </a:extLst>
          </p:cNvPr>
          <p:cNvSpPr txBox="1"/>
          <p:nvPr/>
        </p:nvSpPr>
        <p:spPr>
          <a:xfrm>
            <a:off x="274320" y="152400"/>
            <a:ext cx="10718800" cy="646331"/>
          </a:xfrm>
          <a:prstGeom prst="rect">
            <a:avLst/>
          </a:prstGeom>
          <a:noFill/>
        </p:spPr>
        <p:txBody>
          <a:bodyPr wrap="square" rtlCol="0">
            <a:spAutoFit/>
          </a:bodyPr>
          <a:lstStyle/>
          <a:p>
            <a:r>
              <a:rPr lang="en-US" dirty="0"/>
              <a:t>From the heatmap above, it is seen that there is absolutely no relationship between a customers age and his tenure and age and credit score. </a:t>
            </a:r>
            <a:endParaRPr lang="en-NG" dirty="0"/>
          </a:p>
        </p:txBody>
      </p:sp>
      <p:pic>
        <p:nvPicPr>
          <p:cNvPr id="4" name="Picture 3">
            <a:extLst>
              <a:ext uri="{FF2B5EF4-FFF2-40B4-BE49-F238E27FC236}">
                <a16:creationId xmlns:a16="http://schemas.microsoft.com/office/drawing/2014/main" id="{3AB1A7EC-76C7-FB3D-3E2F-5ADC12F6DE5B}"/>
              </a:ext>
            </a:extLst>
          </p:cNvPr>
          <p:cNvPicPr>
            <a:picLocks noChangeAspect="1"/>
          </p:cNvPicPr>
          <p:nvPr/>
        </p:nvPicPr>
        <p:blipFill>
          <a:blip r:embed="rId2"/>
          <a:stretch>
            <a:fillRect/>
          </a:stretch>
        </p:blipFill>
        <p:spPr>
          <a:xfrm>
            <a:off x="404332" y="1364512"/>
            <a:ext cx="8038628" cy="2455648"/>
          </a:xfrm>
          <a:prstGeom prst="rect">
            <a:avLst/>
          </a:prstGeom>
        </p:spPr>
      </p:pic>
      <p:sp>
        <p:nvSpPr>
          <p:cNvPr id="6" name="TextBox 5">
            <a:extLst>
              <a:ext uri="{FF2B5EF4-FFF2-40B4-BE49-F238E27FC236}">
                <a16:creationId xmlns:a16="http://schemas.microsoft.com/office/drawing/2014/main" id="{8B1A9531-EF48-415F-7F94-285CB142E491}"/>
              </a:ext>
            </a:extLst>
          </p:cNvPr>
          <p:cNvSpPr txBox="1"/>
          <p:nvPr/>
        </p:nvSpPr>
        <p:spPr>
          <a:xfrm>
            <a:off x="335280" y="894080"/>
            <a:ext cx="9184640" cy="369332"/>
          </a:xfrm>
          <a:prstGeom prst="rect">
            <a:avLst/>
          </a:prstGeom>
          <a:noFill/>
        </p:spPr>
        <p:txBody>
          <a:bodyPr wrap="square" rtlCol="0">
            <a:spAutoFit/>
          </a:bodyPr>
          <a:lstStyle/>
          <a:p>
            <a:r>
              <a:rPr lang="en-US" dirty="0"/>
              <a:t>Performed an outlier analysis to check for extreme tenure values using a boxplot visual.</a:t>
            </a:r>
            <a:endParaRPr lang="en-NG" dirty="0"/>
          </a:p>
        </p:txBody>
      </p:sp>
      <p:sp>
        <p:nvSpPr>
          <p:cNvPr id="7" name="TextBox 6">
            <a:extLst>
              <a:ext uri="{FF2B5EF4-FFF2-40B4-BE49-F238E27FC236}">
                <a16:creationId xmlns:a16="http://schemas.microsoft.com/office/drawing/2014/main" id="{8F72AAF7-C702-1EDE-6B6D-54EE326EC8A0}"/>
              </a:ext>
            </a:extLst>
          </p:cNvPr>
          <p:cNvSpPr txBox="1"/>
          <p:nvPr/>
        </p:nvSpPr>
        <p:spPr>
          <a:xfrm>
            <a:off x="477520" y="4053840"/>
            <a:ext cx="8371840" cy="369332"/>
          </a:xfrm>
          <a:prstGeom prst="rect">
            <a:avLst/>
          </a:prstGeom>
          <a:noFill/>
        </p:spPr>
        <p:txBody>
          <a:bodyPr wrap="square" rtlCol="0">
            <a:spAutoFit/>
          </a:bodyPr>
          <a:lstStyle/>
          <a:p>
            <a:r>
              <a:rPr lang="en-US" dirty="0"/>
              <a:t>There are no outliers in tenure column.</a:t>
            </a:r>
            <a:endParaRPr lang="en-NG" dirty="0"/>
          </a:p>
        </p:txBody>
      </p:sp>
    </p:spTree>
    <p:extLst>
      <p:ext uri="{BB962C8B-B14F-4D97-AF65-F5344CB8AC3E}">
        <p14:creationId xmlns:p14="http://schemas.microsoft.com/office/powerpoint/2010/main" val="113950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A0BE14-3C62-66A1-8E49-596E1315FD6C}"/>
              </a:ext>
            </a:extLst>
          </p:cNvPr>
          <p:cNvPicPr>
            <a:picLocks noChangeAspect="1"/>
          </p:cNvPicPr>
          <p:nvPr/>
        </p:nvPicPr>
        <p:blipFill>
          <a:blip r:embed="rId2"/>
          <a:stretch>
            <a:fillRect/>
          </a:stretch>
        </p:blipFill>
        <p:spPr>
          <a:xfrm>
            <a:off x="273565" y="87535"/>
            <a:ext cx="5395715" cy="2696305"/>
          </a:xfrm>
          <a:prstGeom prst="rect">
            <a:avLst/>
          </a:prstGeom>
        </p:spPr>
      </p:pic>
      <p:sp>
        <p:nvSpPr>
          <p:cNvPr id="6" name="TextBox 5">
            <a:extLst>
              <a:ext uri="{FF2B5EF4-FFF2-40B4-BE49-F238E27FC236}">
                <a16:creationId xmlns:a16="http://schemas.microsoft.com/office/drawing/2014/main" id="{376E9F1E-3ECE-4843-CAFF-CD471674A466}"/>
              </a:ext>
            </a:extLst>
          </p:cNvPr>
          <p:cNvSpPr txBox="1"/>
          <p:nvPr/>
        </p:nvSpPr>
        <p:spPr>
          <a:xfrm>
            <a:off x="223520" y="2926080"/>
            <a:ext cx="7762240" cy="369332"/>
          </a:xfrm>
          <a:prstGeom prst="rect">
            <a:avLst/>
          </a:prstGeom>
          <a:noFill/>
        </p:spPr>
        <p:txBody>
          <a:bodyPr wrap="square" rtlCol="0">
            <a:spAutoFit/>
          </a:bodyPr>
          <a:lstStyle/>
          <a:p>
            <a:pPr marL="285750" indent="-285750">
              <a:buFont typeface="Arial" panose="020B0604020202020204" pitchFamily="34" charset="0"/>
              <a:buChar char="•"/>
            </a:pPr>
            <a:r>
              <a:rPr lang="en-US" dirty="0"/>
              <a:t>Of a total of 10,000 customers of SN Bank, approximately 2000 have exited .</a:t>
            </a:r>
            <a:endParaRPr lang="en-NG" dirty="0"/>
          </a:p>
        </p:txBody>
      </p:sp>
      <p:pic>
        <p:nvPicPr>
          <p:cNvPr id="8" name="Picture 7">
            <a:extLst>
              <a:ext uri="{FF2B5EF4-FFF2-40B4-BE49-F238E27FC236}">
                <a16:creationId xmlns:a16="http://schemas.microsoft.com/office/drawing/2014/main" id="{D048A746-4B5C-EB75-16F1-407C34B8A043}"/>
              </a:ext>
            </a:extLst>
          </p:cNvPr>
          <p:cNvPicPr>
            <a:picLocks noChangeAspect="1"/>
          </p:cNvPicPr>
          <p:nvPr/>
        </p:nvPicPr>
        <p:blipFill>
          <a:blip r:embed="rId3"/>
          <a:stretch>
            <a:fillRect/>
          </a:stretch>
        </p:blipFill>
        <p:spPr>
          <a:xfrm>
            <a:off x="246884" y="3423919"/>
            <a:ext cx="6976876" cy="2693127"/>
          </a:xfrm>
          <a:prstGeom prst="rect">
            <a:avLst/>
          </a:prstGeom>
        </p:spPr>
      </p:pic>
      <p:sp>
        <p:nvSpPr>
          <p:cNvPr id="9" name="TextBox 8">
            <a:extLst>
              <a:ext uri="{FF2B5EF4-FFF2-40B4-BE49-F238E27FC236}">
                <a16:creationId xmlns:a16="http://schemas.microsoft.com/office/drawing/2014/main" id="{273BA43D-3A3E-5E04-0320-64AAD25A3F93}"/>
              </a:ext>
            </a:extLst>
          </p:cNvPr>
          <p:cNvSpPr txBox="1"/>
          <p:nvPr/>
        </p:nvSpPr>
        <p:spPr>
          <a:xfrm>
            <a:off x="0" y="6211669"/>
            <a:ext cx="11998960" cy="369332"/>
          </a:xfrm>
          <a:prstGeom prst="rect">
            <a:avLst/>
          </a:prstGeom>
          <a:noFill/>
        </p:spPr>
        <p:txBody>
          <a:bodyPr wrap="square" rtlCol="0">
            <a:spAutoFit/>
          </a:bodyPr>
          <a:lstStyle/>
          <a:p>
            <a:pPr marL="285750" indent="-285750">
              <a:buFont typeface="Arial" panose="020B0604020202020204" pitchFamily="34" charset="0"/>
              <a:buChar char="•"/>
            </a:pPr>
            <a:r>
              <a:rPr lang="en-US" dirty="0"/>
              <a:t>About 50% of the SN customers are from France while the rest are almost equally distributed between Germany and Spain.</a:t>
            </a:r>
            <a:endParaRPr lang="en-NG" dirty="0"/>
          </a:p>
        </p:txBody>
      </p:sp>
    </p:spTree>
    <p:extLst>
      <p:ext uri="{BB962C8B-B14F-4D97-AF65-F5344CB8AC3E}">
        <p14:creationId xmlns:p14="http://schemas.microsoft.com/office/powerpoint/2010/main" val="2270051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01EB9B-1A03-34ED-C214-3ECD2996F7DF}"/>
              </a:ext>
            </a:extLst>
          </p:cNvPr>
          <p:cNvSpPr txBox="1"/>
          <p:nvPr/>
        </p:nvSpPr>
        <p:spPr>
          <a:xfrm>
            <a:off x="335280" y="3312160"/>
            <a:ext cx="10718800" cy="923330"/>
          </a:xfrm>
          <a:prstGeom prst="rect">
            <a:avLst/>
          </a:prstGeom>
          <a:noFill/>
        </p:spPr>
        <p:txBody>
          <a:bodyPr wrap="square" rtlCol="0">
            <a:spAutoFit/>
          </a:bodyPr>
          <a:lstStyle/>
          <a:p>
            <a:r>
              <a:rPr lang="en-US" dirty="0"/>
              <a:t>From the visual above, </a:t>
            </a:r>
          </a:p>
          <a:p>
            <a:pPr marL="285750" indent="-285750">
              <a:buFont typeface="Arial" panose="020B0604020202020204" pitchFamily="34" charset="0"/>
              <a:buChar char="•"/>
            </a:pPr>
            <a:r>
              <a:rPr lang="en-US" dirty="0"/>
              <a:t>churned customers are lesser in Spain than France and Germany.</a:t>
            </a:r>
          </a:p>
          <a:p>
            <a:pPr marL="285750" indent="-285750">
              <a:buFont typeface="Arial" panose="020B0604020202020204" pitchFamily="34" charset="0"/>
              <a:buChar char="•"/>
            </a:pPr>
            <a:r>
              <a:rPr lang="en-US" dirty="0"/>
              <a:t>Germany and Spain have about the same number of churned customer.</a:t>
            </a:r>
            <a:endParaRPr lang="en-NG" dirty="0"/>
          </a:p>
        </p:txBody>
      </p:sp>
      <p:pic>
        <p:nvPicPr>
          <p:cNvPr id="4" name="Picture 3">
            <a:extLst>
              <a:ext uri="{FF2B5EF4-FFF2-40B4-BE49-F238E27FC236}">
                <a16:creationId xmlns:a16="http://schemas.microsoft.com/office/drawing/2014/main" id="{55094DF8-E2AF-DE94-267D-5C087686526C}"/>
              </a:ext>
            </a:extLst>
          </p:cNvPr>
          <p:cNvPicPr>
            <a:picLocks noChangeAspect="1"/>
          </p:cNvPicPr>
          <p:nvPr/>
        </p:nvPicPr>
        <p:blipFill>
          <a:blip r:embed="rId2"/>
          <a:stretch>
            <a:fillRect/>
          </a:stretch>
        </p:blipFill>
        <p:spPr>
          <a:xfrm>
            <a:off x="383398" y="121193"/>
            <a:ext cx="7724282" cy="3160487"/>
          </a:xfrm>
          <a:prstGeom prst="rect">
            <a:avLst/>
          </a:prstGeom>
        </p:spPr>
      </p:pic>
      <p:pic>
        <p:nvPicPr>
          <p:cNvPr id="7" name="Picture 6">
            <a:extLst>
              <a:ext uri="{FF2B5EF4-FFF2-40B4-BE49-F238E27FC236}">
                <a16:creationId xmlns:a16="http://schemas.microsoft.com/office/drawing/2014/main" id="{C7C28113-8F3C-6220-7107-E894B3BAA0BE}"/>
              </a:ext>
            </a:extLst>
          </p:cNvPr>
          <p:cNvPicPr>
            <a:picLocks noChangeAspect="1"/>
          </p:cNvPicPr>
          <p:nvPr/>
        </p:nvPicPr>
        <p:blipFill>
          <a:blip r:embed="rId3"/>
          <a:stretch>
            <a:fillRect/>
          </a:stretch>
        </p:blipFill>
        <p:spPr>
          <a:xfrm>
            <a:off x="382798" y="4297679"/>
            <a:ext cx="7694402" cy="2336801"/>
          </a:xfrm>
          <a:prstGeom prst="rect">
            <a:avLst/>
          </a:prstGeom>
        </p:spPr>
      </p:pic>
      <p:sp>
        <p:nvSpPr>
          <p:cNvPr id="8" name="TextBox 7">
            <a:extLst>
              <a:ext uri="{FF2B5EF4-FFF2-40B4-BE49-F238E27FC236}">
                <a16:creationId xmlns:a16="http://schemas.microsoft.com/office/drawing/2014/main" id="{761590A8-C07C-71E4-5D5A-6568330310ED}"/>
              </a:ext>
            </a:extLst>
          </p:cNvPr>
          <p:cNvSpPr txBox="1"/>
          <p:nvPr/>
        </p:nvSpPr>
        <p:spPr>
          <a:xfrm>
            <a:off x="8178800" y="4378960"/>
            <a:ext cx="3881120" cy="646331"/>
          </a:xfrm>
          <a:prstGeom prst="rect">
            <a:avLst/>
          </a:prstGeom>
          <a:noFill/>
        </p:spPr>
        <p:txBody>
          <a:bodyPr wrap="square" rtlCol="0">
            <a:spAutoFit/>
          </a:bodyPr>
          <a:lstStyle/>
          <a:p>
            <a:pPr marL="285750" indent="-285750">
              <a:buFont typeface="Arial" panose="020B0604020202020204" pitchFamily="34" charset="0"/>
              <a:buChar char="•"/>
            </a:pPr>
            <a:r>
              <a:rPr lang="en-US" dirty="0"/>
              <a:t>Age group 30-40 form a large part of the customer population.</a:t>
            </a:r>
            <a:endParaRPr lang="en-NG" dirty="0"/>
          </a:p>
        </p:txBody>
      </p:sp>
    </p:spTree>
    <p:extLst>
      <p:ext uri="{BB962C8B-B14F-4D97-AF65-F5344CB8AC3E}">
        <p14:creationId xmlns:p14="http://schemas.microsoft.com/office/powerpoint/2010/main" val="575754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DF80CF318175043A6D6647A1240FB29" ma:contentTypeVersion="4" ma:contentTypeDescription="Create a new document." ma:contentTypeScope="" ma:versionID="0b3b9bba021ab32b52ac5b4cbecc7ca4">
  <xsd:schema xmlns:xsd="http://www.w3.org/2001/XMLSchema" xmlns:xs="http://www.w3.org/2001/XMLSchema" xmlns:p="http://schemas.microsoft.com/office/2006/metadata/properties" xmlns:ns3="99914281-1580-430b-908f-ab5429a75bd4" targetNamespace="http://schemas.microsoft.com/office/2006/metadata/properties" ma:root="true" ma:fieldsID="68dbac1daa8fbeb1aa128488b652c9af" ns3:_="">
    <xsd:import namespace="99914281-1580-430b-908f-ab5429a75bd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914281-1580-430b-908f-ab5429a75b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4BD81A-7636-421F-B687-3B75185331B7}">
  <ds:schemaRefs>
    <ds:schemaRef ds:uri="http://schemas.microsoft.com/sharepoint/v3/contenttype/forms"/>
  </ds:schemaRefs>
</ds:datastoreItem>
</file>

<file path=customXml/itemProps2.xml><?xml version="1.0" encoding="utf-8"?>
<ds:datastoreItem xmlns:ds="http://schemas.openxmlformats.org/officeDocument/2006/customXml" ds:itemID="{F89A5C7A-E566-4B9D-849F-854CB86D1F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914281-1580-430b-908f-ab5429a75b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8947EB-5FAE-49C0-82B0-3CB0EC1B4C5C}">
  <ds:schemaRefs>
    <ds:schemaRef ds:uri="http://purl.org/dc/elements/1.1/"/>
    <ds:schemaRef ds:uri="http://schemas.openxmlformats.org/package/2006/metadata/core-properties"/>
    <ds:schemaRef ds:uri="http://schemas.microsoft.com/office/infopath/2007/PartnerControls"/>
    <ds:schemaRef ds:uri="http://purl.org/dc/dcmitype/"/>
    <ds:schemaRef ds:uri="http://schemas.microsoft.com/office/2006/documentManagement/types"/>
    <ds:schemaRef ds:uri="http://schemas.microsoft.com/office/2006/metadata/properties"/>
    <ds:schemaRef ds:uri="99914281-1580-430b-908f-ab5429a75bd4"/>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838</TotalTime>
  <Words>1265</Words>
  <Application>Microsoft Office PowerPoint</Application>
  <PresentationFormat>Widescreen</PresentationFormat>
  <Paragraphs>82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EB Garamond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Ariya Mariam</dc:creator>
  <cp:lastModifiedBy>Ariya Mariam</cp:lastModifiedBy>
  <cp:revision>2</cp:revision>
  <dcterms:created xsi:type="dcterms:W3CDTF">2022-08-31T11:09:31Z</dcterms:created>
  <dcterms:modified xsi:type="dcterms:W3CDTF">2022-09-01T12:30:56Z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0x0101002DF80CF318175043A6D6647A1240FB29</vt:lpwstr>
  </property>
</Properties>
</file>