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48" r:id="rId2"/>
    <p:sldMasterId id="2147483660" r:id="rId3"/>
  </p:sldMasterIdLst>
  <p:sldIdLst>
    <p:sldId id="257" r:id="rId4"/>
    <p:sldId id="258" r:id="rId5"/>
    <p:sldId id="259" r:id="rId6"/>
    <p:sldId id="260" r:id="rId7"/>
    <p:sldId id="261" r:id="rId8"/>
    <p:sldId id="278" r:id="rId9"/>
    <p:sldId id="262" r:id="rId10"/>
    <p:sldId id="263" r:id="rId11"/>
    <p:sldId id="266" r:id="rId12"/>
    <p:sldId id="267" r:id="rId13"/>
    <p:sldId id="270" r:id="rId14"/>
    <p:sldId id="271" r:id="rId15"/>
    <p:sldId id="272" r:id="rId16"/>
    <p:sldId id="273" r:id="rId17"/>
    <p:sldId id="275" r:id="rId18"/>
    <p:sldId id="276" r:id="rId1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p:scale>
          <a:sx n="70" d="100"/>
          <a:sy n="70" d="100"/>
        </p:scale>
        <p:origin x="4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28381-9A2E-DEE1-0D45-C53EF67DB2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9652581D-DFA9-F676-8D64-C4A2D90CA8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BB658FA-C39C-EE5D-C8A5-ACAAFDC4F277}"/>
              </a:ext>
            </a:extLst>
          </p:cNvPr>
          <p:cNvSpPr>
            <a:spLocks noGrp="1"/>
          </p:cNvSpPr>
          <p:nvPr>
            <p:ph type="dt" sz="half" idx="10"/>
          </p:nvPr>
        </p:nvSpPr>
        <p:spPr/>
        <p:txBody>
          <a:bodyPr/>
          <a:lstStyle/>
          <a:p>
            <a:fld id="{6153CDFD-43C3-414B-92BC-C2A52B09DDA5}" type="datetimeFigureOut">
              <a:rPr lang="en-NG" smtClean="0"/>
              <a:t>23/09/2022</a:t>
            </a:fld>
            <a:endParaRPr lang="en-NG"/>
          </a:p>
        </p:txBody>
      </p:sp>
      <p:sp>
        <p:nvSpPr>
          <p:cNvPr id="5" name="Footer Placeholder 4">
            <a:extLst>
              <a:ext uri="{FF2B5EF4-FFF2-40B4-BE49-F238E27FC236}">
                <a16:creationId xmlns:a16="http://schemas.microsoft.com/office/drawing/2014/main" id="{C1AEC79E-965D-0262-3DB7-5740C4DD8A3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1CF0776-E4B1-06BF-C839-060CC7610593}"/>
              </a:ext>
            </a:extLst>
          </p:cNvPr>
          <p:cNvSpPr>
            <a:spLocks noGrp="1"/>
          </p:cNvSpPr>
          <p:nvPr>
            <p:ph type="sldNum" sz="quarter" idx="12"/>
          </p:nvPr>
        </p:nvSpPr>
        <p:spPr/>
        <p:txBody>
          <a:bodyPr/>
          <a:lstStyle/>
          <a:p>
            <a:fld id="{19884661-D9D6-4468-9BE3-EC0442AD7361}" type="slidenum">
              <a:rPr lang="en-NG" smtClean="0"/>
              <a:t>‹#›</a:t>
            </a:fld>
            <a:endParaRPr lang="en-NG"/>
          </a:p>
        </p:txBody>
      </p:sp>
    </p:spTree>
    <p:extLst>
      <p:ext uri="{BB962C8B-B14F-4D97-AF65-F5344CB8AC3E}">
        <p14:creationId xmlns:p14="http://schemas.microsoft.com/office/powerpoint/2010/main" val="383731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8746-8B37-D9C7-EA84-8C55150CA9E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F0D0BC7-741C-1613-7E70-0E6635C017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DD9B6C7-ABE8-0AB2-8AF6-90DA2C99F734}"/>
              </a:ext>
            </a:extLst>
          </p:cNvPr>
          <p:cNvSpPr>
            <a:spLocks noGrp="1"/>
          </p:cNvSpPr>
          <p:nvPr>
            <p:ph type="dt" sz="half" idx="10"/>
          </p:nvPr>
        </p:nvSpPr>
        <p:spPr/>
        <p:txBody>
          <a:bodyPr/>
          <a:lstStyle/>
          <a:p>
            <a:fld id="{3B2E4CCB-BB67-4C0A-AE1F-82CD9591C4DE}" type="datetimeFigureOut">
              <a:rPr lang="en-NG" smtClean="0"/>
              <a:t>23/09/2022</a:t>
            </a:fld>
            <a:endParaRPr lang="en-NG"/>
          </a:p>
        </p:txBody>
      </p:sp>
      <p:sp>
        <p:nvSpPr>
          <p:cNvPr id="5" name="Footer Placeholder 4">
            <a:extLst>
              <a:ext uri="{FF2B5EF4-FFF2-40B4-BE49-F238E27FC236}">
                <a16:creationId xmlns:a16="http://schemas.microsoft.com/office/drawing/2014/main" id="{586DE443-2737-334C-2AAE-41AEE8A4C4E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8735C36-CDAC-8F07-A452-7205D4CF63D3}"/>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246910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A1AF-0B31-7A21-1113-730BE238F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EC467980-27FA-EC16-4E75-285BC697B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0CDD8F69-9DB9-04D4-5094-24A1922FB85C}"/>
              </a:ext>
            </a:extLst>
          </p:cNvPr>
          <p:cNvSpPr>
            <a:spLocks noGrp="1"/>
          </p:cNvSpPr>
          <p:nvPr>
            <p:ph type="dt" sz="half" idx="10"/>
          </p:nvPr>
        </p:nvSpPr>
        <p:spPr/>
        <p:txBody>
          <a:bodyPr/>
          <a:lstStyle/>
          <a:p>
            <a:fld id="{3B2E4CCB-BB67-4C0A-AE1F-82CD9591C4DE}" type="datetimeFigureOut">
              <a:rPr lang="en-NG" smtClean="0"/>
              <a:t>23/09/2022</a:t>
            </a:fld>
            <a:endParaRPr lang="en-NG"/>
          </a:p>
        </p:txBody>
      </p:sp>
      <p:sp>
        <p:nvSpPr>
          <p:cNvPr id="5" name="Footer Placeholder 4">
            <a:extLst>
              <a:ext uri="{FF2B5EF4-FFF2-40B4-BE49-F238E27FC236}">
                <a16:creationId xmlns:a16="http://schemas.microsoft.com/office/drawing/2014/main" id="{781E2808-143A-C8BC-157D-4ABC801428C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EAA5EA0-6D43-B4B8-71FB-D4B4A7DF28AF}"/>
              </a:ext>
            </a:extLst>
          </p:cNvPr>
          <p:cNvSpPr>
            <a:spLocks noGrp="1"/>
          </p:cNvSpPr>
          <p:nvPr>
            <p:ph type="sldNum" sz="quarter" idx="12"/>
          </p:nvPr>
        </p:nvSpPr>
        <p:spPr/>
        <p:txBody>
          <a:bodyPr/>
          <a:lstStyle/>
          <a:p>
            <a:fld id="{604D1643-AB6E-4CF1-A650-173B84E87D75}" type="slidenum">
              <a:rPr lang="en-NG" smtClean="0"/>
              <a:t>‹#›</a:t>
            </a:fld>
            <a:endParaRPr lang="en-NG"/>
          </a:p>
        </p:txBody>
      </p:sp>
    </p:spTree>
    <p:extLst>
      <p:ext uri="{BB962C8B-B14F-4D97-AF65-F5344CB8AC3E}">
        <p14:creationId xmlns:p14="http://schemas.microsoft.com/office/powerpoint/2010/main" val="355220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2990-7B80-DB11-6BE9-D67446CCDF8F}"/>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561244D6-967D-F939-9E1E-228C0A2041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05B7638-3339-80C2-409B-3BFE98E5A096}"/>
              </a:ext>
            </a:extLst>
          </p:cNvPr>
          <p:cNvSpPr>
            <a:spLocks noGrp="1"/>
          </p:cNvSpPr>
          <p:nvPr>
            <p:ph type="dt" sz="half" idx="10"/>
          </p:nvPr>
        </p:nvSpPr>
        <p:spPr/>
        <p:txBody>
          <a:bodyPr/>
          <a:lstStyle/>
          <a:p>
            <a:fld id="{58F46D23-4DE0-4CA1-A02C-87DD109E1DCC}" type="datetimeFigureOut">
              <a:rPr lang="en-NG" smtClean="0"/>
              <a:t>23/09/2022</a:t>
            </a:fld>
            <a:endParaRPr lang="en-NG"/>
          </a:p>
        </p:txBody>
      </p:sp>
      <p:sp>
        <p:nvSpPr>
          <p:cNvPr id="5" name="Footer Placeholder 4">
            <a:extLst>
              <a:ext uri="{FF2B5EF4-FFF2-40B4-BE49-F238E27FC236}">
                <a16:creationId xmlns:a16="http://schemas.microsoft.com/office/drawing/2014/main" id="{08A8DE35-5F04-25B2-B7F0-305E0F2F552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446D066-C74E-DD78-93E3-F875CA034A33}"/>
              </a:ext>
            </a:extLst>
          </p:cNvPr>
          <p:cNvSpPr>
            <a:spLocks noGrp="1"/>
          </p:cNvSpPr>
          <p:nvPr>
            <p:ph type="sldNum" sz="quarter" idx="12"/>
          </p:nvPr>
        </p:nvSpPr>
        <p:spPr/>
        <p:txBody>
          <a:bodyPr/>
          <a:lstStyle/>
          <a:p>
            <a:fld id="{FE97E4DA-C52A-4CA2-8E8B-FB57EFFACAE2}" type="slidenum">
              <a:rPr lang="en-NG" smtClean="0"/>
              <a:t>‹#›</a:t>
            </a:fld>
            <a:endParaRPr lang="en-NG"/>
          </a:p>
        </p:txBody>
      </p:sp>
    </p:spTree>
    <p:extLst>
      <p:ext uri="{BB962C8B-B14F-4D97-AF65-F5344CB8AC3E}">
        <p14:creationId xmlns:p14="http://schemas.microsoft.com/office/powerpoint/2010/main" val="16501948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806456-30AF-B5AC-56AF-CFC98C822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B1FE8604-40AC-B190-6651-51E403F4F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C78DD5D-61AD-34A2-0490-113925E4E5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3CDFD-43C3-414B-92BC-C2A52B09DDA5}" type="datetimeFigureOut">
              <a:rPr lang="en-NG" smtClean="0"/>
              <a:t>23/09/2022</a:t>
            </a:fld>
            <a:endParaRPr lang="en-NG"/>
          </a:p>
        </p:txBody>
      </p:sp>
      <p:sp>
        <p:nvSpPr>
          <p:cNvPr id="5" name="Footer Placeholder 4">
            <a:extLst>
              <a:ext uri="{FF2B5EF4-FFF2-40B4-BE49-F238E27FC236}">
                <a16:creationId xmlns:a16="http://schemas.microsoft.com/office/drawing/2014/main" id="{8B82D421-0EAF-83A3-8DE7-3C783C3F9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A62AA8ED-272C-879C-DD7E-FFE50B874E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84661-D9D6-4468-9BE3-EC0442AD7361}" type="slidenum">
              <a:rPr lang="en-NG" smtClean="0"/>
              <a:t>‹#›</a:t>
            </a:fld>
            <a:endParaRPr lang="en-NG"/>
          </a:p>
        </p:txBody>
      </p:sp>
    </p:spTree>
    <p:extLst>
      <p:ext uri="{BB962C8B-B14F-4D97-AF65-F5344CB8AC3E}">
        <p14:creationId xmlns:p14="http://schemas.microsoft.com/office/powerpoint/2010/main" val="1649130478"/>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0172A-59AC-4D09-3D96-EE5851EDB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85355A5-A0C2-DDE9-048D-B1C62CAA5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817D7D7-2D49-248C-7B42-45DA3B308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E4CCB-BB67-4C0A-AE1F-82CD9591C4DE}" type="datetimeFigureOut">
              <a:rPr lang="en-NG" smtClean="0"/>
              <a:t>23/09/2022</a:t>
            </a:fld>
            <a:endParaRPr lang="en-NG"/>
          </a:p>
        </p:txBody>
      </p:sp>
      <p:sp>
        <p:nvSpPr>
          <p:cNvPr id="5" name="Footer Placeholder 4">
            <a:extLst>
              <a:ext uri="{FF2B5EF4-FFF2-40B4-BE49-F238E27FC236}">
                <a16:creationId xmlns:a16="http://schemas.microsoft.com/office/drawing/2014/main" id="{BBABC6BE-6115-4C86-6083-EF90B4038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A8AD79CD-79F7-F1E8-4094-FB7899490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D1643-AB6E-4CF1-A650-173B84E87D75}" type="slidenum">
              <a:rPr lang="en-NG" smtClean="0"/>
              <a:t>‹#›</a:t>
            </a:fld>
            <a:endParaRPr lang="en-NG"/>
          </a:p>
        </p:txBody>
      </p:sp>
    </p:spTree>
    <p:extLst>
      <p:ext uri="{BB962C8B-B14F-4D97-AF65-F5344CB8AC3E}">
        <p14:creationId xmlns:p14="http://schemas.microsoft.com/office/powerpoint/2010/main" val="793960217"/>
      </p:ext>
    </p:extLst>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09F5E-1D45-BD32-6613-385CC04BDE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02D3130-02B9-70BE-810C-4E4081551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594DC74-99D2-1AD2-B246-5D69752D71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46D23-4DE0-4CA1-A02C-87DD109E1DCC}" type="datetimeFigureOut">
              <a:rPr lang="en-NG" smtClean="0"/>
              <a:t>23/09/2022</a:t>
            </a:fld>
            <a:endParaRPr lang="en-NG"/>
          </a:p>
        </p:txBody>
      </p:sp>
      <p:sp>
        <p:nvSpPr>
          <p:cNvPr id="5" name="Footer Placeholder 4">
            <a:extLst>
              <a:ext uri="{FF2B5EF4-FFF2-40B4-BE49-F238E27FC236}">
                <a16:creationId xmlns:a16="http://schemas.microsoft.com/office/drawing/2014/main" id="{DF605FA8-ADC7-352C-7731-E433ACDFF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97313C4F-F8A2-36D9-BEE8-645DA5F92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7E4DA-C52A-4CA2-8E8B-FB57EFFACAE2}" type="slidenum">
              <a:rPr lang="en-NG" smtClean="0"/>
              <a:t>‹#›</a:t>
            </a:fld>
            <a:endParaRPr lang="en-NG"/>
          </a:p>
        </p:txBody>
      </p:sp>
    </p:spTree>
    <p:extLst>
      <p:ext uri="{BB962C8B-B14F-4D97-AF65-F5344CB8AC3E}">
        <p14:creationId xmlns:p14="http://schemas.microsoft.com/office/powerpoint/2010/main" val="1545291456"/>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4B505D-F6F1-1918-C57C-7F1395B64923}"/>
              </a:ext>
            </a:extLst>
          </p:cNvPr>
          <p:cNvSpPr txBox="1"/>
          <p:nvPr/>
        </p:nvSpPr>
        <p:spPr>
          <a:xfrm>
            <a:off x="3082290" y="4725421"/>
            <a:ext cx="54762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rPr>
              <a:t>By Mariam Ariya</a:t>
            </a:r>
            <a:endParaRPr kumimoji="0" lang="en-NG" sz="2000" b="0"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endParaRPr>
          </a:p>
        </p:txBody>
      </p:sp>
      <p:sp>
        <p:nvSpPr>
          <p:cNvPr id="9" name="TextBox 8">
            <a:extLst>
              <a:ext uri="{FF2B5EF4-FFF2-40B4-BE49-F238E27FC236}">
                <a16:creationId xmlns:a16="http://schemas.microsoft.com/office/drawing/2014/main" id="{3C92C2EB-AEC0-FD58-6D00-BD5A41A072AD}"/>
              </a:ext>
            </a:extLst>
          </p:cNvPr>
          <p:cNvSpPr txBox="1"/>
          <p:nvPr/>
        </p:nvSpPr>
        <p:spPr>
          <a:xfrm>
            <a:off x="4575810" y="5293360"/>
            <a:ext cx="24892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EB Garamond" panose="00000500000000000000" pitchFamily="2" charset="0"/>
                <a:ea typeface="EB Garamond" panose="00000500000000000000" pitchFamily="2" charset="0"/>
              </a:rPr>
              <a:t>16th</a:t>
            </a:r>
            <a:r>
              <a:rPr kumimoji="0" lang="en-US" sz="1800" b="0"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rPr>
              <a:t> August 2022</a:t>
            </a:r>
            <a:endParaRPr kumimoji="0" lang="en-NG" sz="1800" b="0"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endParaRPr>
          </a:p>
        </p:txBody>
      </p:sp>
      <p:sp>
        <p:nvSpPr>
          <p:cNvPr id="3" name="TextBox 2">
            <a:extLst>
              <a:ext uri="{FF2B5EF4-FFF2-40B4-BE49-F238E27FC236}">
                <a16:creationId xmlns:a16="http://schemas.microsoft.com/office/drawing/2014/main" id="{57EABB40-FA0D-79EB-6FEF-23CA02322132}"/>
              </a:ext>
            </a:extLst>
          </p:cNvPr>
          <p:cNvSpPr txBox="1"/>
          <p:nvPr/>
        </p:nvSpPr>
        <p:spPr>
          <a:xfrm>
            <a:off x="909320" y="1503680"/>
            <a:ext cx="9560560"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rPr>
              <a:t>Executive Summary Report for Predicting DTC App User Engagement Analysis </a:t>
            </a:r>
            <a:endParaRPr kumimoji="0" lang="en-NG" sz="3200" b="1" i="0" u="none" strike="noStrike" kern="1200" cap="none" spc="0" normalizeH="0" baseline="0" noProof="0" dirty="0">
              <a:ln>
                <a:noFill/>
              </a:ln>
              <a:solidFill>
                <a:prstClr val="black"/>
              </a:solidFill>
              <a:effectLst/>
              <a:uLnTx/>
              <a:uFillTx/>
              <a:latin typeface="EB Garamond" panose="00000500000000000000" pitchFamily="2" charset="0"/>
              <a:ea typeface="EB Garamond" panose="00000500000000000000" pitchFamily="2" charset="0"/>
              <a:cs typeface="+mn-cs"/>
            </a:endParaRPr>
          </a:p>
        </p:txBody>
      </p:sp>
    </p:spTree>
    <p:extLst>
      <p:ext uri="{BB962C8B-B14F-4D97-AF65-F5344CB8AC3E}">
        <p14:creationId xmlns:p14="http://schemas.microsoft.com/office/powerpoint/2010/main" val="2736183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D2B896-966F-039C-0675-F49DF636F571}"/>
              </a:ext>
            </a:extLst>
          </p:cNvPr>
          <p:cNvPicPr>
            <a:picLocks noChangeAspect="1"/>
          </p:cNvPicPr>
          <p:nvPr/>
        </p:nvPicPr>
        <p:blipFill>
          <a:blip r:embed="rId2"/>
          <a:stretch>
            <a:fillRect/>
          </a:stretch>
        </p:blipFill>
        <p:spPr>
          <a:xfrm>
            <a:off x="1561438" y="2268835"/>
            <a:ext cx="7742049" cy="1811413"/>
          </a:xfrm>
          <a:prstGeom prst="rect">
            <a:avLst/>
          </a:prstGeom>
        </p:spPr>
      </p:pic>
      <p:sp>
        <p:nvSpPr>
          <p:cNvPr id="4" name="TextBox 3">
            <a:extLst>
              <a:ext uri="{FF2B5EF4-FFF2-40B4-BE49-F238E27FC236}">
                <a16:creationId xmlns:a16="http://schemas.microsoft.com/office/drawing/2014/main" id="{41C2D3DD-0D93-B028-E7A8-9A5A2564BE5E}"/>
              </a:ext>
            </a:extLst>
          </p:cNvPr>
          <p:cNvSpPr txBox="1"/>
          <p:nvPr/>
        </p:nvSpPr>
        <p:spPr>
          <a:xfrm>
            <a:off x="230608" y="100891"/>
            <a:ext cx="11539633" cy="1754326"/>
          </a:xfrm>
          <a:prstGeom prst="rect">
            <a:avLst/>
          </a:prstGeom>
          <a:noFill/>
        </p:spPr>
        <p:txBody>
          <a:bodyPr wrap="square" rtlCol="0">
            <a:spAutoFit/>
          </a:bodyPr>
          <a:lstStyle/>
          <a:p>
            <a:r>
              <a:rPr lang="en-US" b="1" dirty="0"/>
              <a:t>Featured Engineering</a:t>
            </a:r>
            <a:r>
              <a:rPr lang="en-US" dirty="0"/>
              <a:t>   </a:t>
            </a:r>
          </a:p>
          <a:p>
            <a:r>
              <a:rPr lang="en-US" dirty="0"/>
              <a:t> This process involves creating new metrics for columns needed for the analysis, removing variables not needed and changing categorical variables to numeric to prepare for model building.</a:t>
            </a:r>
          </a:p>
          <a:p>
            <a:endParaRPr lang="en-US" dirty="0"/>
          </a:p>
          <a:p>
            <a:r>
              <a:rPr lang="en-US" dirty="0"/>
              <a:t>In this case, no columns were dropped or added because we already have the necessary columns for the model and no columns were converted to numeric as it found none.</a:t>
            </a:r>
          </a:p>
        </p:txBody>
      </p:sp>
    </p:spTree>
    <p:extLst>
      <p:ext uri="{BB962C8B-B14F-4D97-AF65-F5344CB8AC3E}">
        <p14:creationId xmlns:p14="http://schemas.microsoft.com/office/powerpoint/2010/main" val="113950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C390F-854D-6F8A-230B-EA221C0799DC}"/>
              </a:ext>
            </a:extLst>
          </p:cNvPr>
          <p:cNvSpPr>
            <a:spLocks noGrp="1"/>
          </p:cNvSpPr>
          <p:nvPr>
            <p:ph idx="1"/>
          </p:nvPr>
        </p:nvSpPr>
        <p:spPr>
          <a:xfrm>
            <a:off x="259080" y="240665"/>
            <a:ext cx="10515600" cy="3448833"/>
          </a:xfrm>
        </p:spPr>
        <p:txBody>
          <a:bodyPr>
            <a:normAutofit/>
          </a:bodyPr>
          <a:lstStyle/>
          <a:p>
            <a:pPr marL="0" indent="0">
              <a:buNone/>
            </a:pPr>
            <a:r>
              <a:rPr lang="en-US" sz="5100" b="1" dirty="0"/>
              <a:t>Insights</a:t>
            </a:r>
          </a:p>
          <a:p>
            <a:endParaRPr lang="en-US" dirty="0"/>
          </a:p>
          <a:p>
            <a:r>
              <a:rPr lang="en-US" sz="1800" dirty="0"/>
              <a:t> There are a total of 40 observations with 2 variables(columns).</a:t>
            </a:r>
          </a:p>
          <a:p>
            <a:r>
              <a:rPr lang="en-US" sz="1800" dirty="0"/>
              <a:t> There are no missing values, and all variables have their correct data types.</a:t>
            </a:r>
          </a:p>
          <a:p>
            <a:r>
              <a:rPr lang="en-US" sz="1800" dirty="0"/>
              <a:t> No duplicates were also recorded.</a:t>
            </a:r>
          </a:p>
          <a:p>
            <a:r>
              <a:rPr lang="en-US" sz="1800" dirty="0"/>
              <a:t> There are no outliers.</a:t>
            </a:r>
          </a:p>
          <a:p>
            <a:r>
              <a:rPr lang="en-US" sz="1800" dirty="0"/>
              <a:t> There is a strong positive correlation between marketing spend and the number of clicks on the app. </a:t>
            </a:r>
            <a:endParaRPr lang="en-NG" sz="1800" dirty="0"/>
          </a:p>
        </p:txBody>
      </p:sp>
    </p:spTree>
    <p:extLst>
      <p:ext uri="{BB962C8B-B14F-4D97-AF65-F5344CB8AC3E}">
        <p14:creationId xmlns:p14="http://schemas.microsoft.com/office/powerpoint/2010/main" val="2180117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152400" y="0"/>
            <a:ext cx="1115568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Modelling</a:t>
            </a:r>
            <a:endParaRPr lang="en-NG" sz="44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233680" y="975360"/>
            <a:ext cx="10718800" cy="2862322"/>
          </a:xfrm>
          <a:prstGeom prst="rect">
            <a:avLst/>
          </a:prstGeom>
          <a:noFill/>
        </p:spPr>
        <p:txBody>
          <a:bodyPr wrap="square" rtlCol="0">
            <a:spAutoFit/>
          </a:bodyPr>
          <a:lstStyle/>
          <a:p>
            <a:r>
              <a:rPr lang="en-US" dirty="0"/>
              <a:t>     This prediction model is a regression model since the result will be numeric and the model will be built with Linear Regression  Algorithm.</a:t>
            </a:r>
          </a:p>
          <a:p>
            <a:endParaRPr lang="en-US" dirty="0"/>
          </a:p>
          <a:p>
            <a:r>
              <a:rPr lang="en-US" dirty="0"/>
              <a:t>  We also must define the input(independent variables) and output(dependent variables) features. The dependent variable will be the column to be predicted while the independent will be all other columns after the forecasted column has been dropped. </a:t>
            </a:r>
          </a:p>
          <a:p>
            <a:endParaRPr lang="en-US" dirty="0"/>
          </a:p>
          <a:p>
            <a:r>
              <a:rPr lang="en-US" dirty="0"/>
              <a:t>  The dependent variable will be dropped using the .drop() method in python.</a:t>
            </a:r>
          </a:p>
          <a:p>
            <a:endParaRPr lang="en-US" dirty="0"/>
          </a:p>
          <a:p>
            <a:r>
              <a:rPr lang="en-US" dirty="0"/>
              <a:t>  The necessary python libraries needed for machine learning are also imported below:</a:t>
            </a:r>
            <a:endParaRPr lang="en-NG" dirty="0"/>
          </a:p>
        </p:txBody>
      </p:sp>
      <p:pic>
        <p:nvPicPr>
          <p:cNvPr id="3" name="Picture 2">
            <a:extLst>
              <a:ext uri="{FF2B5EF4-FFF2-40B4-BE49-F238E27FC236}">
                <a16:creationId xmlns:a16="http://schemas.microsoft.com/office/drawing/2014/main" id="{B690E551-2557-2A10-5E76-C124B5F2216F}"/>
              </a:ext>
            </a:extLst>
          </p:cNvPr>
          <p:cNvPicPr>
            <a:picLocks noChangeAspect="1"/>
          </p:cNvPicPr>
          <p:nvPr/>
        </p:nvPicPr>
        <p:blipFill>
          <a:blip r:embed="rId2"/>
          <a:stretch>
            <a:fillRect/>
          </a:stretch>
        </p:blipFill>
        <p:spPr>
          <a:xfrm>
            <a:off x="593814" y="4225963"/>
            <a:ext cx="7667684" cy="1967812"/>
          </a:xfrm>
          <a:prstGeom prst="rect">
            <a:avLst/>
          </a:prstGeom>
        </p:spPr>
      </p:pic>
    </p:spTree>
    <p:extLst>
      <p:ext uri="{BB962C8B-B14F-4D97-AF65-F5344CB8AC3E}">
        <p14:creationId xmlns:p14="http://schemas.microsoft.com/office/powerpoint/2010/main" val="130277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764A46-76C6-9543-4563-DA817BA2AAA1}"/>
              </a:ext>
            </a:extLst>
          </p:cNvPr>
          <p:cNvSpPr txBox="1"/>
          <p:nvPr/>
        </p:nvSpPr>
        <p:spPr>
          <a:xfrm>
            <a:off x="110342" y="1941033"/>
            <a:ext cx="11582400" cy="646331"/>
          </a:xfrm>
          <a:prstGeom prst="rect">
            <a:avLst/>
          </a:prstGeom>
          <a:noFill/>
        </p:spPr>
        <p:txBody>
          <a:bodyPr wrap="square" rtlCol="0">
            <a:spAutoFit/>
          </a:bodyPr>
          <a:lstStyle/>
          <a:p>
            <a:r>
              <a:rPr lang="en-US" dirty="0"/>
              <a:t>The data must be split into Training and Testing sets which is usually divided using the 80:20 ratio rule i.e., model will be trained with 80% of the data and tested with 20% of the data.</a:t>
            </a:r>
            <a:endParaRPr lang="en-NG" dirty="0"/>
          </a:p>
        </p:txBody>
      </p:sp>
      <p:sp>
        <p:nvSpPr>
          <p:cNvPr id="11" name="TextBox 10">
            <a:extLst>
              <a:ext uri="{FF2B5EF4-FFF2-40B4-BE49-F238E27FC236}">
                <a16:creationId xmlns:a16="http://schemas.microsoft.com/office/drawing/2014/main" id="{16E1AA67-0FE4-E08D-CB15-963ED1D63B4E}"/>
              </a:ext>
            </a:extLst>
          </p:cNvPr>
          <p:cNvSpPr txBox="1"/>
          <p:nvPr/>
        </p:nvSpPr>
        <p:spPr>
          <a:xfrm>
            <a:off x="85060" y="4498281"/>
            <a:ext cx="10058400" cy="369332"/>
          </a:xfrm>
          <a:prstGeom prst="rect">
            <a:avLst/>
          </a:prstGeom>
          <a:noFill/>
        </p:spPr>
        <p:txBody>
          <a:bodyPr wrap="square" rtlCol="0">
            <a:spAutoFit/>
          </a:bodyPr>
          <a:lstStyle/>
          <a:p>
            <a:r>
              <a:rPr lang="en-US" dirty="0"/>
              <a:t>The Regression model to be used is created and trained using .fit() method below.</a:t>
            </a:r>
            <a:endParaRPr lang="en-NG" dirty="0"/>
          </a:p>
        </p:txBody>
      </p:sp>
      <p:pic>
        <p:nvPicPr>
          <p:cNvPr id="13" name="Picture 12">
            <a:extLst>
              <a:ext uri="{FF2B5EF4-FFF2-40B4-BE49-F238E27FC236}">
                <a16:creationId xmlns:a16="http://schemas.microsoft.com/office/drawing/2014/main" id="{79D6EA95-9CD4-7A59-B6CB-21772F4E00AD}"/>
              </a:ext>
            </a:extLst>
          </p:cNvPr>
          <p:cNvPicPr>
            <a:picLocks noChangeAspect="1"/>
          </p:cNvPicPr>
          <p:nvPr/>
        </p:nvPicPr>
        <p:blipFill>
          <a:blip r:embed="rId2"/>
          <a:stretch>
            <a:fillRect/>
          </a:stretch>
        </p:blipFill>
        <p:spPr>
          <a:xfrm>
            <a:off x="978196" y="4961186"/>
            <a:ext cx="7368362" cy="1758592"/>
          </a:xfrm>
          <a:prstGeom prst="rect">
            <a:avLst/>
          </a:prstGeom>
        </p:spPr>
      </p:pic>
      <p:pic>
        <p:nvPicPr>
          <p:cNvPr id="8" name="Picture 7">
            <a:extLst>
              <a:ext uri="{FF2B5EF4-FFF2-40B4-BE49-F238E27FC236}">
                <a16:creationId xmlns:a16="http://schemas.microsoft.com/office/drawing/2014/main" id="{BC9762DA-04E2-AE21-87BD-6EEE985736AA}"/>
              </a:ext>
            </a:extLst>
          </p:cNvPr>
          <p:cNvPicPr>
            <a:picLocks noChangeAspect="1"/>
          </p:cNvPicPr>
          <p:nvPr/>
        </p:nvPicPr>
        <p:blipFill>
          <a:blip r:embed="rId3"/>
          <a:stretch>
            <a:fillRect/>
          </a:stretch>
        </p:blipFill>
        <p:spPr>
          <a:xfrm>
            <a:off x="978194" y="2545930"/>
            <a:ext cx="7368363" cy="1898479"/>
          </a:xfrm>
          <a:prstGeom prst="rect">
            <a:avLst/>
          </a:prstGeom>
        </p:spPr>
      </p:pic>
      <p:pic>
        <p:nvPicPr>
          <p:cNvPr id="9" name="Picture 8">
            <a:extLst>
              <a:ext uri="{FF2B5EF4-FFF2-40B4-BE49-F238E27FC236}">
                <a16:creationId xmlns:a16="http://schemas.microsoft.com/office/drawing/2014/main" id="{0D98A2C5-F902-B2D9-673E-0FF395AAA142}"/>
              </a:ext>
            </a:extLst>
          </p:cNvPr>
          <p:cNvPicPr>
            <a:picLocks noChangeAspect="1"/>
          </p:cNvPicPr>
          <p:nvPr/>
        </p:nvPicPr>
        <p:blipFill>
          <a:blip r:embed="rId4"/>
          <a:stretch>
            <a:fillRect/>
          </a:stretch>
        </p:blipFill>
        <p:spPr>
          <a:xfrm>
            <a:off x="933301" y="121266"/>
            <a:ext cx="7413257" cy="1516148"/>
          </a:xfrm>
          <a:prstGeom prst="rect">
            <a:avLst/>
          </a:prstGeom>
        </p:spPr>
      </p:pic>
    </p:spTree>
    <p:extLst>
      <p:ext uri="{BB962C8B-B14F-4D97-AF65-F5344CB8AC3E}">
        <p14:creationId xmlns:p14="http://schemas.microsoft.com/office/powerpoint/2010/main" val="178213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8E4BA2-53BB-10F2-4B99-3930D20C3D8B}"/>
              </a:ext>
            </a:extLst>
          </p:cNvPr>
          <p:cNvPicPr>
            <a:picLocks noChangeAspect="1"/>
          </p:cNvPicPr>
          <p:nvPr/>
        </p:nvPicPr>
        <p:blipFill>
          <a:blip r:embed="rId2"/>
          <a:stretch>
            <a:fillRect/>
          </a:stretch>
        </p:blipFill>
        <p:spPr>
          <a:xfrm>
            <a:off x="417805" y="710485"/>
            <a:ext cx="5919199" cy="1118315"/>
          </a:xfrm>
          <a:prstGeom prst="rect">
            <a:avLst/>
          </a:prstGeom>
        </p:spPr>
      </p:pic>
      <p:sp>
        <p:nvSpPr>
          <p:cNvPr id="4" name="TextBox 3">
            <a:extLst>
              <a:ext uri="{FF2B5EF4-FFF2-40B4-BE49-F238E27FC236}">
                <a16:creationId xmlns:a16="http://schemas.microsoft.com/office/drawing/2014/main" id="{90540F57-0527-994A-893F-6C98A05AB0E6}"/>
              </a:ext>
            </a:extLst>
          </p:cNvPr>
          <p:cNvSpPr txBox="1"/>
          <p:nvPr/>
        </p:nvSpPr>
        <p:spPr>
          <a:xfrm>
            <a:off x="244549" y="287079"/>
            <a:ext cx="11153553" cy="369332"/>
          </a:xfrm>
          <a:prstGeom prst="rect">
            <a:avLst/>
          </a:prstGeom>
          <a:noFill/>
        </p:spPr>
        <p:txBody>
          <a:bodyPr wrap="square" rtlCol="0">
            <a:spAutoFit/>
          </a:bodyPr>
          <a:lstStyle/>
          <a:p>
            <a:r>
              <a:rPr lang="en-US" dirty="0"/>
              <a:t>The Coefficient/Slope and Intercept  of the model  was determined using .</a:t>
            </a:r>
            <a:r>
              <a:rPr lang="en-US" dirty="0" err="1"/>
              <a:t>coef</a:t>
            </a:r>
            <a:r>
              <a:rPr lang="en-US" dirty="0"/>
              <a:t>_ and .intercept_ respectively.</a:t>
            </a:r>
            <a:endParaRPr lang="en-NG" dirty="0"/>
          </a:p>
        </p:txBody>
      </p:sp>
      <p:sp>
        <p:nvSpPr>
          <p:cNvPr id="11" name="TextBox 10">
            <a:extLst>
              <a:ext uri="{FF2B5EF4-FFF2-40B4-BE49-F238E27FC236}">
                <a16:creationId xmlns:a16="http://schemas.microsoft.com/office/drawing/2014/main" id="{6E673EB8-2E18-FA86-54AD-63F276D0163D}"/>
              </a:ext>
            </a:extLst>
          </p:cNvPr>
          <p:cNvSpPr txBox="1"/>
          <p:nvPr/>
        </p:nvSpPr>
        <p:spPr>
          <a:xfrm>
            <a:off x="6900530" y="1052623"/>
            <a:ext cx="5188689" cy="646331"/>
          </a:xfrm>
          <a:prstGeom prst="rect">
            <a:avLst/>
          </a:prstGeom>
          <a:noFill/>
        </p:spPr>
        <p:txBody>
          <a:bodyPr wrap="square" rtlCol="0">
            <a:spAutoFit/>
          </a:bodyPr>
          <a:lstStyle/>
          <a:p>
            <a:r>
              <a:rPr lang="en-US" dirty="0"/>
              <a:t>Coefficient is 5.98 which means that for every dollar spent on marketing, there is ~6 clicks on the app.</a:t>
            </a:r>
            <a:endParaRPr lang="en-NG" dirty="0"/>
          </a:p>
        </p:txBody>
      </p:sp>
      <p:pic>
        <p:nvPicPr>
          <p:cNvPr id="13" name="Picture 12">
            <a:extLst>
              <a:ext uri="{FF2B5EF4-FFF2-40B4-BE49-F238E27FC236}">
                <a16:creationId xmlns:a16="http://schemas.microsoft.com/office/drawing/2014/main" id="{E16D006B-3F3E-02F0-B039-BE32EC51E160}"/>
              </a:ext>
            </a:extLst>
          </p:cNvPr>
          <p:cNvPicPr>
            <a:picLocks noChangeAspect="1"/>
          </p:cNvPicPr>
          <p:nvPr/>
        </p:nvPicPr>
        <p:blipFill>
          <a:blip r:embed="rId3"/>
          <a:stretch>
            <a:fillRect/>
          </a:stretch>
        </p:blipFill>
        <p:spPr>
          <a:xfrm>
            <a:off x="232344" y="2254100"/>
            <a:ext cx="6115293" cy="4231759"/>
          </a:xfrm>
          <a:prstGeom prst="rect">
            <a:avLst/>
          </a:prstGeom>
        </p:spPr>
      </p:pic>
      <p:sp>
        <p:nvSpPr>
          <p:cNvPr id="14" name="TextBox 13">
            <a:extLst>
              <a:ext uri="{FF2B5EF4-FFF2-40B4-BE49-F238E27FC236}">
                <a16:creationId xmlns:a16="http://schemas.microsoft.com/office/drawing/2014/main" id="{A2CA1D1A-3816-EA15-CC52-BD67BCD26471}"/>
              </a:ext>
            </a:extLst>
          </p:cNvPr>
          <p:cNvSpPr txBox="1"/>
          <p:nvPr/>
        </p:nvSpPr>
        <p:spPr>
          <a:xfrm>
            <a:off x="6613451" y="3540642"/>
            <a:ext cx="5061098" cy="923330"/>
          </a:xfrm>
          <a:prstGeom prst="rect">
            <a:avLst/>
          </a:prstGeom>
          <a:noFill/>
        </p:spPr>
        <p:txBody>
          <a:bodyPr wrap="square" rtlCol="0">
            <a:spAutoFit/>
          </a:bodyPr>
          <a:lstStyle/>
          <a:p>
            <a:r>
              <a:rPr lang="en-US" dirty="0"/>
              <a:t>The model is tested on the testing data and put in a dataframe to compare the actual and predicted values.</a:t>
            </a:r>
            <a:endParaRPr lang="en-NG" dirty="0"/>
          </a:p>
        </p:txBody>
      </p:sp>
    </p:spTree>
    <p:extLst>
      <p:ext uri="{BB962C8B-B14F-4D97-AF65-F5344CB8AC3E}">
        <p14:creationId xmlns:p14="http://schemas.microsoft.com/office/powerpoint/2010/main" val="4119510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DB95A8-3D80-EBBB-9959-CC384C48D155}"/>
              </a:ext>
            </a:extLst>
          </p:cNvPr>
          <p:cNvPicPr>
            <a:picLocks noChangeAspect="1"/>
          </p:cNvPicPr>
          <p:nvPr/>
        </p:nvPicPr>
        <p:blipFill>
          <a:blip r:embed="rId2"/>
          <a:stretch>
            <a:fillRect/>
          </a:stretch>
        </p:blipFill>
        <p:spPr>
          <a:xfrm>
            <a:off x="292150" y="344564"/>
            <a:ext cx="6674193" cy="4191215"/>
          </a:xfrm>
          <a:prstGeom prst="rect">
            <a:avLst/>
          </a:prstGeom>
        </p:spPr>
      </p:pic>
      <p:sp>
        <p:nvSpPr>
          <p:cNvPr id="5" name="TextBox 4">
            <a:extLst>
              <a:ext uri="{FF2B5EF4-FFF2-40B4-BE49-F238E27FC236}">
                <a16:creationId xmlns:a16="http://schemas.microsoft.com/office/drawing/2014/main" id="{209EEB6B-D0B3-58C6-7C61-5E510EC0C15F}"/>
              </a:ext>
            </a:extLst>
          </p:cNvPr>
          <p:cNvSpPr txBox="1"/>
          <p:nvPr/>
        </p:nvSpPr>
        <p:spPr>
          <a:xfrm>
            <a:off x="297712" y="4944140"/>
            <a:ext cx="8973879" cy="369332"/>
          </a:xfrm>
          <a:prstGeom prst="rect">
            <a:avLst/>
          </a:prstGeom>
          <a:noFill/>
        </p:spPr>
        <p:txBody>
          <a:bodyPr wrap="square" rtlCol="0">
            <a:spAutoFit/>
          </a:bodyPr>
          <a:lstStyle/>
          <a:p>
            <a:r>
              <a:rPr lang="en-US" dirty="0"/>
              <a:t>Graphical representation of the actual and predicted values.</a:t>
            </a:r>
            <a:endParaRPr lang="en-NG" dirty="0"/>
          </a:p>
        </p:txBody>
      </p:sp>
    </p:spTree>
    <p:extLst>
      <p:ext uri="{BB962C8B-B14F-4D97-AF65-F5344CB8AC3E}">
        <p14:creationId xmlns:p14="http://schemas.microsoft.com/office/powerpoint/2010/main" val="320752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284480" y="166284"/>
            <a:ext cx="11155680" cy="584775"/>
          </a:xfrm>
          <a:prstGeom prst="rect">
            <a:avLst/>
          </a:prstGeom>
          <a:noFill/>
        </p:spPr>
        <p:txBody>
          <a:bodyPr wrap="square" rtlCol="0">
            <a:spAutoFit/>
          </a:bodyPr>
          <a:lstStyle/>
          <a:p>
            <a:r>
              <a:rPr lang="en-US" sz="3200" b="1" dirty="0">
                <a:ea typeface="EB Garamond" panose="00000500000000000000" pitchFamily="2" charset="0"/>
              </a:rPr>
              <a:t>Insights</a:t>
            </a:r>
            <a:endParaRPr lang="en-NG" sz="3200" b="1" dirty="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396240" y="1026160"/>
            <a:ext cx="10718800" cy="1477328"/>
          </a:xfrm>
          <a:prstGeom prst="rect">
            <a:avLst/>
          </a:prstGeom>
          <a:noFill/>
        </p:spPr>
        <p:txBody>
          <a:bodyPr wrap="square" rtlCol="0">
            <a:spAutoFit/>
          </a:bodyPr>
          <a:lstStyle/>
          <a:p>
            <a:r>
              <a:rPr lang="en-US" dirty="0"/>
              <a:t>The model has:</a:t>
            </a:r>
          </a:p>
          <a:p>
            <a:pPr marL="285750" indent="-285750">
              <a:buFont typeface="Arial" panose="020B0604020202020204" pitchFamily="34" charset="0"/>
              <a:buChar char="•"/>
            </a:pPr>
            <a:r>
              <a:rPr lang="en-US" dirty="0"/>
              <a:t>Mean Absolute Error of 26.2126</a:t>
            </a:r>
          </a:p>
          <a:p>
            <a:pPr marL="285750" indent="-285750">
              <a:buFont typeface="Arial" panose="020B0604020202020204" pitchFamily="34" charset="0"/>
              <a:buChar char="•"/>
            </a:pPr>
            <a:r>
              <a:rPr lang="en-US" dirty="0"/>
              <a:t>Mean Squared Error of 918.3189</a:t>
            </a:r>
          </a:p>
          <a:p>
            <a:pPr marL="285750" indent="-285750">
              <a:buFont typeface="Arial" panose="020B0604020202020204" pitchFamily="34" charset="0"/>
              <a:buChar char="•"/>
            </a:pPr>
            <a:r>
              <a:rPr lang="en-US" dirty="0"/>
              <a:t>Root Mean Squared Error of 30.3037</a:t>
            </a:r>
          </a:p>
          <a:p>
            <a:pPr marL="285750" indent="-285750">
              <a:buFont typeface="Arial" panose="020B0604020202020204" pitchFamily="34" charset="0"/>
              <a:buChar char="•"/>
            </a:pPr>
            <a:r>
              <a:rPr lang="en-US" dirty="0"/>
              <a:t>R-squared of 0.9317 i.e. 93%</a:t>
            </a:r>
          </a:p>
        </p:txBody>
      </p:sp>
      <p:pic>
        <p:nvPicPr>
          <p:cNvPr id="3" name="Picture 2">
            <a:extLst>
              <a:ext uri="{FF2B5EF4-FFF2-40B4-BE49-F238E27FC236}">
                <a16:creationId xmlns:a16="http://schemas.microsoft.com/office/drawing/2014/main" id="{A1C3B74D-8179-63D8-7F2B-A7B4A7CF35BA}"/>
              </a:ext>
            </a:extLst>
          </p:cNvPr>
          <p:cNvPicPr>
            <a:picLocks noChangeAspect="1"/>
          </p:cNvPicPr>
          <p:nvPr/>
        </p:nvPicPr>
        <p:blipFill>
          <a:blip r:embed="rId2"/>
          <a:stretch>
            <a:fillRect/>
          </a:stretch>
        </p:blipFill>
        <p:spPr>
          <a:xfrm>
            <a:off x="336224" y="2793798"/>
            <a:ext cx="7776417" cy="3224230"/>
          </a:xfrm>
          <a:prstGeom prst="rect">
            <a:avLst/>
          </a:prstGeom>
        </p:spPr>
      </p:pic>
    </p:spTree>
    <p:extLst>
      <p:ext uri="{BB962C8B-B14F-4D97-AF65-F5344CB8AC3E}">
        <p14:creationId xmlns:p14="http://schemas.microsoft.com/office/powerpoint/2010/main" val="337054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9F9E3F-552C-FC00-4E4D-5A2A4E36173E}"/>
              </a:ext>
            </a:extLst>
          </p:cNvPr>
          <p:cNvSpPr txBox="1"/>
          <p:nvPr/>
        </p:nvSpPr>
        <p:spPr>
          <a:xfrm>
            <a:off x="304800" y="213360"/>
            <a:ext cx="898144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Business Understanding</a:t>
            </a:r>
            <a:endParaRPr lang="en-NG" sz="4400" b="1" dirty="0">
              <a:latin typeface="EB Garamond" panose="00000500000000000000" pitchFamily="2" charset="0"/>
              <a:ea typeface="EB Garamond" panose="00000500000000000000" pitchFamily="2" charset="0"/>
            </a:endParaRPr>
          </a:p>
        </p:txBody>
      </p:sp>
      <p:sp>
        <p:nvSpPr>
          <p:cNvPr id="3" name="TextBox 2">
            <a:extLst>
              <a:ext uri="{FF2B5EF4-FFF2-40B4-BE49-F238E27FC236}">
                <a16:creationId xmlns:a16="http://schemas.microsoft.com/office/drawing/2014/main" id="{45B61349-6532-1A50-D307-A4E24DDDEE8E}"/>
              </a:ext>
            </a:extLst>
          </p:cNvPr>
          <p:cNvSpPr txBox="1"/>
          <p:nvPr/>
        </p:nvSpPr>
        <p:spPr>
          <a:xfrm>
            <a:off x="182880" y="1259840"/>
            <a:ext cx="11165840" cy="2308324"/>
          </a:xfrm>
          <a:prstGeom prst="rect">
            <a:avLst/>
          </a:prstGeom>
          <a:noFill/>
        </p:spPr>
        <p:txBody>
          <a:bodyPr wrap="square" rtlCol="0">
            <a:spAutoFit/>
          </a:bodyPr>
          <a:lstStyle/>
          <a:p>
            <a:r>
              <a:rPr lang="en-US" dirty="0"/>
              <a:t>    Assessing customers response to a product, service, website or a new feature on the company's app is equally as important as acquiring and retaining them.  Customer/User engagement helps understand</a:t>
            </a:r>
          </a:p>
          <a:p>
            <a:pPr marL="285750" indent="-285750">
              <a:buFont typeface="Arial" panose="020B0604020202020204" pitchFamily="34" charset="0"/>
              <a:buChar char="•"/>
            </a:pPr>
            <a:r>
              <a:rPr lang="en-US" dirty="0"/>
              <a:t> how your customers interact with your website, content or app</a:t>
            </a:r>
          </a:p>
          <a:p>
            <a:pPr marL="285750" indent="-285750">
              <a:buFont typeface="Arial" panose="020B0604020202020204" pitchFamily="34" charset="0"/>
              <a:buChar char="•"/>
            </a:pPr>
            <a:r>
              <a:rPr lang="en-US" dirty="0"/>
              <a:t> measure marketing campaign effectiveness.</a:t>
            </a:r>
          </a:p>
          <a:p>
            <a:endParaRPr lang="en-US" dirty="0"/>
          </a:p>
          <a:p>
            <a:r>
              <a:rPr lang="en-US" dirty="0"/>
              <a:t>   Understanding this is therefore important as it allows the company provide more engaging content, refine their strategy, upgrade customer service and better the  user experience.</a:t>
            </a:r>
          </a:p>
          <a:p>
            <a:pPr marL="285750" indent="-285750">
              <a:buFont typeface="Arial" panose="020B0604020202020204" pitchFamily="34" charset="0"/>
              <a:buChar char="•"/>
            </a:pPr>
            <a:endParaRPr lang="en-NG" dirty="0"/>
          </a:p>
        </p:txBody>
      </p:sp>
    </p:spTree>
    <p:extLst>
      <p:ext uri="{BB962C8B-B14F-4D97-AF65-F5344CB8AC3E}">
        <p14:creationId xmlns:p14="http://schemas.microsoft.com/office/powerpoint/2010/main" val="264383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9F9E3F-552C-FC00-4E4D-5A2A4E36173E}"/>
              </a:ext>
            </a:extLst>
          </p:cNvPr>
          <p:cNvSpPr txBox="1"/>
          <p:nvPr/>
        </p:nvSpPr>
        <p:spPr>
          <a:xfrm>
            <a:off x="406400" y="132080"/>
            <a:ext cx="898144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Goal</a:t>
            </a:r>
            <a:endParaRPr lang="en-NG" sz="4400" b="1" dirty="0">
              <a:latin typeface="EB Garamond" panose="00000500000000000000" pitchFamily="2" charset="0"/>
              <a:ea typeface="EB Garamond" panose="00000500000000000000" pitchFamily="2" charset="0"/>
            </a:endParaRPr>
          </a:p>
        </p:txBody>
      </p:sp>
      <p:sp>
        <p:nvSpPr>
          <p:cNvPr id="3" name="TextBox 2">
            <a:extLst>
              <a:ext uri="{FF2B5EF4-FFF2-40B4-BE49-F238E27FC236}">
                <a16:creationId xmlns:a16="http://schemas.microsoft.com/office/drawing/2014/main" id="{45B61349-6532-1A50-D307-A4E24DDDEE8E}"/>
              </a:ext>
            </a:extLst>
          </p:cNvPr>
          <p:cNvSpPr txBox="1"/>
          <p:nvPr/>
        </p:nvSpPr>
        <p:spPr>
          <a:xfrm>
            <a:off x="182880" y="965200"/>
            <a:ext cx="1116584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Determine the relationship between marketing spend and user engagement on the app.</a:t>
            </a:r>
          </a:p>
          <a:p>
            <a:pPr marL="285750" indent="-285750">
              <a:buFont typeface="Arial" panose="020B0604020202020204" pitchFamily="34" charset="0"/>
              <a:buChar char="•"/>
            </a:pPr>
            <a:r>
              <a:rPr lang="en-US" dirty="0"/>
              <a:t>Build a model to predict future  outcomes of the DTC app user clicks. </a:t>
            </a:r>
          </a:p>
          <a:p>
            <a:pPr marL="285750" indent="-285750">
              <a:buFont typeface="Arial" panose="020B0604020202020204" pitchFamily="34" charset="0"/>
              <a:buChar char="•"/>
            </a:pPr>
            <a:endParaRPr lang="en-US" dirty="0"/>
          </a:p>
          <a:p>
            <a:r>
              <a:rPr lang="en-US" dirty="0"/>
              <a:t> This will help prevent problems or inform decision like marketing campaign budget, Improving customer satisfaction, and  Increasing customer retention.</a:t>
            </a:r>
          </a:p>
        </p:txBody>
      </p:sp>
    </p:spTree>
    <p:extLst>
      <p:ext uri="{BB962C8B-B14F-4D97-AF65-F5344CB8AC3E}">
        <p14:creationId xmlns:p14="http://schemas.microsoft.com/office/powerpoint/2010/main" val="414491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15B1-B064-1144-7695-BB64955ED747}"/>
              </a:ext>
            </a:extLst>
          </p:cNvPr>
          <p:cNvSpPr txBox="1"/>
          <p:nvPr/>
        </p:nvSpPr>
        <p:spPr>
          <a:xfrm>
            <a:off x="264160" y="71120"/>
            <a:ext cx="1115568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Data Understanding</a:t>
            </a:r>
            <a:endParaRPr lang="en-NG" sz="44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9201EB9B-1A03-34ED-C214-3ECD2996F7DF}"/>
              </a:ext>
            </a:extLst>
          </p:cNvPr>
          <p:cNvSpPr txBox="1"/>
          <p:nvPr/>
        </p:nvSpPr>
        <p:spPr>
          <a:xfrm>
            <a:off x="172720" y="1005840"/>
            <a:ext cx="10718800" cy="1200329"/>
          </a:xfrm>
          <a:prstGeom prst="rect">
            <a:avLst/>
          </a:prstGeom>
          <a:noFill/>
        </p:spPr>
        <p:txBody>
          <a:bodyPr wrap="square" rtlCol="0">
            <a:spAutoFit/>
          </a:bodyPr>
          <a:lstStyle/>
          <a:p>
            <a:r>
              <a:rPr lang="en-US" dirty="0"/>
              <a:t>The dataset was opened in Microsoft Excel, saved in a csv format and  imported into </a:t>
            </a:r>
            <a:r>
              <a:rPr lang="en-US" dirty="0" err="1"/>
              <a:t>Jupyter</a:t>
            </a:r>
            <a:r>
              <a:rPr lang="en-US" dirty="0"/>
              <a:t> Notebook which is the IDE used for this project.</a:t>
            </a:r>
            <a:endParaRPr lang="en-NG" dirty="0"/>
          </a:p>
          <a:p>
            <a:endParaRPr lang="en-US" dirty="0"/>
          </a:p>
          <a:p>
            <a:r>
              <a:rPr lang="en-US" dirty="0"/>
              <a:t>Started by importing all necessary modules for the analysis.</a:t>
            </a:r>
            <a:endParaRPr lang="en-NG" dirty="0"/>
          </a:p>
        </p:txBody>
      </p:sp>
      <p:pic>
        <p:nvPicPr>
          <p:cNvPr id="3" name="Picture 2">
            <a:extLst>
              <a:ext uri="{FF2B5EF4-FFF2-40B4-BE49-F238E27FC236}">
                <a16:creationId xmlns:a16="http://schemas.microsoft.com/office/drawing/2014/main" id="{CECC12E7-CDBD-1203-2935-DED4E6FD3029}"/>
              </a:ext>
            </a:extLst>
          </p:cNvPr>
          <p:cNvPicPr>
            <a:picLocks noChangeAspect="1"/>
          </p:cNvPicPr>
          <p:nvPr/>
        </p:nvPicPr>
        <p:blipFill>
          <a:blip r:embed="rId2"/>
          <a:stretch>
            <a:fillRect/>
          </a:stretch>
        </p:blipFill>
        <p:spPr>
          <a:xfrm>
            <a:off x="157862" y="2289142"/>
            <a:ext cx="8834434" cy="1866298"/>
          </a:xfrm>
          <a:prstGeom prst="rect">
            <a:avLst/>
          </a:prstGeom>
        </p:spPr>
      </p:pic>
      <p:sp>
        <p:nvSpPr>
          <p:cNvPr id="7" name="TextBox 6">
            <a:extLst>
              <a:ext uri="{FF2B5EF4-FFF2-40B4-BE49-F238E27FC236}">
                <a16:creationId xmlns:a16="http://schemas.microsoft.com/office/drawing/2014/main" id="{35773F6E-3376-302F-BD05-375F380A3753}"/>
              </a:ext>
            </a:extLst>
          </p:cNvPr>
          <p:cNvSpPr txBox="1"/>
          <p:nvPr/>
        </p:nvSpPr>
        <p:spPr>
          <a:xfrm>
            <a:off x="142240" y="4226560"/>
            <a:ext cx="10718800" cy="1200329"/>
          </a:xfrm>
          <a:prstGeom prst="rect">
            <a:avLst/>
          </a:prstGeom>
          <a:noFill/>
        </p:spPr>
        <p:txBody>
          <a:bodyPr wrap="square" rtlCol="0">
            <a:spAutoFit/>
          </a:bodyPr>
          <a:lstStyle/>
          <a:p>
            <a:r>
              <a:rPr lang="en-US" dirty="0"/>
              <a:t>    A dataframe called </a:t>
            </a:r>
            <a:r>
              <a:rPr lang="en-US" dirty="0" err="1"/>
              <a:t>df</a:t>
            </a:r>
            <a:r>
              <a:rPr lang="en-US" dirty="0"/>
              <a:t> was created and data loaded into it using the </a:t>
            </a:r>
            <a:r>
              <a:rPr lang="en-US" dirty="0" err="1"/>
              <a:t>pd.read_csv</a:t>
            </a:r>
            <a:r>
              <a:rPr lang="en-US" dirty="0"/>
              <a:t>() method  since the data was saved in a csv format.</a:t>
            </a:r>
          </a:p>
          <a:p>
            <a:endParaRPr lang="en-US" dirty="0"/>
          </a:p>
          <a:p>
            <a:r>
              <a:rPr lang="en-US" dirty="0"/>
              <a:t>   </a:t>
            </a:r>
            <a:endParaRPr lang="en-NG" dirty="0"/>
          </a:p>
        </p:txBody>
      </p:sp>
      <p:pic>
        <p:nvPicPr>
          <p:cNvPr id="6" name="Picture 5">
            <a:extLst>
              <a:ext uri="{FF2B5EF4-FFF2-40B4-BE49-F238E27FC236}">
                <a16:creationId xmlns:a16="http://schemas.microsoft.com/office/drawing/2014/main" id="{D797C970-A09C-2161-1674-4A15719442B2}"/>
              </a:ext>
            </a:extLst>
          </p:cNvPr>
          <p:cNvPicPr>
            <a:picLocks noChangeAspect="1"/>
          </p:cNvPicPr>
          <p:nvPr/>
        </p:nvPicPr>
        <p:blipFill>
          <a:blip r:embed="rId3"/>
          <a:stretch>
            <a:fillRect/>
          </a:stretch>
        </p:blipFill>
        <p:spPr>
          <a:xfrm>
            <a:off x="267954" y="5132630"/>
            <a:ext cx="8636444" cy="590580"/>
          </a:xfrm>
          <a:prstGeom prst="rect">
            <a:avLst/>
          </a:prstGeom>
        </p:spPr>
      </p:pic>
      <p:sp>
        <p:nvSpPr>
          <p:cNvPr id="8" name="TextBox 7">
            <a:extLst>
              <a:ext uri="{FF2B5EF4-FFF2-40B4-BE49-F238E27FC236}">
                <a16:creationId xmlns:a16="http://schemas.microsoft.com/office/drawing/2014/main" id="{E85AAF36-634D-1721-A1D0-AFEA4CCD2A61}"/>
              </a:ext>
            </a:extLst>
          </p:cNvPr>
          <p:cNvSpPr txBox="1"/>
          <p:nvPr/>
        </p:nvSpPr>
        <p:spPr>
          <a:xfrm>
            <a:off x="180753" y="5975498"/>
            <a:ext cx="9867014" cy="646331"/>
          </a:xfrm>
          <a:prstGeom prst="rect">
            <a:avLst/>
          </a:prstGeom>
          <a:noFill/>
        </p:spPr>
        <p:txBody>
          <a:bodyPr wrap="square" rtlCol="0">
            <a:spAutoFit/>
          </a:bodyPr>
          <a:lstStyle/>
          <a:p>
            <a:r>
              <a:rPr lang="en-US" dirty="0"/>
              <a:t> After loading, the data was validated by using the .head() and .tail() methods to get the first 5 and last 5 rows, respectively.</a:t>
            </a:r>
            <a:endParaRPr lang="en-NG" dirty="0"/>
          </a:p>
        </p:txBody>
      </p:sp>
    </p:spTree>
    <p:extLst>
      <p:ext uri="{BB962C8B-B14F-4D97-AF65-F5344CB8AC3E}">
        <p14:creationId xmlns:p14="http://schemas.microsoft.com/office/powerpoint/2010/main" val="267280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B19866-5D7F-E45F-AE67-3BC26ABCE3F0}"/>
              </a:ext>
            </a:extLst>
          </p:cNvPr>
          <p:cNvPicPr>
            <a:picLocks noChangeAspect="1"/>
          </p:cNvPicPr>
          <p:nvPr/>
        </p:nvPicPr>
        <p:blipFill>
          <a:blip r:embed="rId2"/>
          <a:stretch>
            <a:fillRect/>
          </a:stretch>
        </p:blipFill>
        <p:spPr>
          <a:xfrm>
            <a:off x="109898" y="270998"/>
            <a:ext cx="6524818" cy="2254366"/>
          </a:xfrm>
          <a:prstGeom prst="rect">
            <a:avLst/>
          </a:prstGeom>
        </p:spPr>
      </p:pic>
      <p:pic>
        <p:nvPicPr>
          <p:cNvPr id="7" name="Picture 6">
            <a:extLst>
              <a:ext uri="{FF2B5EF4-FFF2-40B4-BE49-F238E27FC236}">
                <a16:creationId xmlns:a16="http://schemas.microsoft.com/office/drawing/2014/main" id="{49AAA49F-BD53-3609-C4CE-F3431FA518F0}"/>
              </a:ext>
            </a:extLst>
          </p:cNvPr>
          <p:cNvPicPr>
            <a:picLocks noChangeAspect="1"/>
          </p:cNvPicPr>
          <p:nvPr/>
        </p:nvPicPr>
        <p:blipFill>
          <a:blip r:embed="rId3"/>
          <a:stretch>
            <a:fillRect/>
          </a:stretch>
        </p:blipFill>
        <p:spPr>
          <a:xfrm>
            <a:off x="98243" y="3473465"/>
            <a:ext cx="6579004" cy="2228965"/>
          </a:xfrm>
          <a:prstGeom prst="rect">
            <a:avLst/>
          </a:prstGeom>
        </p:spPr>
      </p:pic>
    </p:spTree>
    <p:extLst>
      <p:ext uri="{BB962C8B-B14F-4D97-AF65-F5344CB8AC3E}">
        <p14:creationId xmlns:p14="http://schemas.microsoft.com/office/powerpoint/2010/main" val="227197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855841-D1D5-CE6E-853A-456E943BCAD6}"/>
              </a:ext>
            </a:extLst>
          </p:cNvPr>
          <p:cNvSpPr txBox="1"/>
          <p:nvPr/>
        </p:nvSpPr>
        <p:spPr>
          <a:xfrm>
            <a:off x="329609" y="223284"/>
            <a:ext cx="11153554" cy="646331"/>
          </a:xfrm>
          <a:prstGeom prst="rect">
            <a:avLst/>
          </a:prstGeom>
          <a:noFill/>
        </p:spPr>
        <p:txBody>
          <a:bodyPr wrap="square" rtlCol="0">
            <a:spAutoFit/>
          </a:bodyPr>
          <a:lstStyle/>
          <a:p>
            <a:r>
              <a:rPr lang="en-US" dirty="0"/>
              <a:t>.info() was also used to get information about the dataframe. The result contained the number of columns, column labels, datatypes, memory usage, range index and the number of non-null values in each cell.</a:t>
            </a:r>
            <a:endParaRPr lang="en-NG" dirty="0"/>
          </a:p>
        </p:txBody>
      </p:sp>
      <p:sp>
        <p:nvSpPr>
          <p:cNvPr id="5" name="TextBox 4">
            <a:extLst>
              <a:ext uri="{FF2B5EF4-FFF2-40B4-BE49-F238E27FC236}">
                <a16:creationId xmlns:a16="http://schemas.microsoft.com/office/drawing/2014/main" id="{F96DB789-F356-BF1E-4506-17C6873A215D}"/>
              </a:ext>
            </a:extLst>
          </p:cNvPr>
          <p:cNvSpPr txBox="1"/>
          <p:nvPr/>
        </p:nvSpPr>
        <p:spPr>
          <a:xfrm>
            <a:off x="297712" y="3593804"/>
            <a:ext cx="9314121" cy="646331"/>
          </a:xfrm>
          <a:prstGeom prst="rect">
            <a:avLst/>
          </a:prstGeom>
          <a:noFill/>
        </p:spPr>
        <p:txBody>
          <a:bodyPr wrap="square" rtlCol="0">
            <a:spAutoFit/>
          </a:bodyPr>
          <a:lstStyle/>
          <a:p>
            <a:r>
              <a:rPr lang="en-US" dirty="0"/>
              <a:t>.describe() function was used to generate the statistical summary of the dataframe which includes the count, mean, median, min, max and percentile values of numeric columns.</a:t>
            </a:r>
            <a:endParaRPr lang="en-NG" dirty="0"/>
          </a:p>
        </p:txBody>
      </p:sp>
      <p:pic>
        <p:nvPicPr>
          <p:cNvPr id="7" name="Picture 6">
            <a:extLst>
              <a:ext uri="{FF2B5EF4-FFF2-40B4-BE49-F238E27FC236}">
                <a16:creationId xmlns:a16="http://schemas.microsoft.com/office/drawing/2014/main" id="{5C5BFA8F-BAB3-2FE2-1C1A-296923E736AA}"/>
              </a:ext>
            </a:extLst>
          </p:cNvPr>
          <p:cNvPicPr>
            <a:picLocks noChangeAspect="1"/>
          </p:cNvPicPr>
          <p:nvPr/>
        </p:nvPicPr>
        <p:blipFill>
          <a:blip r:embed="rId2"/>
          <a:stretch>
            <a:fillRect/>
          </a:stretch>
        </p:blipFill>
        <p:spPr>
          <a:xfrm>
            <a:off x="978196" y="875048"/>
            <a:ext cx="6719776" cy="2463575"/>
          </a:xfrm>
          <a:prstGeom prst="rect">
            <a:avLst/>
          </a:prstGeom>
        </p:spPr>
      </p:pic>
      <p:pic>
        <p:nvPicPr>
          <p:cNvPr id="9" name="Picture 8">
            <a:extLst>
              <a:ext uri="{FF2B5EF4-FFF2-40B4-BE49-F238E27FC236}">
                <a16:creationId xmlns:a16="http://schemas.microsoft.com/office/drawing/2014/main" id="{C9375271-AE2E-A627-7188-612BF2E85741}"/>
              </a:ext>
            </a:extLst>
          </p:cNvPr>
          <p:cNvPicPr>
            <a:picLocks noChangeAspect="1"/>
          </p:cNvPicPr>
          <p:nvPr/>
        </p:nvPicPr>
        <p:blipFill>
          <a:blip r:embed="rId3"/>
          <a:stretch>
            <a:fillRect/>
          </a:stretch>
        </p:blipFill>
        <p:spPr>
          <a:xfrm>
            <a:off x="894346" y="4306186"/>
            <a:ext cx="7228928" cy="2317898"/>
          </a:xfrm>
          <a:prstGeom prst="rect">
            <a:avLst/>
          </a:prstGeom>
        </p:spPr>
      </p:pic>
    </p:spTree>
    <p:extLst>
      <p:ext uri="{BB962C8B-B14F-4D97-AF65-F5344CB8AC3E}">
        <p14:creationId xmlns:p14="http://schemas.microsoft.com/office/powerpoint/2010/main" val="204211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36B87F-79ED-61A2-1CBA-30F936248FB5}"/>
              </a:ext>
            </a:extLst>
          </p:cNvPr>
          <p:cNvSpPr txBox="1"/>
          <p:nvPr/>
        </p:nvSpPr>
        <p:spPr>
          <a:xfrm>
            <a:off x="436880" y="0"/>
            <a:ext cx="11155680" cy="769441"/>
          </a:xfrm>
          <a:prstGeom prst="rect">
            <a:avLst/>
          </a:prstGeom>
          <a:noFill/>
        </p:spPr>
        <p:txBody>
          <a:bodyPr wrap="square" rtlCol="0">
            <a:spAutoFit/>
          </a:bodyPr>
          <a:lstStyle/>
          <a:p>
            <a:r>
              <a:rPr lang="en-US" sz="4400" b="1" dirty="0">
                <a:latin typeface="EB Garamond" panose="00000500000000000000" pitchFamily="2" charset="0"/>
                <a:ea typeface="EB Garamond" panose="00000500000000000000" pitchFamily="2" charset="0"/>
              </a:rPr>
              <a:t>Data Cleaning</a:t>
            </a:r>
            <a:endParaRPr lang="en-NG" sz="4400" b="1" dirty="0">
              <a:latin typeface="EB Garamond" panose="00000500000000000000" pitchFamily="2" charset="0"/>
              <a:ea typeface="EB Garamond" panose="00000500000000000000" pitchFamily="2" charset="0"/>
            </a:endParaRPr>
          </a:p>
        </p:txBody>
      </p:sp>
      <p:sp>
        <p:nvSpPr>
          <p:cNvPr id="5" name="TextBox 4">
            <a:extLst>
              <a:ext uri="{FF2B5EF4-FFF2-40B4-BE49-F238E27FC236}">
                <a16:creationId xmlns:a16="http://schemas.microsoft.com/office/drawing/2014/main" id="{026660AE-4C71-682E-312A-E4C1AB6D53F1}"/>
              </a:ext>
            </a:extLst>
          </p:cNvPr>
          <p:cNvSpPr txBox="1"/>
          <p:nvPr/>
        </p:nvSpPr>
        <p:spPr>
          <a:xfrm>
            <a:off x="400050" y="1108710"/>
            <a:ext cx="11532870" cy="1477328"/>
          </a:xfrm>
          <a:prstGeom prst="rect">
            <a:avLst/>
          </a:prstGeom>
          <a:noFill/>
        </p:spPr>
        <p:txBody>
          <a:bodyPr wrap="square" rtlCol="0">
            <a:spAutoFit/>
          </a:bodyPr>
          <a:lstStyle/>
          <a:p>
            <a:r>
              <a:rPr lang="en-US" dirty="0"/>
              <a:t>   This process involved checking for datatypes, missing and duplicates values, standardizing column names, performing correlational and outlier analysis to check the relationship between variables and extreme values, respectively and feature engineering.</a:t>
            </a:r>
          </a:p>
          <a:p>
            <a:endParaRPr lang="en-US" dirty="0"/>
          </a:p>
          <a:p>
            <a:r>
              <a:rPr lang="en-US" dirty="0"/>
              <a:t>Checked for duplicated values by using the pandas method .duplicated().any() .</a:t>
            </a:r>
            <a:endParaRPr lang="en-NG" b="1" dirty="0"/>
          </a:p>
        </p:txBody>
      </p:sp>
      <p:sp>
        <p:nvSpPr>
          <p:cNvPr id="8" name="TextBox 7">
            <a:extLst>
              <a:ext uri="{FF2B5EF4-FFF2-40B4-BE49-F238E27FC236}">
                <a16:creationId xmlns:a16="http://schemas.microsoft.com/office/drawing/2014/main" id="{9755839B-4EF8-DFAD-9241-2EBFEA4F93D6}"/>
              </a:ext>
            </a:extLst>
          </p:cNvPr>
          <p:cNvSpPr txBox="1"/>
          <p:nvPr/>
        </p:nvSpPr>
        <p:spPr>
          <a:xfrm>
            <a:off x="6002881" y="2847358"/>
            <a:ext cx="4813738" cy="923330"/>
          </a:xfrm>
          <a:prstGeom prst="rect">
            <a:avLst/>
          </a:prstGeom>
          <a:noFill/>
        </p:spPr>
        <p:txBody>
          <a:bodyPr wrap="square" rtlCol="0">
            <a:spAutoFit/>
          </a:bodyPr>
          <a:lstStyle/>
          <a:p>
            <a:r>
              <a:rPr lang="en-US" dirty="0"/>
              <a:t>This pandas method returned Boolean value False which means there are no duplicate values in the dataset.</a:t>
            </a:r>
            <a:endParaRPr lang="en-NG" dirty="0"/>
          </a:p>
        </p:txBody>
      </p:sp>
      <p:pic>
        <p:nvPicPr>
          <p:cNvPr id="3" name="Picture 2">
            <a:extLst>
              <a:ext uri="{FF2B5EF4-FFF2-40B4-BE49-F238E27FC236}">
                <a16:creationId xmlns:a16="http://schemas.microsoft.com/office/drawing/2014/main" id="{005661F9-9E98-6324-C8BB-F7C910D42B45}"/>
              </a:ext>
            </a:extLst>
          </p:cNvPr>
          <p:cNvPicPr>
            <a:picLocks noChangeAspect="1"/>
          </p:cNvPicPr>
          <p:nvPr/>
        </p:nvPicPr>
        <p:blipFill>
          <a:blip r:embed="rId2"/>
          <a:stretch>
            <a:fillRect/>
          </a:stretch>
        </p:blipFill>
        <p:spPr>
          <a:xfrm>
            <a:off x="889881" y="2924963"/>
            <a:ext cx="4858729" cy="1434385"/>
          </a:xfrm>
          <a:prstGeom prst="rect">
            <a:avLst/>
          </a:prstGeom>
        </p:spPr>
      </p:pic>
      <p:pic>
        <p:nvPicPr>
          <p:cNvPr id="7" name="Picture 6">
            <a:extLst>
              <a:ext uri="{FF2B5EF4-FFF2-40B4-BE49-F238E27FC236}">
                <a16:creationId xmlns:a16="http://schemas.microsoft.com/office/drawing/2014/main" id="{BC9D0032-C259-255B-8558-4130B9009A94}"/>
              </a:ext>
            </a:extLst>
          </p:cNvPr>
          <p:cNvPicPr>
            <a:picLocks noChangeAspect="1"/>
          </p:cNvPicPr>
          <p:nvPr/>
        </p:nvPicPr>
        <p:blipFill>
          <a:blip r:embed="rId3"/>
          <a:stretch>
            <a:fillRect/>
          </a:stretch>
        </p:blipFill>
        <p:spPr>
          <a:xfrm>
            <a:off x="901621" y="5419248"/>
            <a:ext cx="4797430" cy="1314518"/>
          </a:xfrm>
          <a:prstGeom prst="rect">
            <a:avLst/>
          </a:prstGeom>
        </p:spPr>
      </p:pic>
      <p:sp>
        <p:nvSpPr>
          <p:cNvPr id="9" name="TextBox 8">
            <a:extLst>
              <a:ext uri="{FF2B5EF4-FFF2-40B4-BE49-F238E27FC236}">
                <a16:creationId xmlns:a16="http://schemas.microsoft.com/office/drawing/2014/main" id="{0B881A38-9FCD-F1EA-D739-EDC21597CAC2}"/>
              </a:ext>
            </a:extLst>
          </p:cNvPr>
          <p:cNvSpPr txBox="1"/>
          <p:nvPr/>
        </p:nvSpPr>
        <p:spPr>
          <a:xfrm>
            <a:off x="446567" y="4603898"/>
            <a:ext cx="7570382" cy="369332"/>
          </a:xfrm>
          <a:prstGeom prst="rect">
            <a:avLst/>
          </a:prstGeom>
          <a:noFill/>
        </p:spPr>
        <p:txBody>
          <a:bodyPr wrap="square" rtlCol="0">
            <a:spAutoFit/>
          </a:bodyPr>
          <a:lstStyle/>
          <a:p>
            <a:r>
              <a:rPr lang="en-US" dirty="0"/>
              <a:t>And missing values using .</a:t>
            </a:r>
            <a:r>
              <a:rPr lang="en-US" dirty="0" err="1"/>
              <a:t>isnulla</a:t>
            </a:r>
            <a:r>
              <a:rPr lang="en-US" dirty="0"/>
              <a:t>().any() method to check for missing values.</a:t>
            </a:r>
            <a:endParaRPr lang="en-NG" dirty="0"/>
          </a:p>
        </p:txBody>
      </p:sp>
      <p:sp>
        <p:nvSpPr>
          <p:cNvPr id="10" name="TextBox 9">
            <a:extLst>
              <a:ext uri="{FF2B5EF4-FFF2-40B4-BE49-F238E27FC236}">
                <a16:creationId xmlns:a16="http://schemas.microsoft.com/office/drawing/2014/main" id="{8F15E3FB-C7A4-E01B-5557-364DEF138775}"/>
              </a:ext>
            </a:extLst>
          </p:cNvPr>
          <p:cNvSpPr txBox="1"/>
          <p:nvPr/>
        </p:nvSpPr>
        <p:spPr>
          <a:xfrm>
            <a:off x="6028660" y="5582093"/>
            <a:ext cx="5050466" cy="1200329"/>
          </a:xfrm>
          <a:prstGeom prst="rect">
            <a:avLst/>
          </a:prstGeom>
          <a:noFill/>
        </p:spPr>
        <p:txBody>
          <a:bodyPr wrap="square" rtlCol="0">
            <a:spAutoFit/>
          </a:bodyPr>
          <a:lstStyle/>
          <a:p>
            <a:r>
              <a:rPr lang="en-US" dirty="0"/>
              <a:t>This pandas method returned Boolean value False which means there are no missing values in the dataset.</a:t>
            </a:r>
            <a:endParaRPr lang="en-NG" dirty="0"/>
          </a:p>
          <a:p>
            <a:endParaRPr lang="en-NG" dirty="0"/>
          </a:p>
        </p:txBody>
      </p:sp>
    </p:spTree>
    <p:extLst>
      <p:ext uri="{BB962C8B-B14F-4D97-AF65-F5344CB8AC3E}">
        <p14:creationId xmlns:p14="http://schemas.microsoft.com/office/powerpoint/2010/main" val="72259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274DDE-BC48-19C4-B02C-562F44CC51D3}"/>
              </a:ext>
            </a:extLst>
          </p:cNvPr>
          <p:cNvPicPr>
            <a:picLocks noChangeAspect="1"/>
          </p:cNvPicPr>
          <p:nvPr/>
        </p:nvPicPr>
        <p:blipFill>
          <a:blip r:embed="rId2"/>
          <a:stretch>
            <a:fillRect/>
          </a:stretch>
        </p:blipFill>
        <p:spPr>
          <a:xfrm>
            <a:off x="203768" y="1016313"/>
            <a:ext cx="7387878" cy="5601175"/>
          </a:xfrm>
          <a:prstGeom prst="rect">
            <a:avLst/>
          </a:prstGeom>
        </p:spPr>
      </p:pic>
      <p:sp>
        <p:nvSpPr>
          <p:cNvPr id="4" name="TextBox 3">
            <a:extLst>
              <a:ext uri="{FF2B5EF4-FFF2-40B4-BE49-F238E27FC236}">
                <a16:creationId xmlns:a16="http://schemas.microsoft.com/office/drawing/2014/main" id="{F60CE66D-8B62-EA09-EC75-2880A27CD3E6}"/>
              </a:ext>
            </a:extLst>
          </p:cNvPr>
          <p:cNvSpPr txBox="1"/>
          <p:nvPr/>
        </p:nvSpPr>
        <p:spPr>
          <a:xfrm>
            <a:off x="202019" y="0"/>
            <a:ext cx="11780874" cy="646331"/>
          </a:xfrm>
          <a:prstGeom prst="rect">
            <a:avLst/>
          </a:prstGeom>
          <a:noFill/>
        </p:spPr>
        <p:txBody>
          <a:bodyPr wrap="square" rtlCol="0">
            <a:spAutoFit/>
          </a:bodyPr>
          <a:lstStyle/>
          <a:p>
            <a:r>
              <a:rPr lang="en-US" dirty="0"/>
              <a:t>Column names were checked using .columns in pandas, transformed to lower cases using .lower() and renamed using .rename() method.</a:t>
            </a:r>
            <a:endParaRPr lang="en-NG" dirty="0"/>
          </a:p>
        </p:txBody>
      </p:sp>
    </p:spTree>
    <p:extLst>
      <p:ext uri="{BB962C8B-B14F-4D97-AF65-F5344CB8AC3E}">
        <p14:creationId xmlns:p14="http://schemas.microsoft.com/office/powerpoint/2010/main" val="223518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1E23FA-D20D-30E2-050E-5F5C866194EF}"/>
              </a:ext>
            </a:extLst>
          </p:cNvPr>
          <p:cNvSpPr txBox="1"/>
          <p:nvPr/>
        </p:nvSpPr>
        <p:spPr>
          <a:xfrm>
            <a:off x="318977" y="191387"/>
            <a:ext cx="10621925" cy="1200329"/>
          </a:xfrm>
          <a:prstGeom prst="rect">
            <a:avLst/>
          </a:prstGeom>
          <a:noFill/>
        </p:spPr>
        <p:txBody>
          <a:bodyPr wrap="square" rtlCol="0">
            <a:spAutoFit/>
          </a:bodyPr>
          <a:lstStyle/>
          <a:p>
            <a:r>
              <a:rPr lang="en-US" dirty="0"/>
              <a:t>Performed correlational analysis to determine the relationship between marketing spend and clicks using heatmap. </a:t>
            </a:r>
          </a:p>
          <a:p>
            <a:endParaRPr lang="en-US" dirty="0"/>
          </a:p>
          <a:p>
            <a:r>
              <a:rPr lang="en-US" dirty="0"/>
              <a:t>There is a strong positive relationship between both variables.</a:t>
            </a:r>
            <a:endParaRPr lang="en-NG" dirty="0"/>
          </a:p>
        </p:txBody>
      </p:sp>
      <p:pic>
        <p:nvPicPr>
          <p:cNvPr id="4" name="Picture 3">
            <a:extLst>
              <a:ext uri="{FF2B5EF4-FFF2-40B4-BE49-F238E27FC236}">
                <a16:creationId xmlns:a16="http://schemas.microsoft.com/office/drawing/2014/main" id="{D4DEA579-167E-C52F-67B4-8F5028C9996C}"/>
              </a:ext>
            </a:extLst>
          </p:cNvPr>
          <p:cNvPicPr>
            <a:picLocks noChangeAspect="1"/>
          </p:cNvPicPr>
          <p:nvPr/>
        </p:nvPicPr>
        <p:blipFill>
          <a:blip r:embed="rId2"/>
          <a:stretch>
            <a:fillRect/>
          </a:stretch>
        </p:blipFill>
        <p:spPr>
          <a:xfrm>
            <a:off x="302429" y="1795190"/>
            <a:ext cx="6058211" cy="3416476"/>
          </a:xfrm>
          <a:prstGeom prst="rect">
            <a:avLst/>
          </a:prstGeom>
        </p:spPr>
      </p:pic>
    </p:spTree>
    <p:extLst>
      <p:ext uri="{BB962C8B-B14F-4D97-AF65-F5344CB8AC3E}">
        <p14:creationId xmlns:p14="http://schemas.microsoft.com/office/powerpoint/2010/main" val="633148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874</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Calibri Light</vt:lpstr>
      <vt:lpstr>EB Garamond</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Ariya Mariam</dc:creator>
  <cp:lastModifiedBy>Ariya Mariam</cp:lastModifiedBy>
  <cp:revision>3</cp:revision>
  <dcterms:created xsi:type="dcterms:W3CDTF">2022-09-16T16:16:43Z</dcterms:created>
  <dcterms:modified xsi:type="dcterms:W3CDTF">2022-09-23T03:46:19Z</dcterms:modified>
</cp:coreProperties>
</file>