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1"/>
  </p:notesMasterIdLst>
  <p:sldIdLst>
    <p:sldId id="279" r:id="rId3"/>
    <p:sldId id="280" r:id="rId4"/>
    <p:sldId id="282" r:id="rId5"/>
    <p:sldId id="258" r:id="rId6"/>
    <p:sldId id="286" r:id="rId7"/>
    <p:sldId id="259" r:id="rId8"/>
    <p:sldId id="260" r:id="rId9"/>
    <p:sldId id="289" r:id="rId10"/>
    <p:sldId id="290" r:id="rId11"/>
    <p:sldId id="261" r:id="rId12"/>
    <p:sldId id="262" r:id="rId13"/>
    <p:sldId id="263" r:id="rId14"/>
    <p:sldId id="264" r:id="rId15"/>
    <p:sldId id="283" r:id="rId16"/>
    <p:sldId id="284" r:id="rId17"/>
    <p:sldId id="285" r:id="rId18"/>
    <p:sldId id="268" r:id="rId19"/>
    <p:sldId id="291" r:id="rId20"/>
    <p:sldId id="287" r:id="rId21"/>
    <p:sldId id="269" r:id="rId22"/>
    <p:sldId id="270" r:id="rId23"/>
    <p:sldId id="271" r:id="rId24"/>
    <p:sldId id="272" r:id="rId25"/>
    <p:sldId id="273" r:id="rId26"/>
    <p:sldId id="274" r:id="rId27"/>
    <p:sldId id="277" r:id="rId28"/>
    <p:sldId id="276" r:id="rId29"/>
    <p:sldId id="278" r:id="rId3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Maven Pro" panose="020B0604020202020204" charset="0"/>
      <p:regular r:id="rId43"/>
      <p:bold r:id="rId44"/>
    </p:embeddedFont>
    <p:embeddedFont>
      <p:font typeface="Nuni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17" autoAdjust="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577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0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3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f569eca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f569eca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35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f569eca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f569eca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7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7bbca8a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7bbca8a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91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7bbca8a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7bbca8a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73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7bbca8a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7bbca8a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7bbca8a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7bbca8a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7bbca8a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7bbca8a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38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7bbca8a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7bbca8a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6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48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8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5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8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5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548-D3DB-4CF2-BEC9-384441AF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gym database management system template">
            <a:extLst>
              <a:ext uri="{FF2B5EF4-FFF2-40B4-BE49-F238E27FC236}">
                <a16:creationId xmlns:a16="http://schemas.microsoft.com/office/drawing/2014/main" id="{CB4E3288-C655-4FBA-BD26-F79007E5D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/>
          <a:stretch/>
        </p:blipFill>
        <p:spPr bwMode="auto">
          <a:xfrm>
            <a:off x="-71563" y="-21476"/>
            <a:ext cx="9254039" cy="5164975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03A62B-F455-43A1-9DF7-112184DDF064}"/>
              </a:ext>
            </a:extLst>
          </p:cNvPr>
          <p:cNvSpPr/>
          <p:nvPr/>
        </p:nvSpPr>
        <p:spPr>
          <a:xfrm>
            <a:off x="1160816" y="2831665"/>
            <a:ext cx="409376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i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  <a:p>
            <a:pPr lvl="0"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Prof. Wu-Ping Simon Wang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4ECD6-3DFE-4715-AA35-FAA86E2EFEFD}"/>
              </a:ext>
            </a:extLst>
          </p:cNvPr>
          <p:cNvSpPr/>
          <p:nvPr/>
        </p:nvSpPr>
        <p:spPr>
          <a:xfrm>
            <a:off x="5810477" y="2858627"/>
            <a:ext cx="3038938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i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10:</a:t>
            </a:r>
          </a:p>
          <a:p>
            <a:pPr lvl="0"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Doudou Nan</a:t>
            </a:r>
          </a:p>
          <a:p>
            <a:pPr lvl="0"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 Mathew</a:t>
            </a:r>
          </a:p>
          <a:p>
            <a:pPr lvl="0"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Soumya Murugendrappa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9376-F638-4DE6-8304-999C5CA3E701}"/>
              </a:ext>
            </a:extLst>
          </p:cNvPr>
          <p:cNvSpPr txBox="1"/>
          <p:nvPr/>
        </p:nvSpPr>
        <p:spPr>
          <a:xfrm>
            <a:off x="1811758" y="402883"/>
            <a:ext cx="58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Gym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809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 txBox="1"/>
          <p:nvPr/>
        </p:nvSpPr>
        <p:spPr>
          <a:xfrm>
            <a:off x="3783210" y="16704"/>
            <a:ext cx="3109026" cy="113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</a:t>
            </a:r>
            <a:r>
              <a:rPr lang="en" sz="3000" b="1" i="0" u="sng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ables</a:t>
            </a:r>
            <a:endParaRPr sz="3000" b="1" i="0" u="sng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603" y="2406637"/>
            <a:ext cx="1993725" cy="22860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399" name="Google Shape;399;p6"/>
          <p:cNvSpPr/>
          <p:nvPr/>
        </p:nvSpPr>
        <p:spPr>
          <a:xfrm>
            <a:off x="6425492" y="2428570"/>
            <a:ext cx="1392900" cy="191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"/>
          <p:cNvSpPr txBox="1"/>
          <p:nvPr/>
        </p:nvSpPr>
        <p:spPr>
          <a:xfrm>
            <a:off x="6425492" y="3064120"/>
            <a:ext cx="13929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GYM</a:t>
            </a:r>
            <a:endParaRPr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DATABASE</a:t>
            </a:r>
          </a:p>
        </p:txBody>
      </p:sp>
      <p:sp>
        <p:nvSpPr>
          <p:cNvPr id="401" name="Google Shape;401;p6"/>
          <p:cNvSpPr/>
          <p:nvPr/>
        </p:nvSpPr>
        <p:spPr>
          <a:xfrm>
            <a:off x="3783210" y="3134221"/>
            <a:ext cx="2393400" cy="567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58" y="731093"/>
            <a:ext cx="3109026" cy="16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"/>
          <p:cNvSpPr txBox="1"/>
          <p:nvPr/>
        </p:nvSpPr>
        <p:spPr>
          <a:xfrm>
            <a:off x="1013199" y="731092"/>
            <a:ext cx="4536300" cy="15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Database consist of one or more tables.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Each tables are made up of Tuple and Attribute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Each Tuple is uniquely identified by Primary Key.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0" grpId="0"/>
      <p:bldP spid="4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"/>
          <p:cNvSpPr txBox="1"/>
          <p:nvPr/>
        </p:nvSpPr>
        <p:spPr>
          <a:xfrm>
            <a:off x="4817889" y="2683700"/>
            <a:ext cx="4064854" cy="210345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TABLE dbo.Person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(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[PersonId] [varchar](15) NOT NULL PRIMARY KEY,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[FirstName] [varchar](50)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[LastName] [varchar](20)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[Gender] [varchar](2)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[IdentificationNo] [nvarchar](10)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[SSN] [nvarchar](20)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[Phone] [bigint]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[Email] [nvarchar](50) NOT NULL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);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"/>
          <p:cNvSpPr txBox="1"/>
          <p:nvPr/>
        </p:nvSpPr>
        <p:spPr>
          <a:xfrm>
            <a:off x="496699" y="797163"/>
            <a:ext cx="3829411" cy="1577787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TABLE</a:t>
            </a: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</a:t>
            </a:r>
            <a:r>
              <a:rPr lang="en" b="0" i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database_name.table_name</a:t>
            </a: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(</a:t>
            </a:r>
            <a:endParaRPr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i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Column1 datatype,</a:t>
            </a:r>
            <a:endParaRPr b="0" i="1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i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Column2 datatype,</a:t>
            </a:r>
            <a:endParaRPr b="0" i="1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i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Column3 datatype,</a:t>
            </a:r>
            <a:endParaRPr b="0" i="1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….</a:t>
            </a:r>
            <a:endParaRPr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);</a:t>
            </a:r>
            <a:endParaRPr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"/>
          <p:cNvSpPr txBox="1"/>
          <p:nvPr/>
        </p:nvSpPr>
        <p:spPr>
          <a:xfrm>
            <a:off x="6267777" y="485136"/>
            <a:ext cx="16716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Example 1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4817889" y="803340"/>
            <a:ext cx="4064854" cy="157778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TABLE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dbo.Address</a:t>
            </a:r>
            <a:endParaRPr lang="en-US"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</a:t>
            </a:r>
            <a:r>
              <a:rPr lang="en-US" sz="1200" b="1" u="none" strike="noStrike" cap="none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AddressID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] [varchar](15) NOT NULL PRIMARY KEY,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[Street] [varchar](100) NOT NULL,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[City] [varchar](100) NOT NULL,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[State] [varchar](50) NOT NULL,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</a:t>
            </a:r>
            <a:r>
              <a:rPr lang="en-US" sz="1200" b="1" u="none" strike="noStrike" cap="none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ZipCode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] [int] NOT NULL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)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"/>
          <p:cNvSpPr txBox="1"/>
          <p:nvPr/>
        </p:nvSpPr>
        <p:spPr>
          <a:xfrm>
            <a:off x="6267777" y="2365496"/>
            <a:ext cx="16716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Example 2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414" name="Google Shape;414;p7"/>
          <p:cNvSpPr txBox="1"/>
          <p:nvPr/>
        </p:nvSpPr>
        <p:spPr>
          <a:xfrm>
            <a:off x="1697720" y="2362046"/>
            <a:ext cx="16716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Example 3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415" name="Google Shape;415;p7"/>
          <p:cNvSpPr txBox="1"/>
          <p:nvPr/>
        </p:nvSpPr>
        <p:spPr>
          <a:xfrm>
            <a:off x="496700" y="2683701"/>
            <a:ext cx="3829412" cy="210345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TABLE [dbo].[PersonAddress]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(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[PersonId] [varchar](15)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[AddressId] [varchar](15) NOT NULL,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PRIMARY KEY([PersonID],[AddressID]),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FOREIGN KEY([PersonID]) REFERENCES     	[PERSON]([PersonID]),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FOREIGN KEY([AddressID]) REFERENCES 	[ADDRESS]([AddressID])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);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"/>
          <p:cNvSpPr txBox="1"/>
          <p:nvPr/>
        </p:nvSpPr>
        <p:spPr>
          <a:xfrm>
            <a:off x="3667846" y="-15687"/>
            <a:ext cx="2539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Tables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14;p7">
            <a:extLst>
              <a:ext uri="{FF2B5EF4-FFF2-40B4-BE49-F238E27FC236}">
                <a16:creationId xmlns:a16="http://schemas.microsoft.com/office/drawing/2014/main" id="{EEAEFF2B-2E17-47AB-8A03-71690C46781A}"/>
              </a:ext>
            </a:extLst>
          </p:cNvPr>
          <p:cNvSpPr txBox="1"/>
          <p:nvPr/>
        </p:nvSpPr>
        <p:spPr>
          <a:xfrm>
            <a:off x="1697720" y="478488"/>
            <a:ext cx="16716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Syntax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/>
          <p:nvPr/>
        </p:nvSpPr>
        <p:spPr>
          <a:xfrm>
            <a:off x="5358324" y="788649"/>
            <a:ext cx="2926875" cy="647098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SELECT * FROM DBO.BRANCH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327175" y="1588875"/>
            <a:ext cx="3560946" cy="3453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VALUES('B10001',7876754544,'Ad10001'); 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VALUES('B10002',7876234544,'Ad10012');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VALUES('B10003',7845754544,'Ad10027');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VALUES('B10004',7870954544,'Ad10040');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VALUES('B10005',7834454544,'Ad10009');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VALUES('B10006',7878344544,'Ad10088');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VALUES('B10007',7876211544,'Ad10098');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VALUES('B10008',7876756719,'Ad10114');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VALUES('B10009',7876754532,'Ad10117');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 [Branch] VALUES('B10010',7876754980,'Ad10142');</a:t>
            </a:r>
            <a:endParaRPr sz="11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324" y="1588875"/>
            <a:ext cx="2926875" cy="34537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425" name="Google Shape;425;p8"/>
          <p:cNvSpPr txBox="1"/>
          <p:nvPr/>
        </p:nvSpPr>
        <p:spPr>
          <a:xfrm>
            <a:off x="327175" y="788649"/>
            <a:ext cx="3560946" cy="64709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INSERT INTO</a:t>
            </a: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Table_Name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V</a:t>
            </a: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ALUES</a:t>
            </a:r>
            <a:r>
              <a:rPr lang="en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(‘Column1_Value’,‘Column2_Value’)</a:t>
            </a:r>
            <a:endParaRPr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3160700" y="100925"/>
            <a:ext cx="2539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3000" b="1" i="0" u="sng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Tables</a:t>
            </a:r>
            <a:endParaRPr sz="3000" b="1" i="0" u="sng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01;p6">
            <a:extLst>
              <a:ext uri="{FF2B5EF4-FFF2-40B4-BE49-F238E27FC236}">
                <a16:creationId xmlns:a16="http://schemas.microsoft.com/office/drawing/2014/main" id="{995D0E31-038D-4C80-B3DF-313C72AADF63}"/>
              </a:ext>
            </a:extLst>
          </p:cNvPr>
          <p:cNvSpPr/>
          <p:nvPr/>
        </p:nvSpPr>
        <p:spPr>
          <a:xfrm>
            <a:off x="4016243" y="2571750"/>
            <a:ext cx="1239638" cy="244306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f569eca3e_0_12"/>
          <p:cNvSpPr txBox="1"/>
          <p:nvPr/>
        </p:nvSpPr>
        <p:spPr>
          <a:xfrm>
            <a:off x="2674282" y="123290"/>
            <a:ext cx="4610182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 Level Constraint</a:t>
            </a:r>
            <a:endParaRPr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2" name="Google Shape;432;g5f569eca3e_0_12"/>
          <p:cNvSpPr txBox="1"/>
          <p:nvPr/>
        </p:nvSpPr>
        <p:spPr>
          <a:xfrm>
            <a:off x="1517716" y="997844"/>
            <a:ext cx="6923314" cy="1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Enforces business rules on tables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Ensures the accuracy and reliability of the data in the database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Cambria" panose="02040503050406030204" pitchFamily="18" charset="0"/>
                <a:ea typeface="Cambria" panose="02040503050406030204" pitchFamily="18" charset="0"/>
              </a:rPr>
              <a:t>Constraints could be either on a column level or a table level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graphicFrame>
        <p:nvGraphicFramePr>
          <p:cNvPr id="433" name="Google Shape;433;g5f569eca3e_0_12"/>
          <p:cNvGraphicFramePr/>
          <p:nvPr>
            <p:extLst>
              <p:ext uri="{D42A27DB-BD31-4B8C-83A1-F6EECF244321}">
                <p14:modId xmlns:p14="http://schemas.microsoft.com/office/powerpoint/2010/main" val="2885401724"/>
              </p:ext>
            </p:extLst>
          </p:nvPr>
        </p:nvGraphicFramePr>
        <p:xfrm>
          <a:off x="1940218" y="2244786"/>
          <a:ext cx="5263563" cy="2225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Constraints</a:t>
                      </a:r>
                      <a:endParaRPr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Column Level</a:t>
                      </a:r>
                      <a:endParaRPr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 Level</a:t>
                      </a:r>
                      <a:endParaRPr sz="16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Null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Primary Key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Foreign Key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1;g5f569eca3e_0_12">
            <a:extLst>
              <a:ext uri="{FF2B5EF4-FFF2-40B4-BE49-F238E27FC236}">
                <a16:creationId xmlns:a16="http://schemas.microsoft.com/office/drawing/2014/main" id="{EBF7E3F9-49C9-4439-9036-056BC3243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0502" y="10559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 Level Constraint</a:t>
            </a:r>
            <a:endParaRPr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08A28-2A0B-4860-AF06-28DD710DE858}"/>
              </a:ext>
            </a:extLst>
          </p:cNvPr>
          <p:cNvSpPr/>
          <p:nvPr/>
        </p:nvSpPr>
        <p:spPr>
          <a:xfrm>
            <a:off x="729983" y="684594"/>
            <a:ext cx="3373291" cy="2342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checkMaintenanceDate</a:t>
            </a:r>
            <a:endParaRPr lang="en-US" sz="1300" dirty="0">
              <a:solidFill>
                <a:srgbClr val="00808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PurchaseDate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PurchaseDate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PurchaseDate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PurchaseDate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6" name="Google Shape;401;p6">
            <a:extLst>
              <a:ext uri="{FF2B5EF4-FFF2-40B4-BE49-F238E27FC236}">
                <a16:creationId xmlns:a16="http://schemas.microsoft.com/office/drawing/2014/main" id="{6B3D815C-09B0-45E4-97B7-B69A48B88A59}"/>
              </a:ext>
            </a:extLst>
          </p:cNvPr>
          <p:cNvSpPr/>
          <p:nvPr/>
        </p:nvSpPr>
        <p:spPr>
          <a:xfrm rot="5400000">
            <a:off x="1851937" y="3160627"/>
            <a:ext cx="888296" cy="368833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7725-A0DE-492C-AC6D-EE0563AC945B}"/>
              </a:ext>
            </a:extLst>
          </p:cNvPr>
          <p:cNvSpPr/>
          <p:nvPr/>
        </p:nvSpPr>
        <p:spPr>
          <a:xfrm>
            <a:off x="729983" y="3789191"/>
            <a:ext cx="7776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MaintainanceRecord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Constraint_GreaterThanPurchaseDate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checkMaintenanceDate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&lt;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MaintainanceDate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4421E-C627-4CEF-9622-AC682BE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1" y="1505102"/>
            <a:ext cx="4451692" cy="1878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47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1;g5f569eca3e_0_12">
            <a:extLst>
              <a:ext uri="{FF2B5EF4-FFF2-40B4-BE49-F238E27FC236}">
                <a16:creationId xmlns:a16="http://schemas.microsoft.com/office/drawing/2014/main" id="{7BE1F085-80C3-4D8D-AA1E-EA49FCADF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1867" y="151694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 Level Constraint</a:t>
            </a:r>
            <a:endParaRPr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16838-2084-4748-A71F-75303E9BCF50}"/>
              </a:ext>
            </a:extLst>
          </p:cNvPr>
          <p:cNvSpPr/>
          <p:nvPr/>
        </p:nvSpPr>
        <p:spPr>
          <a:xfrm>
            <a:off x="887506" y="73375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checkPayDate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6" name="Google Shape;401;p6">
            <a:extLst>
              <a:ext uri="{FF2B5EF4-FFF2-40B4-BE49-F238E27FC236}">
                <a16:creationId xmlns:a16="http://schemas.microsoft.com/office/drawing/2014/main" id="{548FED1C-843F-458E-A546-15EFC03A5FD0}"/>
              </a:ext>
            </a:extLst>
          </p:cNvPr>
          <p:cNvSpPr/>
          <p:nvPr/>
        </p:nvSpPr>
        <p:spPr>
          <a:xfrm rot="5400000">
            <a:off x="2013302" y="3053052"/>
            <a:ext cx="888296" cy="368833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468CE-F737-4274-B48E-F5F0C19D3F9E}"/>
              </a:ext>
            </a:extLst>
          </p:cNvPr>
          <p:cNvSpPr/>
          <p:nvPr/>
        </p:nvSpPr>
        <p:spPr>
          <a:xfrm>
            <a:off x="887506" y="368161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PaymentRecord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Constraint_GreaterThanHireDate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checkPayDate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PaymentDate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pic>
        <p:nvPicPr>
          <p:cNvPr id="8" name="Google Shape;449;p10">
            <a:extLst>
              <a:ext uri="{FF2B5EF4-FFF2-40B4-BE49-F238E27FC236}">
                <a16:creationId xmlns:a16="http://schemas.microsoft.com/office/drawing/2014/main" id="{B1374AFF-044C-44D0-9956-1B5AF0105C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7504" y="1652703"/>
            <a:ext cx="3759350" cy="1678366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8761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A19F37-3995-4112-86B6-FD4F3D3AA261}"/>
              </a:ext>
            </a:extLst>
          </p:cNvPr>
          <p:cNvSpPr/>
          <p:nvPr/>
        </p:nvSpPr>
        <p:spPr>
          <a:xfrm>
            <a:off x="449516" y="564702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checkBillingDate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@StartDate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@StartDate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[Customer]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@StartDate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98429-7846-46F4-9DF2-5C0B63CAA82A}"/>
              </a:ext>
            </a:extLst>
          </p:cNvPr>
          <p:cNvSpPr/>
          <p:nvPr/>
        </p:nvSpPr>
        <p:spPr>
          <a:xfrm>
            <a:off x="449516" y="2811471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checkBillingDate2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EndDate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EndDate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[Customer]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EndDate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CE929-CE15-4F95-BD29-4AFF8E5476D9}"/>
              </a:ext>
            </a:extLst>
          </p:cNvPr>
          <p:cNvSpPr/>
          <p:nvPr/>
        </p:nvSpPr>
        <p:spPr>
          <a:xfrm>
            <a:off x="4622293" y="2863885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BillingRecord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Constraint_BetweenStartAndEndDate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checkBillingDate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)&lt;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BillingDate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checkBillingDate2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)&gt;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BillingDate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</p:txBody>
      </p:sp>
      <p:pic>
        <p:nvPicPr>
          <p:cNvPr id="8" name="Google Shape;459;p11">
            <a:extLst>
              <a:ext uri="{FF2B5EF4-FFF2-40B4-BE49-F238E27FC236}">
                <a16:creationId xmlns:a16="http://schemas.microsoft.com/office/drawing/2014/main" id="{B14A7AD2-EA09-4D7A-820E-EC3293FF1C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5469" y="686770"/>
            <a:ext cx="3756968" cy="1391016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" name="Google Shape;401;p6">
            <a:extLst>
              <a:ext uri="{FF2B5EF4-FFF2-40B4-BE49-F238E27FC236}">
                <a16:creationId xmlns:a16="http://schemas.microsoft.com/office/drawing/2014/main" id="{6C0C8A6A-812D-4D17-AAE8-520AD23EC560}"/>
              </a:ext>
            </a:extLst>
          </p:cNvPr>
          <p:cNvSpPr/>
          <p:nvPr/>
        </p:nvSpPr>
        <p:spPr>
          <a:xfrm rot="1200704">
            <a:off x="3196301" y="2380012"/>
            <a:ext cx="1486430" cy="336698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01;p6">
            <a:extLst>
              <a:ext uri="{FF2B5EF4-FFF2-40B4-BE49-F238E27FC236}">
                <a16:creationId xmlns:a16="http://schemas.microsoft.com/office/drawing/2014/main" id="{9D8589EE-BEB8-4E1E-9AC9-1C26B6698236}"/>
              </a:ext>
            </a:extLst>
          </p:cNvPr>
          <p:cNvSpPr/>
          <p:nvPr/>
        </p:nvSpPr>
        <p:spPr>
          <a:xfrm>
            <a:off x="3227332" y="3173506"/>
            <a:ext cx="1383469" cy="330413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8E503-068B-4C15-AD8B-E2229235186B}"/>
              </a:ext>
            </a:extLst>
          </p:cNvPr>
          <p:cNvSpPr/>
          <p:nvPr/>
        </p:nvSpPr>
        <p:spPr>
          <a:xfrm>
            <a:off x="2835310" y="-12952"/>
            <a:ext cx="41633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Table Level Constraint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05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f569eca3e_0_30"/>
          <p:cNvSpPr txBox="1"/>
          <p:nvPr/>
        </p:nvSpPr>
        <p:spPr>
          <a:xfrm>
            <a:off x="2618741" y="232465"/>
            <a:ext cx="3773318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Column Encryption</a:t>
            </a:r>
            <a:endParaRPr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7" name="Google Shape;467;g5f569eca3e_0_30"/>
          <p:cNvSpPr txBox="1"/>
          <p:nvPr/>
        </p:nvSpPr>
        <p:spPr>
          <a:xfrm>
            <a:off x="1425450" y="1114000"/>
            <a:ext cx="6159900" cy="30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Allows user to encrypt a specific information or attributes 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Requires a database master key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Requires a certificate that is protected by the database master key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 symmetric key that is used for both encryption and decryption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"/>
          <p:cNvSpPr txBox="1"/>
          <p:nvPr/>
        </p:nvSpPr>
        <p:spPr>
          <a:xfrm>
            <a:off x="235600" y="782734"/>
            <a:ext cx="2560500" cy="414273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MASTER KEY ENCRYPTION BY 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PASSWORD = '&lt;Crackme&gt;';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CERTIFICATE personSSN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WITH SUBJECT = 'Employee Social Security Numbers';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CREATE SYMMETRIC KEY SSN_Key_01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WITH ALGORITHM = AES_256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ENCRYPTION BY CERTIFICATE personSSN;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ALTER TABLE dbo.[Person]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ADD EncryptedNationalIDNumber varbinary(250);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2"/>
          <p:cNvSpPr txBox="1"/>
          <p:nvPr/>
        </p:nvSpPr>
        <p:spPr>
          <a:xfrm>
            <a:off x="3252287" y="782733"/>
            <a:ext cx="2331000" cy="40735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OPEN SYMMETRIC KEY SSN_Key_01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DECRYPTION BY CERTIFICATE personSSN;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UPDATE dbo.[Person]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SET EncryptedNationalIDNumber = EncryptByKey(Key_GUID('SSN_Key_01'),[SSN] ) WHERE SSN NOT IN('XXX-XXX-XXX') ;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UPDATE dbo.[Person]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SET SSN='XXX-XXX-XXX'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WHERE SSN IS NOT NULL;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OPEN SYMMETRIC KEY SSN_Key_01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DECRYPTION BY CERTIFICATE personSSN;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475" name="Google Shape;475;p12"/>
          <p:cNvSpPr txBox="1"/>
          <p:nvPr/>
        </p:nvSpPr>
        <p:spPr>
          <a:xfrm>
            <a:off x="6008300" y="782734"/>
            <a:ext cx="2900100" cy="1801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SELECT personId,[SSN], EncryptedNationalIDNumber 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AS 'Encrypted SSN',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CONVERT(nvarchar, DecryptByKey(EncryptedNationalIDNumber)) 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AS 'Decrypted SSN' 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FROM  dbo.[Person]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ORDER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by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BY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personId; 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301" y="2859609"/>
            <a:ext cx="2900100" cy="19966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477" name="Google Shape;477;p12"/>
          <p:cNvSpPr txBox="1"/>
          <p:nvPr/>
        </p:nvSpPr>
        <p:spPr>
          <a:xfrm>
            <a:off x="2187258" y="-190655"/>
            <a:ext cx="4462334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3000" b="1" i="0" u="sng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Column Encryption</a:t>
            </a:r>
            <a:endParaRPr sz="3000" b="1" i="0" u="sng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2"/>
          <p:cNvSpPr/>
          <p:nvPr/>
        </p:nvSpPr>
        <p:spPr>
          <a:xfrm>
            <a:off x="2810731" y="1782842"/>
            <a:ext cx="410382" cy="1689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ln>
                <a:solidFill>
                  <a:schemeClr val="bg1"/>
                </a:solidFill>
              </a:ln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78;p12">
            <a:extLst>
              <a:ext uri="{FF2B5EF4-FFF2-40B4-BE49-F238E27FC236}">
                <a16:creationId xmlns:a16="http://schemas.microsoft.com/office/drawing/2014/main" id="{8CB6545A-C66C-4740-BE7E-DBA34CF1EF9A}"/>
              </a:ext>
            </a:extLst>
          </p:cNvPr>
          <p:cNvSpPr/>
          <p:nvPr/>
        </p:nvSpPr>
        <p:spPr>
          <a:xfrm>
            <a:off x="5597918" y="1736739"/>
            <a:ext cx="410382" cy="1689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ln>
                <a:solidFill>
                  <a:schemeClr val="bg1"/>
                </a:solidFill>
              </a:ln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78;p12">
            <a:extLst>
              <a:ext uri="{FF2B5EF4-FFF2-40B4-BE49-F238E27FC236}">
                <a16:creationId xmlns:a16="http://schemas.microsoft.com/office/drawing/2014/main" id="{01DC3B1F-4B6E-4B2C-B7D5-1B33AEA7D683}"/>
              </a:ext>
            </a:extLst>
          </p:cNvPr>
          <p:cNvSpPr/>
          <p:nvPr/>
        </p:nvSpPr>
        <p:spPr>
          <a:xfrm rot="5400000">
            <a:off x="7299916" y="2632826"/>
            <a:ext cx="240609" cy="1434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ln>
                <a:solidFill>
                  <a:schemeClr val="bg1"/>
                </a:solidFill>
              </a:ln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"/>
          <p:cNvSpPr txBox="1"/>
          <p:nvPr/>
        </p:nvSpPr>
        <p:spPr>
          <a:xfrm>
            <a:off x="2222774" y="141000"/>
            <a:ext cx="4546859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3000" b="1" i="0" u="sng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Computed Columns</a:t>
            </a:r>
            <a:endParaRPr sz="3000" b="1" i="0" u="sng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633" y="3103562"/>
            <a:ext cx="4358036" cy="1898939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B7E3F7-E8A1-40AE-B376-E43DB531EF1D}"/>
              </a:ext>
            </a:extLst>
          </p:cNvPr>
          <p:cNvSpPr/>
          <p:nvPr/>
        </p:nvSpPr>
        <p:spPr>
          <a:xfrm>
            <a:off x="471232" y="1443470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TotalClassEnrollment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InputCustomerId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DECLARE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TotalEnrollment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TotalEnrollment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1300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EnrollmentId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300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Enrollment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1300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InputCustomerId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@</a:t>
            </a:r>
            <a:r>
              <a:rPr lang="en-US" sz="1300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TotalEnrollment</a:t>
            </a:r>
            <a:r>
              <a:rPr lang="en-US" sz="1300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7" name="Google Shape;401;p6">
            <a:extLst>
              <a:ext uri="{FF2B5EF4-FFF2-40B4-BE49-F238E27FC236}">
                <a16:creationId xmlns:a16="http://schemas.microsoft.com/office/drawing/2014/main" id="{94FE01B0-0F1E-4610-9C21-62A1B98C2EF0}"/>
              </a:ext>
            </a:extLst>
          </p:cNvPr>
          <p:cNvSpPr/>
          <p:nvPr/>
        </p:nvSpPr>
        <p:spPr>
          <a:xfrm rot="5400000">
            <a:off x="6047369" y="2433595"/>
            <a:ext cx="738666" cy="333955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4E2BC-2D36-4711-BF48-FAF5E58D9B94}"/>
              </a:ext>
            </a:extLst>
          </p:cNvPr>
          <p:cNvSpPr/>
          <p:nvPr/>
        </p:nvSpPr>
        <p:spPr>
          <a:xfrm>
            <a:off x="4910314" y="1505403"/>
            <a:ext cx="7572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</a:t>
            </a:r>
            <a:r>
              <a:rPr lang="pt-BR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TotalEnrollment</a:t>
            </a:r>
            <a:r>
              <a:rPr lang="pt-BR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</a:t>
            </a:r>
            <a:r>
              <a:rPr lang="pt-BR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pt-BR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pt-BR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pt-BR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TotalClassEnrollment</a:t>
            </a:r>
            <a:r>
              <a:rPr lang="pt-BR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pt-BR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pt-BR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));</a:t>
            </a:r>
          </a:p>
        </p:txBody>
      </p:sp>
      <p:sp>
        <p:nvSpPr>
          <p:cNvPr id="10" name="Google Shape;401;p6">
            <a:extLst>
              <a:ext uri="{FF2B5EF4-FFF2-40B4-BE49-F238E27FC236}">
                <a16:creationId xmlns:a16="http://schemas.microsoft.com/office/drawing/2014/main" id="{CDB4FF81-B779-44DC-BA63-4B5FFB527EFB}"/>
              </a:ext>
            </a:extLst>
          </p:cNvPr>
          <p:cNvSpPr/>
          <p:nvPr/>
        </p:nvSpPr>
        <p:spPr>
          <a:xfrm>
            <a:off x="3703821" y="1709528"/>
            <a:ext cx="1163459" cy="330411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7F873D6-8304-4EF5-96CC-9821B571C0CE}"/>
              </a:ext>
            </a:extLst>
          </p:cNvPr>
          <p:cNvSpPr txBox="1"/>
          <p:nvPr/>
        </p:nvSpPr>
        <p:spPr>
          <a:xfrm>
            <a:off x="860998" y="306587"/>
            <a:ext cx="3845274" cy="1257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u="sng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AFF4-F078-4FCA-8368-75E00125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79" y="1413862"/>
            <a:ext cx="4261698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Mission Statement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Introduction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Entities and ERD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Database Implementation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Tables &amp;Table-level Constraints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Column Encryption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Computed Columns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Views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Functions</a:t>
            </a:r>
          </a:p>
          <a:p>
            <a:pPr marL="457200" lvl="0" indent="-228600" defTabSz="9144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Tableau Reports</a:t>
            </a:r>
          </a:p>
          <a:p>
            <a:pPr indent="-228600" defTabSz="914400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6" name="Picture 4" descr="https://www.sitepronews.com/wp-content/uploads/2010/08/articlewriting-22.jpg">
            <a:extLst>
              <a:ext uri="{FF2B5EF4-FFF2-40B4-BE49-F238E27FC236}">
                <a16:creationId xmlns:a16="http://schemas.microsoft.com/office/drawing/2014/main" id="{94009064-1CA4-4267-BB07-F896C74A5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 r="-3" b="748"/>
          <a:stretch/>
        </p:blipFill>
        <p:spPr bwMode="auto">
          <a:xfrm>
            <a:off x="4567959" y="480061"/>
            <a:ext cx="4096293" cy="41833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6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D2A-E03C-4765-92AE-F6D54F1A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905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sz="3000" b="1" u="sng" dirty="0">
                <a:latin typeface="Cambria" panose="02040503050406030204" pitchFamily="18" charset="0"/>
                <a:ea typeface="Cambria" panose="02040503050406030204" pitchFamily="18" charset="0"/>
                <a:sym typeface="Maven Pro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D20A-C5A2-4B2B-B716-A3FC479C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4395"/>
            <a:ext cx="7886700" cy="376832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Virtual Table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Created by query joining one or more tables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Set of named columns and rows of data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Helps limit data access to specific users</a:t>
            </a:r>
          </a:p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31761-D6F3-4390-AA08-ED73C43F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7" y="2905891"/>
            <a:ext cx="5671335" cy="16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1E9C-A03C-43F1-8D79-3FFEAD5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05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549F7-138D-4AC4-9153-A2D3B0B3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95"/>
          <a:stretch/>
        </p:blipFill>
        <p:spPr>
          <a:xfrm>
            <a:off x="628650" y="2571750"/>
            <a:ext cx="3414458" cy="1767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AC7FF-E9A1-4EE9-A9BC-FEF2C3FA0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8" t="8193" r="3510" b="2225"/>
          <a:stretch/>
        </p:blipFill>
        <p:spPr>
          <a:xfrm>
            <a:off x="4738824" y="921544"/>
            <a:ext cx="3919402" cy="3093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C11398-37EE-4A78-A1A1-D9FFD639FA86}"/>
              </a:ext>
            </a:extLst>
          </p:cNvPr>
          <p:cNvSpPr/>
          <p:nvPr/>
        </p:nvSpPr>
        <p:spPr>
          <a:xfrm>
            <a:off x="628650" y="86772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[Classes popularity]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ProgramName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EnrollmentId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[Total Enrollment]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Enrollment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ClassId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ProgramName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14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8995-1774-478A-9E5B-48F11AE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108"/>
            <a:ext cx="7886700" cy="547688"/>
          </a:xfrm>
        </p:spPr>
        <p:txBody>
          <a:bodyPr/>
          <a:lstStyle/>
          <a:p>
            <a:pPr algn="ctr"/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Views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1B2EB-6893-48D4-883E-91727832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" y="3332211"/>
            <a:ext cx="3513539" cy="14245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351127-8B3B-4F8A-8807-BADF59D6B676}"/>
              </a:ext>
            </a:extLst>
          </p:cNvPr>
          <p:cNvSpPr/>
          <p:nvPr/>
        </p:nvSpPr>
        <p:spPr>
          <a:xfrm>
            <a:off x="314924" y="938119"/>
            <a:ext cx="45988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Maintainance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Frequency]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EquipmentCategoryId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CategoryName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MaintainanceRecordId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[Total Maintenance Records]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EquipmentCategory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ep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EquipmentCategoryId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ep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EquipmentCategoryId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MaintainanceRecord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ep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EquipmentId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EquipmentCategoryId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</a:t>
            </a:r>
            <a:r>
              <a:rPr lang="en-US" dirty="0" err="1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CategoryName</a:t>
            </a:r>
            <a:r>
              <a:rPr lang="en-US" dirty="0">
                <a:solidFill>
                  <a:srgbClr val="80808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A84E-5741-4C2A-9999-0E7E73EF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39" y="790796"/>
            <a:ext cx="4354580" cy="41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9B82-192C-4C15-97F1-E9A31D6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endParaRPr lang="en-US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956C-EDD2-4CB7-8889-C58DCFDA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Transact-SQL routine that accepts parameters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Can have only input parameters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Can be used with SQL SELECT/WHERE/HAVING statements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Must return a single value (scalar or table)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UDFs: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Table-valued functions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Scalar-valued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3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60A2-EFA5-4460-A7BC-A79012C7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143"/>
            <a:ext cx="7886700" cy="714375"/>
          </a:xfrm>
        </p:spPr>
        <p:txBody>
          <a:bodyPr/>
          <a:lstStyle/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1B30A-9450-46CB-BF7D-22840F950526}"/>
              </a:ext>
            </a:extLst>
          </p:cNvPr>
          <p:cNvSpPr/>
          <p:nvPr/>
        </p:nvSpPr>
        <p:spPr>
          <a:xfrm>
            <a:off x="1947201" y="1292638"/>
            <a:ext cx="5587693" cy="3231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Profit =</a:t>
            </a: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b="1" i="1" dirty="0">
                <a:solidFill>
                  <a:srgbClr val="3C74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Income </a:t>
            </a: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500" b="1" i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Payment </a:t>
            </a:r>
            <a:r>
              <a:rPr lang="en-US" sz="1500" b="1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500" b="1" i="1" dirty="0">
                <a:solidFill>
                  <a:srgbClr val="6041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Maintenance Fee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A3859-64B2-4611-9750-2BB89CB9D7DD}"/>
              </a:ext>
            </a:extLst>
          </p:cNvPr>
          <p:cNvSpPr/>
          <p:nvPr/>
        </p:nvSpPr>
        <p:spPr>
          <a:xfrm>
            <a:off x="376517" y="2519003"/>
            <a:ext cx="2542337" cy="11849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rgbClr val="3C74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Income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PlanType</a:t>
            </a: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D3A91-34F9-4401-8B78-7B7131E7264C}"/>
              </a:ext>
            </a:extLst>
          </p:cNvPr>
          <p:cNvSpPr/>
          <p:nvPr/>
        </p:nvSpPr>
        <p:spPr>
          <a:xfrm>
            <a:off x="3329504" y="2519003"/>
            <a:ext cx="2542337" cy="11849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Payment Calculation 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PaymentRecord</a:t>
            </a: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JobTitle</a:t>
            </a: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FC76E-1F92-449F-9CF5-049BB6D7CCB4}"/>
              </a:ext>
            </a:extLst>
          </p:cNvPr>
          <p:cNvSpPr/>
          <p:nvPr/>
        </p:nvSpPr>
        <p:spPr>
          <a:xfrm>
            <a:off x="6282491" y="2510163"/>
            <a:ext cx="254233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sz="1500" b="1" i="1" dirty="0">
                <a:solidFill>
                  <a:srgbClr val="6041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Maintenance Fee Calculation </a:t>
            </a: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MaintenanceRecord</a:t>
            </a: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Google Shape;401;p6">
            <a:extLst>
              <a:ext uri="{FF2B5EF4-FFF2-40B4-BE49-F238E27FC236}">
                <a16:creationId xmlns:a16="http://schemas.microsoft.com/office/drawing/2014/main" id="{3C5E5077-CD65-4B90-8280-B12251C7FF8E}"/>
              </a:ext>
            </a:extLst>
          </p:cNvPr>
          <p:cNvSpPr/>
          <p:nvPr/>
        </p:nvSpPr>
        <p:spPr>
          <a:xfrm rot="5400000">
            <a:off x="4204736" y="1903976"/>
            <a:ext cx="738666" cy="333955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01;p6">
            <a:extLst>
              <a:ext uri="{FF2B5EF4-FFF2-40B4-BE49-F238E27FC236}">
                <a16:creationId xmlns:a16="http://schemas.microsoft.com/office/drawing/2014/main" id="{C34E8A8A-8C5D-4BD8-B76E-3D35B4DB5EBD}"/>
              </a:ext>
            </a:extLst>
          </p:cNvPr>
          <p:cNvSpPr/>
          <p:nvPr/>
        </p:nvSpPr>
        <p:spPr>
          <a:xfrm rot="1486262">
            <a:off x="5206119" y="1873280"/>
            <a:ext cx="1331444" cy="333955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01;p6">
            <a:extLst>
              <a:ext uri="{FF2B5EF4-FFF2-40B4-BE49-F238E27FC236}">
                <a16:creationId xmlns:a16="http://schemas.microsoft.com/office/drawing/2014/main" id="{31874D68-A81F-44DD-A300-DD5BF252B55E}"/>
              </a:ext>
            </a:extLst>
          </p:cNvPr>
          <p:cNvSpPr/>
          <p:nvPr/>
        </p:nvSpPr>
        <p:spPr>
          <a:xfrm rot="8945077">
            <a:off x="2456799" y="1897607"/>
            <a:ext cx="1245133" cy="303623"/>
          </a:xfrm>
          <a:prstGeom prst="notchedRightArrow">
            <a:avLst>
              <a:gd name="adj1" fmla="val 37419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9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5DA216-22D1-4F74-ACD5-AAA31EE19414}"/>
              </a:ext>
            </a:extLst>
          </p:cNvPr>
          <p:cNvSpPr txBox="1">
            <a:spLocks/>
          </p:cNvSpPr>
          <p:nvPr/>
        </p:nvSpPr>
        <p:spPr>
          <a:xfrm>
            <a:off x="628650" y="107880"/>
            <a:ext cx="7886700" cy="7143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295B-996A-41C3-80C9-C78ED332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" y="714376"/>
            <a:ext cx="4173795" cy="407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EA249-C016-4EAF-A859-210E378F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78" y="4121702"/>
            <a:ext cx="641195" cy="614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CC45A-E863-4B9F-8731-71BC85C0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35" y="901558"/>
            <a:ext cx="3915484" cy="3782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611869-6995-4B81-9187-17597D823ED9}"/>
              </a:ext>
            </a:extLst>
          </p:cNvPr>
          <p:cNvSpPr txBox="1"/>
          <p:nvPr/>
        </p:nvSpPr>
        <p:spPr>
          <a:xfrm>
            <a:off x="5564577" y="1064419"/>
            <a:ext cx="1993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Total Profit Per Branch for the year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21326-85D6-4BA5-A096-0B81B85A0748}"/>
              </a:ext>
            </a:extLst>
          </p:cNvPr>
          <p:cNvSpPr txBox="1"/>
          <p:nvPr/>
        </p:nvSpPr>
        <p:spPr>
          <a:xfrm>
            <a:off x="1176469" y="1064420"/>
            <a:ext cx="1993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Total Profit Per Branch for last 3 months</a:t>
            </a:r>
          </a:p>
        </p:txBody>
      </p:sp>
    </p:spTree>
    <p:extLst>
      <p:ext uri="{BB962C8B-B14F-4D97-AF65-F5344CB8AC3E}">
        <p14:creationId xmlns:p14="http://schemas.microsoft.com/office/powerpoint/2010/main" val="173292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B7E3-5A89-4626-AF59-EC59633A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38131"/>
            <a:ext cx="7886700" cy="552749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Tableau 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5042A-8B2C-4641-BB51-6C5743CB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CBE65-2D4B-4F62-A312-76007DF8C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" t="1897" r="917" b="1656"/>
          <a:stretch/>
        </p:blipFill>
        <p:spPr>
          <a:xfrm>
            <a:off x="528637" y="514844"/>
            <a:ext cx="8169689" cy="45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7BAE1E-AEDD-486F-B3EE-F79F066D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34"/>
            <a:ext cx="9143999" cy="5168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C062DF-638B-480A-9FCC-73587C57EF32}"/>
              </a:ext>
            </a:extLst>
          </p:cNvPr>
          <p:cNvSpPr txBox="1"/>
          <p:nvPr/>
        </p:nvSpPr>
        <p:spPr>
          <a:xfrm>
            <a:off x="5143500" y="242888"/>
            <a:ext cx="389334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latin typeface="Arial Black" panose="020B0A040201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78299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Related image">
            <a:extLst>
              <a:ext uri="{FF2B5EF4-FFF2-40B4-BE49-F238E27FC236}">
                <a16:creationId xmlns:a16="http://schemas.microsoft.com/office/drawing/2014/main" id="{52BAB3BC-E46A-447F-B240-56BBAB90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46" y="548143"/>
            <a:ext cx="5756744" cy="4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Related image">
            <a:extLst>
              <a:ext uri="{FF2B5EF4-FFF2-40B4-BE49-F238E27FC236}">
                <a16:creationId xmlns:a16="http://schemas.microsoft.com/office/drawing/2014/main" id="{D81593B3-C5F4-4B82-851B-31C3CE547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" r="7260" b="-1"/>
          <a:stretch/>
        </p:blipFill>
        <p:spPr bwMode="auto">
          <a:xfrm>
            <a:off x="1135719" y="2082373"/>
            <a:ext cx="3802037" cy="17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413033"/>
            <a:ext cx="2456751" cy="2139981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2416896"/>
            <a:ext cx="2432214" cy="2121117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FB2F97-1C3E-45BA-8B93-22EBA5BD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713" y="1114185"/>
            <a:ext cx="3396342" cy="31355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To maintain branch-wise customer and billing information and calculate annual turnover of each branch to find the most profitable branch</a:t>
            </a:r>
          </a:p>
        </p:txBody>
      </p:sp>
    </p:spTree>
    <p:extLst>
      <p:ext uri="{BB962C8B-B14F-4D97-AF65-F5344CB8AC3E}">
        <p14:creationId xmlns:p14="http://schemas.microsoft.com/office/powerpoint/2010/main" val="35442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1175658" y="1024222"/>
            <a:ext cx="2097847" cy="3602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52010" y="550442"/>
            <a:ext cx="7030500" cy="435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Introduction</a:t>
            </a:r>
            <a:endParaRPr sz="3000" u="sng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t="31951" b="21910"/>
          <a:stretch/>
        </p:blipFill>
        <p:spPr>
          <a:xfrm>
            <a:off x="1352010" y="1274221"/>
            <a:ext cx="1905000" cy="46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993" y="1767985"/>
            <a:ext cx="721175" cy="73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1943910" y="2439163"/>
            <a:ext cx="7212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SSMS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43F1E0A2-8434-4023-B5D8-F9CE174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49" y="2816161"/>
            <a:ext cx="721174" cy="7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FD00DFAF-5570-4A48-9D03-E9A3F851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8"/>
          <a:stretch/>
        </p:blipFill>
        <p:spPr bwMode="auto">
          <a:xfrm>
            <a:off x="1739606" y="3695126"/>
            <a:ext cx="969947" cy="8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A4FE71-A4D3-4829-902E-3B2B90214C8E}"/>
              </a:ext>
            </a:extLst>
          </p:cNvPr>
          <p:cNvSpPr txBox="1"/>
          <p:nvPr/>
        </p:nvSpPr>
        <p:spPr>
          <a:xfrm>
            <a:off x="3649917" y="1445540"/>
            <a:ext cx="5194406" cy="30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Stores and  maintains information of branches, employees, payments, customers, income, discount, classes, enrollments, equipment, equipment maintenance records, etc.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Tracking salary payment of employees, maintenance fee of equipment and membership billing of customers to analysis the profits.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Allow storage of enrollment information to determine the popularity of fitness classes.</a:t>
            </a:r>
          </a:p>
          <a:p>
            <a:pPr marL="171450" indent="-171450" algn="just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2" y="433375"/>
            <a:ext cx="8128278" cy="4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6776540" y="3304925"/>
            <a:ext cx="1310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ERD</a:t>
            </a:r>
            <a:endParaRPr sz="3000" u="sng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2" y="433375"/>
            <a:ext cx="8128278" cy="4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6776540" y="3304925"/>
            <a:ext cx="1310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ERD</a:t>
            </a:r>
            <a:endParaRPr sz="3000" u="sng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28800" y="1479550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943350" y="1964425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828800" y="3080675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4050" y="4095750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828800" y="433375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057900" y="1479550"/>
            <a:ext cx="1079500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Highlights in Our Design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Google Shape;291;p15"/>
          <p:cNvSpPr txBox="1">
            <a:spLocks/>
          </p:cNvSpPr>
          <p:nvPr/>
        </p:nvSpPr>
        <p:spPr>
          <a:xfrm>
            <a:off x="1123950" y="134398"/>
            <a:ext cx="7030500" cy="4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000" u="sng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Highlights in Our Design</a:t>
            </a:r>
          </a:p>
        </p:txBody>
      </p:sp>
      <p:sp>
        <p:nvSpPr>
          <p:cNvPr id="3" name="矩形 2"/>
          <p:cNvSpPr/>
          <p:nvPr/>
        </p:nvSpPr>
        <p:spPr>
          <a:xfrm>
            <a:off x="1123950" y="927409"/>
            <a:ext cx="676275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Normalized to Third Normal Form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4" y="1784251"/>
            <a:ext cx="8126672" cy="2286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Highlights in Our Design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3950" y="785773"/>
            <a:ext cx="727075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Handled many to many relationship between Person and Addresses </a:t>
            </a:r>
          </a:p>
        </p:txBody>
      </p:sp>
      <p:sp>
        <p:nvSpPr>
          <p:cNvPr id="6" name="Google Shape;291;p15"/>
          <p:cNvSpPr txBox="1">
            <a:spLocks/>
          </p:cNvSpPr>
          <p:nvPr/>
        </p:nvSpPr>
        <p:spPr>
          <a:xfrm>
            <a:off x="1123950" y="134398"/>
            <a:ext cx="7030500" cy="4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000" u="sng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Highlights in Our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90" y="1222089"/>
            <a:ext cx="4883319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Highlights in Our Design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3950" y="786691"/>
            <a:ext cx="6959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Use a surrogate key for the Enrollment entity to implement the non-identifying relationships between Customers and Classes	     (FK </a:t>
            </a:r>
            <a:r>
              <a:rPr lang="en-US" altLang="zh-CN" sz="1800" kern="12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CustomerId</a:t>
            </a:r>
            <a:r>
              <a:rPr lang="en-US" altLang="zh-CN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US" altLang="zh-CN" sz="1800" kern="12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ClassId</a:t>
            </a:r>
            <a:r>
              <a:rPr lang="en-US" altLang="zh-CN" sz="1800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is not null)</a:t>
            </a:r>
          </a:p>
        </p:txBody>
      </p:sp>
      <p:sp>
        <p:nvSpPr>
          <p:cNvPr id="6" name="Google Shape;291;p15"/>
          <p:cNvSpPr txBox="1">
            <a:spLocks/>
          </p:cNvSpPr>
          <p:nvPr/>
        </p:nvSpPr>
        <p:spPr>
          <a:xfrm>
            <a:off x="1123950" y="134398"/>
            <a:ext cx="7030500" cy="4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000" u="sng" kern="12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Highlights in Our Design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4" y="1785991"/>
            <a:ext cx="8059611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425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1403</Words>
  <Application>Microsoft Office PowerPoint</Application>
  <PresentationFormat>On-screen Show (16:9)</PresentationFormat>
  <Paragraphs>309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Maven Pro</vt:lpstr>
      <vt:lpstr>Arial</vt:lpstr>
      <vt:lpstr>Calibri Light</vt:lpstr>
      <vt:lpstr>Nunito</vt:lpstr>
      <vt:lpstr>Calibri</vt:lpstr>
      <vt:lpstr>Cambria</vt:lpstr>
      <vt:lpstr>Arial Black</vt:lpstr>
      <vt:lpstr>Momentum</vt:lpstr>
      <vt:lpstr>Office Theme</vt:lpstr>
      <vt:lpstr>PowerPoint Presentation</vt:lpstr>
      <vt:lpstr>PowerPoint Presentation</vt:lpstr>
      <vt:lpstr>PowerPoint Presentation</vt:lpstr>
      <vt:lpstr>Introduction</vt:lpstr>
      <vt:lpstr>ERD</vt:lpstr>
      <vt:lpstr>ERD</vt:lpstr>
      <vt:lpstr>Highlights in Our Design</vt:lpstr>
      <vt:lpstr>Highlights in Our Design</vt:lpstr>
      <vt:lpstr>Highlights in Our Design</vt:lpstr>
      <vt:lpstr>PowerPoint Presentation</vt:lpstr>
      <vt:lpstr>PowerPoint Presentation</vt:lpstr>
      <vt:lpstr>PowerPoint Presentation</vt:lpstr>
      <vt:lpstr>PowerPoint Presentation</vt:lpstr>
      <vt:lpstr>Table Level Constraint</vt:lpstr>
      <vt:lpstr>Table Level Constraint</vt:lpstr>
      <vt:lpstr>PowerPoint Presentation</vt:lpstr>
      <vt:lpstr>PowerPoint Presentation</vt:lpstr>
      <vt:lpstr>PowerPoint Presentation</vt:lpstr>
      <vt:lpstr>PowerPoint Presentation</vt:lpstr>
      <vt:lpstr>Views</vt:lpstr>
      <vt:lpstr>Views</vt:lpstr>
      <vt:lpstr>Views</vt:lpstr>
      <vt:lpstr>Functions</vt:lpstr>
      <vt:lpstr>Functions</vt:lpstr>
      <vt:lpstr>PowerPoint Presentation</vt:lpstr>
      <vt:lpstr>Tableau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Murugendrappa</dc:creator>
  <cp:lastModifiedBy>Soumya Murugendrappa</cp:lastModifiedBy>
  <cp:revision>14</cp:revision>
  <dcterms:created xsi:type="dcterms:W3CDTF">2019-08-08T01:33:58Z</dcterms:created>
  <dcterms:modified xsi:type="dcterms:W3CDTF">2019-08-10T03:55:29Z</dcterms:modified>
</cp:coreProperties>
</file>