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3" r:id="rId3"/>
    <p:sldId id="266" r:id="rId4"/>
    <p:sldId id="268" r:id="rId5"/>
    <p:sldId id="267" r:id="rId6"/>
    <p:sldId id="264" r:id="rId7"/>
    <p:sldId id="269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6D7"/>
    <a:srgbClr val="595959"/>
    <a:srgbClr val="A8966C"/>
    <a:srgbClr val="EED497"/>
    <a:srgbClr val="7A9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00EB4-5176-5041-9D94-4E046A0F1327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0DABE-C4E0-3A4C-A222-1CE73C83B66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075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0DABE-C4E0-3A4C-A222-1CE73C83B66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359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MIME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0DABE-C4E0-3A4C-A222-1CE73C83B66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68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F6B415-90FB-E24E-8845-552315C02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8A8EF45-8B47-DF4F-8BFD-1CD5884F9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6F57B3-2F01-AC48-9EC8-3410B6C6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4F77B9-61BD-2945-A2EE-710C070A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6ED142-791D-ED45-A722-1924A35C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661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B77719-FFDD-8147-B6F1-45307BF6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E4B3352-FF51-6B48-BAD3-EDCAFD666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58700C-AFB9-B548-8CFB-39C40EBC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94224FB-D37A-1441-A9F0-63C81ABD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34473D5-1ADE-AC44-B255-6FEC2FBB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349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86C7F2E-C60C-7E4E-BA9E-14905D3BD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35CFD3E-DDAE-674B-BABA-0E897A73A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90137DD-C417-6640-A62B-24B2D762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2708B9-A342-4C4B-B763-A96D47C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93705DA-71DC-D94E-8FA9-C537F10F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476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FB08F3-5B3D-5540-95EF-17E1AE4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E68004-399B-C44E-97B0-28A28008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C0CA695-6F6E-7F47-B612-10A0E0EF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3A6E97C-2145-BA45-B0C8-03751CE8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89BFB8D-1F58-394C-AB4E-39D6A22D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48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F69DC-B089-224D-A414-9CF6D19F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FA94EF1-12A2-384D-B7FD-CC8E5005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A9C257-0D7C-634E-9549-9E2EF621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DF03E9-2BB9-EF45-8931-01BE10E0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E9766A-AB60-5F4A-9FF6-53853133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821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99484-AB24-F345-B204-3B8270DD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DF978F-682F-D74A-A865-17C5CC4D1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CEF9C73-3C40-B747-89E7-0709B20E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F2B2EEC-F431-1847-A442-E6AC867C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D34C688-AF74-E445-A887-8E288A46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1E12039-FE02-BF4C-B1E0-CFE05746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195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E97F5-985B-4F4D-B348-ABC30E5A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6A1F0F-6594-1C42-9D1A-76C14725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CBE4C51-41EA-C64E-A879-21B0F850C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4EEA10-230C-424A-AE4E-F7C643C77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C25C213-142C-2B47-BA37-C0093A5EB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584335A-ACD0-3B40-ACF4-5E032B83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E5960C9-36C3-A74B-B47A-744C567F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3564733-92B4-4340-8F77-1832AB61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400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15C140-DBFA-3846-A138-5024922A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463D9EC-EA3A-3E45-AC70-60B7DC1A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21CA084-E3BE-CF4B-B198-0BC64EC7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B17DC57-082F-B44A-A5B2-71018A1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283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9E00D0A-BA3E-E044-AF8B-BE837023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98CAF27-E064-2D46-A46B-BA67E974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FD38357-0E4D-4E49-AA1E-B85EBD4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51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BE3A3-5249-9C4E-A6D1-BCC45543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7908F4-5DD6-DB40-A5D3-942333D8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E42DC9-4F03-5D45-AC8E-D2EDAF49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E4269C2-2AE4-F544-8918-5E17030C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A253777-5251-DB42-ADF2-76049289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59E3E0A-2099-104E-B0E6-0051E05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099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364B17-6CFC-1043-8CF9-81ED2D3C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B9975C3-7C41-9E42-9270-E3A5D05E2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4350B4A-DD73-8D48-B743-FFD2CADA3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814E4B3-3A5C-0F4F-9D56-49CF16BF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69EAE02-2756-A443-9670-63944F29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0BA7AFE-D2DC-DC4F-871A-2FFCB3A1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044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7A960F-1666-2244-A95E-4C9C1205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5329D0-F0BC-B74C-B3BD-38448A1F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0A5EF1B-6831-0A4C-9D9A-25A233F9C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FA14-8183-5E46-B3FD-873515D54180}" type="datetimeFigureOut">
              <a:rPr lang="sk-SK" smtClean="0"/>
              <a:t>26.11.21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AFC2EB1-A21A-0242-B414-BB3CB4113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E6C9F9D-FFDB-F54C-8936-D83C49553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4444-3A01-2145-AD11-FDD5455F24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95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ech.thaivisa.com/inventor-of-modern-email-ray-tomlinson-dies/14224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ciencedirect.com/science/article/pii/S2405844018353404" TargetMode="Externa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www.litmus.com/blog/email-client-market-share-2021-q1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l.acm.org/doi/pdf/10.1145/3133956.3134067" TargetMode="External"/><Relationship Id="rId5" Type="http://schemas.openxmlformats.org/officeDocument/2006/relationships/hyperlink" Target="https://www.sciencedirect.com/science/article/pii/S2405844018353404" TargetMode="External"/><Relationship Id="rId4" Type="http://schemas.openxmlformats.org/officeDocument/2006/relationships/hyperlink" Target="http://citeseerx.ist.psu.edu/viewdoc/download?doi=10.1.1.679.4390&amp;rep=rep1&amp;type=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Obrázok, na ktorom je vnútri, stena, počítač, prenosný počítač&#10;&#10;Automaticky generovaný popis">
            <a:extLst>
              <a:ext uri="{FF2B5EF4-FFF2-40B4-BE49-F238E27FC236}">
                <a16:creationId xmlns:a16="http://schemas.microsoft.com/office/drawing/2014/main" id="{45FA304B-612D-8848-9D37-495F954A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438" y="0"/>
            <a:ext cx="4580562" cy="7128301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9334A6D0-EA1B-5740-9848-BB51B5280407}"/>
              </a:ext>
            </a:extLst>
          </p:cNvPr>
          <p:cNvSpPr txBox="1"/>
          <p:nvPr/>
        </p:nvSpPr>
        <p:spPr>
          <a:xfrm>
            <a:off x="-747914" y="1982450"/>
            <a:ext cx="8798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800" b="1" dirty="0">
                <a:blipFill>
                  <a:blip r:embed="rId3"/>
                  <a:stretch>
                    <a:fillRect/>
                  </a:stretch>
                </a:blipFill>
                <a:latin typeface="Britannic Bold" panose="020B0903060703020204" pitchFamily="34" charset="0"/>
                <a:ea typeface="Hiragino Kaku Gothic Std W8" panose="020B0800000000000000" pitchFamily="34" charset="-128"/>
                <a:cs typeface="Bangla Sangam MN" panose="02000000000000000000" pitchFamily="2" charset="0"/>
              </a:rPr>
              <a:t>Elektronický</a:t>
            </a:r>
          </a:p>
        </p:txBody>
      </p:sp>
      <p:sp>
        <p:nvSpPr>
          <p:cNvPr id="4" name="Pravouholník 3">
            <a:extLst>
              <a:ext uri="{FF2B5EF4-FFF2-40B4-BE49-F238E27FC236}">
                <a16:creationId xmlns:a16="http://schemas.microsoft.com/office/drawing/2014/main" id="{C78DC215-AC32-1C44-98A7-8F62D2CCAF38}"/>
              </a:ext>
            </a:extLst>
          </p:cNvPr>
          <p:cNvSpPr/>
          <p:nvPr/>
        </p:nvSpPr>
        <p:spPr>
          <a:xfrm>
            <a:off x="2955401" y="3283803"/>
            <a:ext cx="40340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i="1" dirty="0">
                <a:solidFill>
                  <a:srgbClr val="A8966C"/>
                </a:solidFill>
                <a:latin typeface="Muna" pitchFamily="2" charset="-78"/>
                <a:cs typeface="Muna" pitchFamily="2" charset="-78"/>
              </a:rPr>
              <a:t>poštový systém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C9CF3674-6DA4-E542-BAC2-B309D4B03C15}"/>
              </a:ext>
            </a:extLst>
          </p:cNvPr>
          <p:cNvSpPr txBox="1"/>
          <p:nvPr/>
        </p:nvSpPr>
        <p:spPr>
          <a:xfrm>
            <a:off x="141877" y="6064624"/>
            <a:ext cx="337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Mária Matušisková</a:t>
            </a:r>
          </a:p>
          <a:p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2021/2022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9B2EA106-8171-3047-AB74-1338EABEE53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94394" y="317505"/>
            <a:ext cx="633600" cy="633600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id="{C711F75B-CE82-5842-87E7-65015D796371}"/>
              </a:ext>
            </a:extLst>
          </p:cNvPr>
          <p:cNvSpPr/>
          <p:nvPr/>
        </p:nvSpPr>
        <p:spPr>
          <a:xfrm>
            <a:off x="7417505" y="1443108"/>
            <a:ext cx="387865" cy="388567"/>
          </a:xfrm>
          <a:prstGeom prst="ellipse">
            <a:avLst/>
          </a:prstGeom>
          <a:solidFill>
            <a:srgbClr val="EED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B18D3391-D84B-2545-8BE1-B47ED98E20DF}"/>
              </a:ext>
            </a:extLst>
          </p:cNvPr>
          <p:cNvSpPr/>
          <p:nvPr/>
        </p:nvSpPr>
        <p:spPr>
          <a:xfrm>
            <a:off x="7474058" y="2405652"/>
            <a:ext cx="274760" cy="275257"/>
          </a:xfrm>
          <a:prstGeom prst="ellipse">
            <a:avLst/>
          </a:prstGeom>
          <a:solidFill>
            <a:srgbClr val="EED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738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ravouholník 36">
            <a:extLst>
              <a:ext uri="{FF2B5EF4-FFF2-40B4-BE49-F238E27FC236}">
                <a16:creationId xmlns:a16="http://schemas.microsoft.com/office/drawing/2014/main" id="{B11DE7C1-8F4D-6A46-A90A-EBEA7FA6FDAD}"/>
              </a:ext>
            </a:extLst>
          </p:cNvPr>
          <p:cNvSpPr/>
          <p:nvPr/>
        </p:nvSpPr>
        <p:spPr>
          <a:xfrm>
            <a:off x="0" y="4259261"/>
            <a:ext cx="7687483" cy="2651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3ED946BE-1F84-604A-8A22-F9FA23F1F4BC}"/>
              </a:ext>
            </a:extLst>
          </p:cNvPr>
          <p:cNvCxnSpPr>
            <a:cxnSpLocks/>
          </p:cNvCxnSpPr>
          <p:nvPr/>
        </p:nvCxnSpPr>
        <p:spPr>
          <a:xfrm>
            <a:off x="504061" y="2056020"/>
            <a:ext cx="1110507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ál 6">
            <a:extLst>
              <a:ext uri="{FF2B5EF4-FFF2-40B4-BE49-F238E27FC236}">
                <a16:creationId xmlns:a16="http://schemas.microsoft.com/office/drawing/2014/main" id="{59C2F3A7-C104-504D-A65A-FA40B7E7D978}"/>
              </a:ext>
            </a:extLst>
          </p:cNvPr>
          <p:cNvSpPr/>
          <p:nvPr/>
        </p:nvSpPr>
        <p:spPr>
          <a:xfrm>
            <a:off x="498311" y="1969756"/>
            <a:ext cx="172528" cy="172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3B5DD8F2-0070-144F-8021-9C55351BC3BF}"/>
              </a:ext>
            </a:extLst>
          </p:cNvPr>
          <p:cNvSpPr/>
          <p:nvPr/>
        </p:nvSpPr>
        <p:spPr>
          <a:xfrm>
            <a:off x="2340770" y="1969756"/>
            <a:ext cx="172528" cy="172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9F004C63-8166-1F40-A4B1-D5D35A2E9422}"/>
              </a:ext>
            </a:extLst>
          </p:cNvPr>
          <p:cNvSpPr/>
          <p:nvPr/>
        </p:nvSpPr>
        <p:spPr>
          <a:xfrm>
            <a:off x="4183229" y="1969756"/>
            <a:ext cx="172528" cy="172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1A02F81B-E382-A54B-9E3B-B33B3FC6744C}"/>
              </a:ext>
            </a:extLst>
          </p:cNvPr>
          <p:cNvSpPr/>
          <p:nvPr/>
        </p:nvSpPr>
        <p:spPr>
          <a:xfrm>
            <a:off x="6025688" y="1969756"/>
            <a:ext cx="172528" cy="172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F5F6DD18-999B-6241-876C-B762C526AB62}"/>
              </a:ext>
            </a:extLst>
          </p:cNvPr>
          <p:cNvSpPr/>
          <p:nvPr/>
        </p:nvSpPr>
        <p:spPr>
          <a:xfrm>
            <a:off x="7868148" y="1969756"/>
            <a:ext cx="172528" cy="172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D8C6A9B9-2FA4-B64A-9536-810F5E5D7655}"/>
              </a:ext>
            </a:extLst>
          </p:cNvPr>
          <p:cNvSpPr/>
          <p:nvPr/>
        </p:nvSpPr>
        <p:spPr>
          <a:xfrm>
            <a:off x="9710607" y="1969756"/>
            <a:ext cx="172528" cy="172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olník 8">
            <a:extLst>
              <a:ext uri="{FF2B5EF4-FFF2-40B4-BE49-F238E27FC236}">
                <a16:creationId xmlns:a16="http://schemas.microsoft.com/office/drawing/2014/main" id="{263AC3BD-FD09-494B-AE65-5BA79EEEBD75}"/>
              </a:ext>
            </a:extLst>
          </p:cNvPr>
          <p:cNvSpPr/>
          <p:nvPr/>
        </p:nvSpPr>
        <p:spPr>
          <a:xfrm>
            <a:off x="263464" y="1360171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/>
              <a:t>1969</a:t>
            </a:r>
          </a:p>
        </p:txBody>
      </p:sp>
      <p:sp>
        <p:nvSpPr>
          <p:cNvPr id="18" name="Pravouholník 17">
            <a:extLst>
              <a:ext uri="{FF2B5EF4-FFF2-40B4-BE49-F238E27FC236}">
                <a16:creationId xmlns:a16="http://schemas.microsoft.com/office/drawing/2014/main" id="{F1B015E4-B42D-5E46-AEAB-59454542592B}"/>
              </a:ext>
            </a:extLst>
          </p:cNvPr>
          <p:cNvSpPr/>
          <p:nvPr/>
        </p:nvSpPr>
        <p:spPr>
          <a:xfrm>
            <a:off x="2080045" y="1360171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/>
              <a:t>1971</a:t>
            </a:r>
          </a:p>
        </p:txBody>
      </p:sp>
      <p:sp>
        <p:nvSpPr>
          <p:cNvPr id="19" name="Pravouholník 18">
            <a:extLst>
              <a:ext uri="{FF2B5EF4-FFF2-40B4-BE49-F238E27FC236}">
                <a16:creationId xmlns:a16="http://schemas.microsoft.com/office/drawing/2014/main" id="{F02FA245-211F-324E-A87B-39E2C780A252}"/>
              </a:ext>
            </a:extLst>
          </p:cNvPr>
          <p:cNvSpPr/>
          <p:nvPr/>
        </p:nvSpPr>
        <p:spPr>
          <a:xfrm>
            <a:off x="3917473" y="1360171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/>
              <a:t>1972</a:t>
            </a:r>
          </a:p>
        </p:txBody>
      </p:sp>
      <p:sp>
        <p:nvSpPr>
          <p:cNvPr id="20" name="Pravouholník 19">
            <a:extLst>
              <a:ext uri="{FF2B5EF4-FFF2-40B4-BE49-F238E27FC236}">
                <a16:creationId xmlns:a16="http://schemas.microsoft.com/office/drawing/2014/main" id="{FE3FE060-D2C1-6940-B079-AC11E4898451}"/>
              </a:ext>
            </a:extLst>
          </p:cNvPr>
          <p:cNvSpPr/>
          <p:nvPr/>
        </p:nvSpPr>
        <p:spPr>
          <a:xfrm>
            <a:off x="5811690" y="1360171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/>
              <a:t>1973</a:t>
            </a:r>
          </a:p>
        </p:txBody>
      </p:sp>
      <p:sp>
        <p:nvSpPr>
          <p:cNvPr id="21" name="Pravouholník 20">
            <a:extLst>
              <a:ext uri="{FF2B5EF4-FFF2-40B4-BE49-F238E27FC236}">
                <a16:creationId xmlns:a16="http://schemas.microsoft.com/office/drawing/2014/main" id="{2AEC8A5F-5EAF-1C4E-8A45-55720D70AB2A}"/>
              </a:ext>
            </a:extLst>
          </p:cNvPr>
          <p:cNvSpPr/>
          <p:nvPr/>
        </p:nvSpPr>
        <p:spPr>
          <a:xfrm>
            <a:off x="7543710" y="1360171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/>
              <a:t>1983 </a:t>
            </a:r>
          </a:p>
        </p:txBody>
      </p:sp>
      <p:sp>
        <p:nvSpPr>
          <p:cNvPr id="22" name="Pravouholník 21">
            <a:extLst>
              <a:ext uri="{FF2B5EF4-FFF2-40B4-BE49-F238E27FC236}">
                <a16:creationId xmlns:a16="http://schemas.microsoft.com/office/drawing/2014/main" id="{3073082B-51AD-C945-83E8-33FA01A8E1B7}"/>
              </a:ext>
            </a:extLst>
          </p:cNvPr>
          <p:cNvSpPr/>
          <p:nvPr/>
        </p:nvSpPr>
        <p:spPr>
          <a:xfrm>
            <a:off x="9444851" y="1362185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/>
              <a:t>1993</a:t>
            </a:r>
          </a:p>
        </p:txBody>
      </p:sp>
      <p:sp>
        <p:nvSpPr>
          <p:cNvPr id="23" name="Pravouholník 22">
            <a:extLst>
              <a:ext uri="{FF2B5EF4-FFF2-40B4-BE49-F238E27FC236}">
                <a16:creationId xmlns:a16="http://schemas.microsoft.com/office/drawing/2014/main" id="{2762C16E-6C6C-4A42-BE9B-6E0EDF018059}"/>
              </a:ext>
            </a:extLst>
          </p:cNvPr>
          <p:cNvSpPr/>
          <p:nvPr/>
        </p:nvSpPr>
        <p:spPr>
          <a:xfrm>
            <a:off x="425813" y="2201554"/>
            <a:ext cx="14203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vznik </a:t>
            </a:r>
            <a:r>
              <a:rPr lang="sk-SK" sz="2000" dirty="0" err="1"/>
              <a:t>ARPANETu</a:t>
            </a:r>
            <a:r>
              <a:rPr lang="sk-SK" sz="2000" dirty="0"/>
              <a:t>, historický prvý e-mail</a:t>
            </a:r>
          </a:p>
        </p:txBody>
      </p:sp>
      <p:sp>
        <p:nvSpPr>
          <p:cNvPr id="24" name="Pravouholník 23">
            <a:extLst>
              <a:ext uri="{FF2B5EF4-FFF2-40B4-BE49-F238E27FC236}">
                <a16:creationId xmlns:a16="http://schemas.microsoft.com/office/drawing/2014/main" id="{55F051CA-8079-AA43-A819-01151F8B8C42}"/>
              </a:ext>
            </a:extLst>
          </p:cNvPr>
          <p:cNvSpPr/>
          <p:nvPr/>
        </p:nvSpPr>
        <p:spPr>
          <a:xfrm>
            <a:off x="2267212" y="2201555"/>
            <a:ext cx="1626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 err="1"/>
              <a:t>Ray</a:t>
            </a:r>
            <a:r>
              <a:rPr lang="sk-SK" sz="2000" dirty="0"/>
              <a:t> </a:t>
            </a:r>
            <a:r>
              <a:rPr lang="sk-SK" sz="2000" dirty="0" err="1"/>
              <a:t>Tomnlinson</a:t>
            </a:r>
            <a:r>
              <a:rPr lang="sk-SK" sz="2000" dirty="0"/>
              <a:t> vymyslel systém na odosielanie mailov </a:t>
            </a:r>
          </a:p>
        </p:txBody>
      </p:sp>
      <p:sp>
        <p:nvSpPr>
          <p:cNvPr id="25" name="Pravouholník 24">
            <a:extLst>
              <a:ext uri="{FF2B5EF4-FFF2-40B4-BE49-F238E27FC236}">
                <a16:creationId xmlns:a16="http://schemas.microsoft.com/office/drawing/2014/main" id="{23CDCB56-A813-F34F-9C82-83EC7E6A670E}"/>
              </a:ext>
            </a:extLst>
          </p:cNvPr>
          <p:cNvSpPr/>
          <p:nvPr/>
        </p:nvSpPr>
        <p:spPr>
          <a:xfrm>
            <a:off x="4183228" y="2201553"/>
            <a:ext cx="16263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predstavenie e-mailu na verejnej konferencii</a:t>
            </a:r>
          </a:p>
        </p:txBody>
      </p:sp>
      <p:sp>
        <p:nvSpPr>
          <p:cNvPr id="26" name="Pravouholník 25">
            <a:extLst>
              <a:ext uri="{FF2B5EF4-FFF2-40B4-BE49-F238E27FC236}">
                <a16:creationId xmlns:a16="http://schemas.microsoft.com/office/drawing/2014/main" id="{07AC9617-EA13-B04A-9E68-4DC4172BD95B}"/>
              </a:ext>
            </a:extLst>
          </p:cNvPr>
          <p:cNvSpPr/>
          <p:nvPr/>
        </p:nvSpPr>
        <p:spPr>
          <a:xfrm>
            <a:off x="6008568" y="2201553"/>
            <a:ext cx="1753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medzinárodné spojenie internetu (USA - UK)</a:t>
            </a:r>
          </a:p>
        </p:txBody>
      </p:sp>
      <p:sp>
        <p:nvSpPr>
          <p:cNvPr id="27" name="Pravouholník 26">
            <a:extLst>
              <a:ext uri="{FF2B5EF4-FFF2-40B4-BE49-F238E27FC236}">
                <a16:creationId xmlns:a16="http://schemas.microsoft.com/office/drawing/2014/main" id="{6319106C-8D58-B745-A144-35AFDDF31F63}"/>
              </a:ext>
            </a:extLst>
          </p:cNvPr>
          <p:cNvSpPr/>
          <p:nvPr/>
        </p:nvSpPr>
        <p:spPr>
          <a:xfrm>
            <a:off x="7924584" y="2178831"/>
            <a:ext cx="1983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 err="1"/>
              <a:t>odprezentovanie</a:t>
            </a:r>
            <a:r>
              <a:rPr lang="sk-SK" sz="2000" dirty="0"/>
              <a:t> internetu verejnosti</a:t>
            </a:r>
          </a:p>
        </p:txBody>
      </p:sp>
      <p:sp>
        <p:nvSpPr>
          <p:cNvPr id="28" name="Pravouholník 27">
            <a:extLst>
              <a:ext uri="{FF2B5EF4-FFF2-40B4-BE49-F238E27FC236}">
                <a16:creationId xmlns:a16="http://schemas.microsoft.com/office/drawing/2014/main" id="{90E74F5F-5547-5948-913E-E137C9EE46AE}"/>
              </a:ext>
            </a:extLst>
          </p:cNvPr>
          <p:cNvSpPr/>
          <p:nvPr/>
        </p:nvSpPr>
        <p:spPr>
          <a:xfrm>
            <a:off x="9972023" y="2178831"/>
            <a:ext cx="1780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/>
              <a:t>bezdrôtová sieť</a:t>
            </a:r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B48AC5A7-09D6-B940-B995-DEA4818CD434}"/>
              </a:ext>
            </a:extLst>
          </p:cNvPr>
          <p:cNvSpPr txBox="1"/>
          <p:nvPr/>
        </p:nvSpPr>
        <p:spPr>
          <a:xfrm>
            <a:off x="906549" y="239739"/>
            <a:ext cx="1058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A8966C"/>
                </a:solidFill>
                <a:latin typeface="Muna" pitchFamily="2" charset="-78"/>
                <a:cs typeface="Muna" pitchFamily="2" charset="-78"/>
              </a:rPr>
              <a:t>E-mail, predchodca internetu</a:t>
            </a:r>
          </a:p>
        </p:txBody>
      </p:sp>
      <p:pic>
        <p:nvPicPr>
          <p:cNvPr id="35" name="Picture 2" descr="Ray Tomlinson">
            <a:extLst>
              <a:ext uri="{FF2B5EF4-FFF2-40B4-BE49-F238E27FC236}">
                <a16:creationId xmlns:a16="http://schemas.microsoft.com/office/drawing/2014/main" id="{3925940D-051B-9049-892D-6203590F9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260" y="4270861"/>
            <a:ext cx="4706765" cy="265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Pravouholník 35">
            <a:extLst>
              <a:ext uri="{FF2B5EF4-FFF2-40B4-BE49-F238E27FC236}">
                <a16:creationId xmlns:a16="http://schemas.microsoft.com/office/drawing/2014/main" id="{BA2F1EEA-CF35-E94C-B52C-6DE31B89CAD5}"/>
              </a:ext>
            </a:extLst>
          </p:cNvPr>
          <p:cNvSpPr/>
          <p:nvPr/>
        </p:nvSpPr>
        <p:spPr>
          <a:xfrm>
            <a:off x="642084" y="5157953"/>
            <a:ext cx="6211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/>
              <a:t>@ (at): </a:t>
            </a:r>
            <a:r>
              <a:rPr lang="sk-SK" sz="2400" dirty="0"/>
              <a:t>rozdelenie používateľského mena a počítačového servera </a:t>
            </a:r>
          </a:p>
        </p:txBody>
      </p:sp>
      <p:pic>
        <p:nvPicPr>
          <p:cNvPr id="32" name="Obrázok 31">
            <a:extLst>
              <a:ext uri="{FF2B5EF4-FFF2-40B4-BE49-F238E27FC236}">
                <a16:creationId xmlns:a16="http://schemas.microsoft.com/office/drawing/2014/main" id="{30BB91DA-5F5C-F148-B12B-EBA4D885C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900" y="5766316"/>
            <a:ext cx="682696" cy="682696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38942601-AB3F-5544-A93B-CAA5DB72F22B}"/>
              </a:ext>
            </a:extLst>
          </p:cNvPr>
          <p:cNvSpPr txBox="1"/>
          <p:nvPr/>
        </p:nvSpPr>
        <p:spPr>
          <a:xfrm>
            <a:off x="11774303" y="4245014"/>
            <a:ext cx="43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3" name="Pravouholník 2">
            <a:extLst>
              <a:ext uri="{FF2B5EF4-FFF2-40B4-BE49-F238E27FC236}">
                <a16:creationId xmlns:a16="http://schemas.microsoft.com/office/drawing/2014/main" id="{34974216-26ED-CD46-8E31-D38D447F5041}"/>
              </a:ext>
            </a:extLst>
          </p:cNvPr>
          <p:cNvSpPr/>
          <p:nvPr/>
        </p:nvSpPr>
        <p:spPr>
          <a:xfrm>
            <a:off x="32398" y="662716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1200" dirty="0"/>
              <a:t>[1] </a:t>
            </a:r>
            <a:r>
              <a:rPr lang="sk-SK" sz="1200" dirty="0">
                <a:hlinkClick r:id="rId5"/>
              </a:rPr>
              <a:t>https://tech.thaivisa.com/inventor-of-modern-email-ray-tomlinson-dies/14224/</a:t>
            </a:r>
            <a:endParaRPr lang="sk-SK" sz="1200" dirty="0"/>
          </a:p>
          <a:p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81888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386D6958-0851-5242-B87C-F8CFAADA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72" y="2487824"/>
            <a:ext cx="10772656" cy="2540721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E985E2E5-81DA-3C42-9F65-FE032A9B5B6D}"/>
              </a:ext>
            </a:extLst>
          </p:cNvPr>
          <p:cNvSpPr txBox="1"/>
          <p:nvPr/>
        </p:nvSpPr>
        <p:spPr>
          <a:xfrm>
            <a:off x="802180" y="427567"/>
            <a:ext cx="10587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600" dirty="0">
                <a:solidFill>
                  <a:srgbClr val="A8966C"/>
                </a:solidFill>
                <a:latin typeface="Muna" pitchFamily="2" charset="-78"/>
                <a:cs typeface="Muna" pitchFamily="2" charset="-78"/>
              </a:rPr>
              <a:t>Služby a protokoly</a:t>
            </a:r>
          </a:p>
        </p:txBody>
      </p:sp>
      <p:sp>
        <p:nvSpPr>
          <p:cNvPr id="14" name="Pravouholník 13">
            <a:extLst>
              <a:ext uri="{FF2B5EF4-FFF2-40B4-BE49-F238E27FC236}">
                <a16:creationId xmlns:a16="http://schemas.microsoft.com/office/drawing/2014/main" id="{979BCF3A-BFD8-BF4F-836A-F2441F44843E}"/>
              </a:ext>
            </a:extLst>
          </p:cNvPr>
          <p:cNvSpPr/>
          <p:nvPr/>
        </p:nvSpPr>
        <p:spPr>
          <a:xfrm>
            <a:off x="0" y="6207807"/>
            <a:ext cx="12192000" cy="693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id="{4FC164DA-DAB5-A54A-AA4B-7AC8C72DFA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32384" y="6385887"/>
            <a:ext cx="337112" cy="337112"/>
          </a:xfrm>
          <a:prstGeom prst="rect">
            <a:avLst/>
          </a:prstGeom>
        </p:spPr>
      </p:pic>
      <p:pic>
        <p:nvPicPr>
          <p:cNvPr id="27" name="Obrázok 26" descr="Obrázok, na ktorom je text, stacionárne, obálka, vizitka&#10;&#10;Automaticky generovaný popis">
            <a:extLst>
              <a:ext uri="{FF2B5EF4-FFF2-40B4-BE49-F238E27FC236}">
                <a16:creationId xmlns:a16="http://schemas.microsoft.com/office/drawing/2014/main" id="{F7DDC16A-83DA-1441-A7B6-D891D81A1E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5104" y="274320"/>
            <a:ext cx="698400" cy="6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17370411-1906-5E46-BD99-73551DEB98A5}"/>
              </a:ext>
            </a:extLst>
          </p:cNvPr>
          <p:cNvSpPr txBox="1"/>
          <p:nvPr/>
        </p:nvSpPr>
        <p:spPr>
          <a:xfrm>
            <a:off x="692566" y="473563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A8966C"/>
                </a:solidFill>
                <a:latin typeface="Muna" pitchFamily="2" charset="-78"/>
                <a:cs typeface="Muna" pitchFamily="2" charset="-78"/>
              </a:rPr>
              <a:t>Algoritmus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25FA325-C336-AD4A-A7C0-BFE77582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35" y="82296"/>
            <a:ext cx="3428331" cy="6693408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A3AB1BBF-6240-6340-AF2D-7E07B5A1628B}"/>
              </a:ext>
            </a:extLst>
          </p:cNvPr>
          <p:cNvSpPr txBox="1"/>
          <p:nvPr/>
        </p:nvSpPr>
        <p:spPr>
          <a:xfrm>
            <a:off x="2212848" y="1470045"/>
            <a:ext cx="579491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2400" dirty="0"/>
              <a:t>Štart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2400" dirty="0"/>
              <a:t>Prihlásenie/Registrácia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2400" dirty="0"/>
              <a:t>Napísanie údajov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2400" dirty="0"/>
              <a:t>Vstup do </a:t>
            </a:r>
            <a:r>
              <a:rPr lang="sk-SK" sz="2400" dirty="0" err="1"/>
              <a:t>mailboxu</a:t>
            </a:r>
            <a:endParaRPr lang="sk-SK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2400" dirty="0"/>
              <a:t>Napísanie/Prijatie správy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2400" dirty="0"/>
              <a:t>Šifrovanie/Dešifrovanie správy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2400" dirty="0"/>
              <a:t>Odoslanie/Otvorenie správy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sz="2400" dirty="0"/>
              <a:t>Koniec</a:t>
            </a:r>
          </a:p>
        </p:txBody>
      </p:sp>
      <p:sp>
        <p:nvSpPr>
          <p:cNvPr id="10" name="Pravouholník 9">
            <a:extLst>
              <a:ext uri="{FF2B5EF4-FFF2-40B4-BE49-F238E27FC236}">
                <a16:creationId xmlns:a16="http://schemas.microsoft.com/office/drawing/2014/main" id="{A23F196D-6444-3146-A0AC-95A5EC3EE89F}"/>
              </a:ext>
            </a:extLst>
          </p:cNvPr>
          <p:cNvSpPr/>
          <p:nvPr/>
        </p:nvSpPr>
        <p:spPr>
          <a:xfrm rot="5400000">
            <a:off x="8467510" y="3082364"/>
            <a:ext cx="6858000" cy="693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Pravouholník 11">
            <a:extLst>
              <a:ext uri="{FF2B5EF4-FFF2-40B4-BE49-F238E27FC236}">
                <a16:creationId xmlns:a16="http://schemas.microsoft.com/office/drawing/2014/main" id="{CC4913CD-FC64-9743-8293-01667AAA3DEF}"/>
              </a:ext>
            </a:extLst>
          </p:cNvPr>
          <p:cNvSpPr/>
          <p:nvPr/>
        </p:nvSpPr>
        <p:spPr>
          <a:xfrm rot="5400000">
            <a:off x="-3098606" y="3082364"/>
            <a:ext cx="6858000" cy="693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E95DDD1-D513-4446-8D49-8AE7E07D52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59552" y="2172287"/>
            <a:ext cx="408432" cy="408432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2BB6B774-8CAB-8B4C-9AE0-67573951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421" y="5442819"/>
            <a:ext cx="431143" cy="431143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D4320F84-C7F6-B140-9A0D-FA8A6A41B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184" y="1619204"/>
            <a:ext cx="393980" cy="393980"/>
          </a:xfrm>
          <a:prstGeom prst="rect">
            <a:avLst/>
          </a:prstGeom>
        </p:spPr>
      </p:pic>
      <p:pic>
        <p:nvPicPr>
          <p:cNvPr id="26" name="Obrázok 25">
            <a:extLst>
              <a:ext uri="{FF2B5EF4-FFF2-40B4-BE49-F238E27FC236}">
                <a16:creationId xmlns:a16="http://schemas.microsoft.com/office/drawing/2014/main" id="{3337C761-FAB6-AD4B-BFD9-F066679641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073731" y="3314719"/>
            <a:ext cx="354496" cy="3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3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37862498-9AA7-DB44-8D23-29616D8CEB54}"/>
              </a:ext>
            </a:extLst>
          </p:cNvPr>
          <p:cNvSpPr txBox="1"/>
          <p:nvPr/>
        </p:nvSpPr>
        <p:spPr>
          <a:xfrm>
            <a:off x="871442" y="451197"/>
            <a:ext cx="4353116" cy="1474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3200" kern="1200" dirty="0">
                <a:solidFill>
                  <a:srgbClr val="595959"/>
                </a:solidFill>
                <a:latin typeface="Muna" pitchFamily="2" charset="-78"/>
                <a:ea typeface="+mj-ea"/>
                <a:cs typeface="Muna" pitchFamily="2" charset="-78"/>
              </a:rPr>
              <a:t>Techniky filtrovania spamov</a:t>
            </a:r>
          </a:p>
        </p:txBody>
      </p:sp>
      <p:sp>
        <p:nvSpPr>
          <p:cNvPr id="4" name="Pravouholník 3">
            <a:extLst>
              <a:ext uri="{FF2B5EF4-FFF2-40B4-BE49-F238E27FC236}">
                <a16:creationId xmlns:a16="http://schemas.microsoft.com/office/drawing/2014/main" id="{3D4A21FA-9D89-CD41-B6BC-A6FD70B403DF}"/>
              </a:ext>
            </a:extLst>
          </p:cNvPr>
          <p:cNvSpPr/>
          <p:nvPr/>
        </p:nvSpPr>
        <p:spPr>
          <a:xfrm>
            <a:off x="871067" y="2205290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595959"/>
                </a:solidFill>
              </a:rPr>
              <a:t>Technika filtrovania podľa obsahu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595959"/>
                </a:solidFill>
              </a:rPr>
              <a:t>Metóda filtrovania spamu podľa prípadu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595959"/>
                </a:solidFill>
              </a:rPr>
              <a:t>Heuristická alebo na pravidlách založená technika filtrovania spamu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595959"/>
                </a:solidFill>
              </a:rPr>
              <a:t>Predchádzajúca technika filtrovania spamu na základe podobnosti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595959"/>
                </a:solidFill>
              </a:rPr>
              <a:t>Technika adaptívneho filtrovania spamu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134DE-FECA-E346-AAFB-D57664827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764" r="2500" b="4357"/>
          <a:stretch/>
        </p:blipFill>
        <p:spPr bwMode="auto">
          <a:xfrm>
            <a:off x="6248400" y="1657351"/>
            <a:ext cx="57912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66B5C72-097F-9A4F-A266-3D79FF13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912" y="5687348"/>
            <a:ext cx="824192" cy="82419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6F9AB7C-D3C4-2E4A-9B37-228256423F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59149" y="1434933"/>
            <a:ext cx="420429" cy="420429"/>
          </a:xfrm>
          <a:prstGeom prst="rect">
            <a:avLst/>
          </a:prstGeom>
        </p:spPr>
      </p:pic>
      <p:sp>
        <p:nvSpPr>
          <p:cNvPr id="3" name="Pravouholník 2">
            <a:extLst>
              <a:ext uri="{FF2B5EF4-FFF2-40B4-BE49-F238E27FC236}">
                <a16:creationId xmlns:a16="http://schemas.microsoft.com/office/drawing/2014/main" id="{F5033696-9BAB-414D-AA8E-DFE0A921D878}"/>
              </a:ext>
            </a:extLst>
          </p:cNvPr>
          <p:cNvSpPr/>
          <p:nvPr/>
        </p:nvSpPr>
        <p:spPr>
          <a:xfrm>
            <a:off x="158966" y="6521781"/>
            <a:ext cx="740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/>
              <a:t>[2]</a:t>
            </a:r>
            <a:r>
              <a:rPr lang="sk-SK" sz="1400" dirty="0">
                <a:hlinkClick r:id="rId5"/>
              </a:rPr>
              <a:t> https://www.sciencedirect.com/science/article/pii/S2405844018353404</a:t>
            </a:r>
            <a:endParaRPr lang="sk-SK" sz="1400" dirty="0"/>
          </a:p>
          <a:p>
            <a:endParaRPr lang="sk-SK" sz="1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8E2AB233-08CE-B942-B38A-B6119FB5D002}"/>
              </a:ext>
            </a:extLst>
          </p:cNvPr>
          <p:cNvSpPr txBox="1"/>
          <p:nvPr/>
        </p:nvSpPr>
        <p:spPr>
          <a:xfrm>
            <a:off x="6388625" y="1281044"/>
            <a:ext cx="43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11628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1ECCCB1-41F5-1D49-BDB5-75C879F9C6FB}"/>
              </a:ext>
            </a:extLst>
          </p:cNvPr>
          <p:cNvSpPr txBox="1"/>
          <p:nvPr/>
        </p:nvSpPr>
        <p:spPr>
          <a:xfrm>
            <a:off x="4849679" y="396361"/>
            <a:ext cx="6910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dirty="0">
                <a:solidFill>
                  <a:srgbClr val="595959"/>
                </a:solidFill>
                <a:latin typeface="Muna" pitchFamily="2" charset="-78"/>
                <a:cs typeface="Muna" pitchFamily="2" charset="-78"/>
              </a:rPr>
              <a:t>Najpoužívanejšie </a:t>
            </a:r>
          </a:p>
          <a:p>
            <a:pPr algn="ctr"/>
            <a:r>
              <a:rPr lang="sk-SK" sz="4400" dirty="0">
                <a:solidFill>
                  <a:srgbClr val="595959"/>
                </a:solidFill>
                <a:latin typeface="Muna" pitchFamily="2" charset="-78"/>
                <a:cs typeface="Muna" pitchFamily="2" charset="-78"/>
              </a:rPr>
              <a:t>e-mailové domény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56A2FE5-4D54-364E-B081-C3AC4739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9787">
            <a:off x="10670431" y="3907725"/>
            <a:ext cx="703051" cy="70305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55F7FBB-EB98-3442-8AA5-6D5B4377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47844" flipH="1">
            <a:off x="10605631" y="2259171"/>
            <a:ext cx="806894" cy="806894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43E0DBE-6B57-0B45-8711-E7D622E2E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58379">
            <a:off x="10723399" y="5293921"/>
            <a:ext cx="571357" cy="571357"/>
          </a:xfrm>
          <a:prstGeom prst="rect">
            <a:avLst/>
          </a:prstGeom>
        </p:spPr>
      </p:pic>
      <p:pic>
        <p:nvPicPr>
          <p:cNvPr id="11" name="Obrázok 10" descr="Obrázok, na ktorom je stôl&#10;&#10;Automaticky generovaný popis">
            <a:extLst>
              <a:ext uri="{FF2B5EF4-FFF2-40B4-BE49-F238E27FC236}">
                <a16:creationId xmlns:a16="http://schemas.microsoft.com/office/drawing/2014/main" id="{32A624CA-78E4-964B-846B-3BA6653FF1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75" r="73434" b="18738"/>
          <a:stretch/>
        </p:blipFill>
        <p:spPr>
          <a:xfrm>
            <a:off x="5839679" y="2298829"/>
            <a:ext cx="3980841" cy="3920844"/>
          </a:xfrm>
          <a:prstGeom prst="rect">
            <a:avLst/>
          </a:prstGeom>
        </p:spPr>
      </p:pic>
      <p:pic>
        <p:nvPicPr>
          <p:cNvPr id="15" name="Obrázok 14" descr="Obrázok, na ktorom je osoba&#10;&#10;Automaticky generovaný popis">
            <a:extLst>
              <a:ext uri="{FF2B5EF4-FFF2-40B4-BE49-F238E27FC236}">
                <a16:creationId xmlns:a16="http://schemas.microsoft.com/office/drawing/2014/main" id="{E7D6BB89-2A6F-3F4F-A77E-D58637586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5B58C039-7062-E243-B19C-F8CF68F3A11B}"/>
              </a:ext>
            </a:extLst>
          </p:cNvPr>
          <p:cNvSpPr txBox="1"/>
          <p:nvPr/>
        </p:nvSpPr>
        <p:spPr>
          <a:xfrm>
            <a:off x="5839679" y="6153862"/>
            <a:ext cx="43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[3]</a:t>
            </a:r>
          </a:p>
        </p:txBody>
      </p:sp>
      <p:sp>
        <p:nvSpPr>
          <p:cNvPr id="7" name="Pravouholník 6">
            <a:extLst>
              <a:ext uri="{FF2B5EF4-FFF2-40B4-BE49-F238E27FC236}">
                <a16:creationId xmlns:a16="http://schemas.microsoft.com/office/drawing/2014/main" id="{ADE208EC-4D27-DB4C-9703-C9D04A8A7921}"/>
              </a:ext>
            </a:extLst>
          </p:cNvPr>
          <p:cNvSpPr/>
          <p:nvPr/>
        </p:nvSpPr>
        <p:spPr>
          <a:xfrm>
            <a:off x="7722523" y="660027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1200" dirty="0"/>
              <a:t>[3] </a:t>
            </a:r>
            <a:r>
              <a:rPr lang="sk-SK" sz="1200" dirty="0">
                <a:hlinkClick r:id="rId7"/>
              </a:rPr>
              <a:t>https://www.litmus.com/blog/email-client-market-share-2021-q1/</a:t>
            </a:r>
            <a:endParaRPr lang="sk-SK" sz="1200" dirty="0"/>
          </a:p>
          <a:p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211928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685C97EC-4079-BB48-8786-7026D3772AA0}"/>
              </a:ext>
            </a:extLst>
          </p:cNvPr>
          <p:cNvSpPr txBox="1"/>
          <p:nvPr/>
        </p:nvSpPr>
        <p:spPr>
          <a:xfrm>
            <a:off x="134471" y="51390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>
                <a:solidFill>
                  <a:srgbClr val="A8966C"/>
                </a:solidFill>
                <a:latin typeface="Muna" pitchFamily="2" charset="-78"/>
                <a:cs typeface="Muna" pitchFamily="2" charset="-78"/>
              </a:rPr>
              <a:t>Zdroje: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4D0D9CF3-BB0B-8445-86CC-4B8DDC157917}"/>
              </a:ext>
            </a:extLst>
          </p:cNvPr>
          <p:cNvSpPr txBox="1"/>
          <p:nvPr/>
        </p:nvSpPr>
        <p:spPr>
          <a:xfrm>
            <a:off x="1264025" y="1800305"/>
            <a:ext cx="9439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Dizajn:</a:t>
            </a:r>
          </a:p>
          <a:p>
            <a:r>
              <a:rPr lang="sk-SK" dirty="0">
                <a:hlinkClick r:id="rId2"/>
              </a:rPr>
              <a:t>https://www.pexels.com/</a:t>
            </a:r>
            <a:endParaRPr lang="sk-SK" dirty="0"/>
          </a:p>
          <a:p>
            <a:r>
              <a:rPr lang="sk-SK" dirty="0">
                <a:hlinkClick r:id="rId3"/>
              </a:rPr>
              <a:t>https://www.flaticon.com/</a:t>
            </a:r>
            <a:endParaRPr lang="sk-SK" dirty="0"/>
          </a:p>
          <a:p>
            <a:r>
              <a:rPr lang="sk-SK" dirty="0"/>
              <a:t>Články:</a:t>
            </a:r>
          </a:p>
          <a:p>
            <a:r>
              <a:rPr lang="sk-SK" dirty="0">
                <a:hlinkClick r:id="rId4"/>
              </a:rPr>
              <a:t>http://citeseerx.ist.psu.edu/viewdoc/download?doi=10.1.1.679.4390&amp;rep=rep1&amp;type=pdf</a:t>
            </a:r>
            <a:endParaRPr lang="sk-SK" dirty="0"/>
          </a:p>
          <a:p>
            <a:r>
              <a:rPr lang="sk-SK" dirty="0">
                <a:hlinkClick r:id="rId5"/>
              </a:rPr>
              <a:t>https://www.sciencedirect.com/science/article/pii/S2405844018353404</a:t>
            </a:r>
            <a:endParaRPr lang="sk-SK" dirty="0"/>
          </a:p>
          <a:p>
            <a:r>
              <a:rPr lang="sk-SK" dirty="0">
                <a:hlinkClick r:id="rId6"/>
              </a:rPr>
              <a:t>https://dl.acm.org/doi/pdf/10.1145/3133956.3134067</a:t>
            </a:r>
            <a:endParaRPr lang="sk-SK" dirty="0"/>
          </a:p>
          <a:p>
            <a:endParaRPr lang="sk-SK" dirty="0"/>
          </a:p>
        </p:txBody>
      </p:sp>
      <p:sp>
        <p:nvSpPr>
          <p:cNvPr id="4" name="Pravouholník 3">
            <a:extLst>
              <a:ext uri="{FF2B5EF4-FFF2-40B4-BE49-F238E27FC236}">
                <a16:creationId xmlns:a16="http://schemas.microsoft.com/office/drawing/2014/main" id="{45A46F33-CBB9-BC49-94A8-4C1532B3D941}"/>
              </a:ext>
            </a:extLst>
          </p:cNvPr>
          <p:cNvSpPr/>
          <p:nvPr/>
        </p:nvSpPr>
        <p:spPr>
          <a:xfrm rot="5400000">
            <a:off x="4818530" y="-515470"/>
            <a:ext cx="2554941" cy="1219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54084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252</Words>
  <Application>Microsoft Macintosh PowerPoint</Application>
  <PresentationFormat>Širokouhlá</PresentationFormat>
  <Paragraphs>53</Paragraphs>
  <Slides>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Muna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Mária Matušisková</dc:creator>
  <cp:lastModifiedBy>Mária Matušisková</cp:lastModifiedBy>
  <cp:revision>3</cp:revision>
  <dcterms:created xsi:type="dcterms:W3CDTF">2021-11-24T08:08:42Z</dcterms:created>
  <dcterms:modified xsi:type="dcterms:W3CDTF">2021-11-26T15:22:54Z</dcterms:modified>
</cp:coreProperties>
</file>